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29DCB-E9B6-4761-BC94-448E51C2C86E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EC9E0-B595-42A0-AC0C-2208DE1D13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879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29DCB-E9B6-4761-BC94-448E51C2C86E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EC9E0-B595-42A0-AC0C-2208DE1D13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294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29DCB-E9B6-4761-BC94-448E51C2C86E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EC9E0-B595-42A0-AC0C-2208DE1D13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827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29DCB-E9B6-4761-BC94-448E51C2C86E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EC9E0-B595-42A0-AC0C-2208DE1D13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768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29DCB-E9B6-4761-BC94-448E51C2C86E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EC9E0-B595-42A0-AC0C-2208DE1D13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274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29DCB-E9B6-4761-BC94-448E51C2C86E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EC9E0-B595-42A0-AC0C-2208DE1D13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752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29DCB-E9B6-4761-BC94-448E51C2C86E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EC9E0-B595-42A0-AC0C-2208DE1D13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08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29DCB-E9B6-4761-BC94-448E51C2C86E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EC9E0-B595-42A0-AC0C-2208DE1D13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243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29DCB-E9B6-4761-BC94-448E51C2C86E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EC9E0-B595-42A0-AC0C-2208DE1D13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602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29DCB-E9B6-4761-BC94-448E51C2C86E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EC9E0-B595-42A0-AC0C-2208DE1D13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180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29DCB-E9B6-4761-BC94-448E51C2C86E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EC9E0-B595-42A0-AC0C-2208DE1D13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05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29DCB-E9B6-4761-BC94-448E51C2C86E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4EC9E0-B595-42A0-AC0C-2208DE1D13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667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212.122.164.250/sebra/dwh/done_payments_old.jsp?bo_code=074*******&amp;date_from=28.08.2026&amp;date_to=28.08.2026&amp;execute=yes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0736683"/>
              </p:ext>
            </p:extLst>
          </p:nvPr>
        </p:nvGraphicFramePr>
        <p:xfrm>
          <a:off x="1208600" y="612248"/>
          <a:ext cx="9772150" cy="5445854"/>
        </p:xfrm>
        <a:graphic>
          <a:graphicData uri="http://schemas.openxmlformats.org/drawingml/2006/table">
            <a:tbl>
              <a:tblPr/>
              <a:tblGrid>
                <a:gridCol w="1954430">
                  <a:extLst>
                    <a:ext uri="{9D8B030D-6E8A-4147-A177-3AD203B41FA5}">
                      <a16:colId xmlns:a16="http://schemas.microsoft.com/office/drawing/2014/main" val="1481154247"/>
                    </a:ext>
                  </a:extLst>
                </a:gridCol>
                <a:gridCol w="2689130">
                  <a:extLst>
                    <a:ext uri="{9D8B030D-6E8A-4147-A177-3AD203B41FA5}">
                      <a16:colId xmlns:a16="http://schemas.microsoft.com/office/drawing/2014/main" val="64124227"/>
                    </a:ext>
                  </a:extLst>
                </a:gridCol>
                <a:gridCol w="1741336">
                  <a:extLst>
                    <a:ext uri="{9D8B030D-6E8A-4147-A177-3AD203B41FA5}">
                      <a16:colId xmlns:a16="http://schemas.microsoft.com/office/drawing/2014/main" val="1431209129"/>
                    </a:ext>
                  </a:extLst>
                </a:gridCol>
                <a:gridCol w="1432824">
                  <a:extLst>
                    <a:ext uri="{9D8B030D-6E8A-4147-A177-3AD203B41FA5}">
                      <a16:colId xmlns:a16="http://schemas.microsoft.com/office/drawing/2014/main" val="2241488876"/>
                    </a:ext>
                  </a:extLst>
                </a:gridCol>
                <a:gridCol w="1954430">
                  <a:extLst>
                    <a:ext uri="{9D8B030D-6E8A-4147-A177-3AD203B41FA5}">
                      <a16:colId xmlns:a16="http://schemas.microsoft.com/office/drawing/2014/main" val="62677837"/>
                    </a:ext>
                  </a:extLst>
                </a:gridCol>
              </a:tblGrid>
              <a:tr h="128482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Обобщено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3814616"/>
                  </a:ext>
                </a:extLst>
              </a:tr>
              <a:tr h="225216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u="none" strike="noStrike" dirty="0">
                          <a:solidFill>
                            <a:srgbClr val="8B008B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М-во на иновациите и растежа ( 074******* 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28.08.2026 - 28.08.2026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4429753"/>
                  </a:ext>
                </a:extLst>
              </a:tr>
              <a:tr h="128482"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5549529"/>
                  </a:ext>
                </a:extLst>
              </a:tr>
              <a:tr h="128482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10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1 335,35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818690"/>
                  </a:ext>
                </a:extLst>
              </a:tr>
              <a:tr h="128482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 разходи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869,20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7601275"/>
                  </a:ext>
                </a:extLst>
              </a:tr>
              <a:tr h="225216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9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466,15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0015402"/>
                  </a:ext>
                </a:extLst>
              </a:tr>
              <a:tr h="128482">
                <a:tc gridSpan="5"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7135174"/>
                  </a:ext>
                </a:extLst>
              </a:tr>
              <a:tr h="128482">
                <a:tc gridSpan="5"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3597848"/>
                  </a:ext>
                </a:extLst>
              </a:tr>
              <a:tr h="128482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бюджетни организации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2911607"/>
                  </a:ext>
                </a:extLst>
              </a:tr>
              <a:tr h="225216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иновациите и растежа ( 074******* )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28.08.2026 - 28.08.2026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9623747"/>
                  </a:ext>
                </a:extLst>
              </a:tr>
              <a:tr h="128482"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2483216"/>
                  </a:ext>
                </a:extLst>
              </a:tr>
              <a:tr h="128482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3635151"/>
                  </a:ext>
                </a:extLst>
              </a:tr>
              <a:tr h="202526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3834638"/>
                  </a:ext>
                </a:extLst>
              </a:tr>
              <a:tr h="225216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иновациите и растежа-ЦУ (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en-US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28.08.2026 - 28.08.2026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2525311"/>
                  </a:ext>
                </a:extLst>
              </a:tr>
              <a:tr h="128482"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8727898"/>
                  </a:ext>
                </a:extLst>
              </a:tr>
              <a:tr h="128482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8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1 244,20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3629588"/>
                  </a:ext>
                </a:extLst>
              </a:tr>
              <a:tr h="128482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 разходи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869,20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3928517"/>
                  </a:ext>
                </a:extLst>
              </a:tr>
              <a:tr h="225216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7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375,00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2411663"/>
                  </a:ext>
                </a:extLst>
              </a:tr>
              <a:tr h="128482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2962396"/>
                  </a:ext>
                </a:extLst>
              </a:tr>
              <a:tr h="128482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БАИ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en-US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28.08.2026 - 28.08.2026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4505984"/>
                  </a:ext>
                </a:extLst>
              </a:tr>
              <a:tr h="128482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7555159"/>
                  </a:ext>
                </a:extLst>
              </a:tr>
              <a:tr h="128482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6321265"/>
                  </a:ext>
                </a:extLst>
              </a:tr>
              <a:tr h="128482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0442343"/>
                  </a:ext>
                </a:extLst>
              </a:tr>
              <a:tr h="128482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ИАНМСП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en-US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28.08.2026 - 28.08.2026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6841016"/>
                  </a:ext>
                </a:extLst>
              </a:tr>
              <a:tr h="128482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1847234"/>
                  </a:ext>
                </a:extLst>
              </a:tr>
              <a:tr h="128482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91,15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9610487"/>
                  </a:ext>
                </a:extLst>
              </a:tr>
              <a:tr h="225216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91,15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4555646"/>
                  </a:ext>
                </a:extLst>
              </a:tr>
              <a:tr h="128482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4184072"/>
                  </a:ext>
                </a:extLst>
              </a:tr>
              <a:tr h="128482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НИФ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en-US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28.08.2026 - 28.08.2026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2100627"/>
                  </a:ext>
                </a:extLst>
              </a:tr>
              <a:tr h="128482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5333385"/>
                  </a:ext>
                </a:extLst>
              </a:tr>
              <a:tr h="128482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90816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08682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177</Words>
  <Application>Microsoft Office PowerPoint</Application>
  <PresentationFormat>Widescreen</PresentationFormat>
  <Paragraphs>84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SARI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Gergana Koleva</dc:creator>
  <cp:lastModifiedBy>Gergana Koleva</cp:lastModifiedBy>
  <cp:revision>1</cp:revision>
  <dcterms:created xsi:type="dcterms:W3CDTF">2026-08-31T06:36:39Z</dcterms:created>
  <dcterms:modified xsi:type="dcterms:W3CDTF">2026-08-31T06:42:36Z</dcterms:modified>
</cp:coreProperties>
</file>