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A4A6E-BCC7-44CD-A8E4-EC657B4D0297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38255-48C7-491F-BAC6-213DF66AE6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1052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A4A6E-BCC7-44CD-A8E4-EC657B4D0297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38255-48C7-491F-BAC6-213DF66AE6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179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A4A6E-BCC7-44CD-A8E4-EC657B4D0297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38255-48C7-491F-BAC6-213DF66AE6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246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A4A6E-BCC7-44CD-A8E4-EC657B4D0297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38255-48C7-491F-BAC6-213DF66AE6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685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A4A6E-BCC7-44CD-A8E4-EC657B4D0297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38255-48C7-491F-BAC6-213DF66AE6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946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A4A6E-BCC7-44CD-A8E4-EC657B4D0297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38255-48C7-491F-BAC6-213DF66AE6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50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A4A6E-BCC7-44CD-A8E4-EC657B4D0297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38255-48C7-491F-BAC6-213DF66AE6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690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A4A6E-BCC7-44CD-A8E4-EC657B4D0297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38255-48C7-491F-BAC6-213DF66AE6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528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A4A6E-BCC7-44CD-A8E4-EC657B4D0297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38255-48C7-491F-BAC6-213DF66AE6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462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A4A6E-BCC7-44CD-A8E4-EC657B4D0297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38255-48C7-491F-BAC6-213DF66AE6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798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A4A6E-BCC7-44CD-A8E4-EC657B4D0297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D38255-48C7-491F-BAC6-213DF66AE6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335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7A4A6E-BCC7-44CD-A8E4-EC657B4D0297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D38255-48C7-491F-BAC6-213DF66AE6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135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212.122.164.250/sebra/dwh/done_payments_old.jsp?bo_code=074*******&amp;date_from=26.08.2026&amp;date_to=26.08.2026&amp;execute=yes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3504936"/>
              </p:ext>
            </p:extLst>
          </p:nvPr>
        </p:nvGraphicFramePr>
        <p:xfrm>
          <a:off x="1137036" y="421419"/>
          <a:ext cx="9764202" cy="6214080"/>
        </p:xfrm>
        <a:graphic>
          <a:graphicData uri="http://schemas.openxmlformats.org/drawingml/2006/table">
            <a:tbl>
              <a:tblPr/>
              <a:tblGrid>
                <a:gridCol w="1951250">
                  <a:extLst>
                    <a:ext uri="{9D8B030D-6E8A-4147-A177-3AD203B41FA5}">
                      <a16:colId xmlns:a16="http://schemas.microsoft.com/office/drawing/2014/main" val="3681777685"/>
                    </a:ext>
                  </a:extLst>
                </a:gridCol>
                <a:gridCol w="3902500">
                  <a:extLst>
                    <a:ext uri="{9D8B030D-6E8A-4147-A177-3AD203B41FA5}">
                      <a16:colId xmlns:a16="http://schemas.microsoft.com/office/drawing/2014/main" val="393971721"/>
                    </a:ext>
                  </a:extLst>
                </a:gridCol>
                <a:gridCol w="1095691">
                  <a:extLst>
                    <a:ext uri="{9D8B030D-6E8A-4147-A177-3AD203B41FA5}">
                      <a16:colId xmlns:a16="http://schemas.microsoft.com/office/drawing/2014/main" val="3417371345"/>
                    </a:ext>
                  </a:extLst>
                </a:gridCol>
                <a:gridCol w="855559">
                  <a:extLst>
                    <a:ext uri="{9D8B030D-6E8A-4147-A177-3AD203B41FA5}">
                      <a16:colId xmlns:a16="http://schemas.microsoft.com/office/drawing/2014/main" val="1357474894"/>
                    </a:ext>
                  </a:extLst>
                </a:gridCol>
                <a:gridCol w="1959202">
                  <a:extLst>
                    <a:ext uri="{9D8B030D-6E8A-4147-A177-3AD203B41FA5}">
                      <a16:colId xmlns:a16="http://schemas.microsoft.com/office/drawing/2014/main" val="3276616432"/>
                    </a:ext>
                  </a:extLst>
                </a:gridCol>
              </a:tblGrid>
              <a:tr h="122118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Обобщено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7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7701627"/>
                  </a:ext>
                </a:extLst>
              </a:tr>
              <a:tr h="122118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u="none" strike="noStrike" dirty="0">
                          <a:solidFill>
                            <a:srgbClr val="8B008B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2"/>
                        </a:rPr>
                        <a:t>М-во на иновациите и растежа ( 074******* 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7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26.08.2026 - 26.08.2026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7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6992727"/>
                  </a:ext>
                </a:extLst>
              </a:tr>
              <a:tr h="122118"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4489180"/>
                  </a:ext>
                </a:extLst>
              </a:tr>
              <a:tr h="122118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30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169 545,20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4308361"/>
                  </a:ext>
                </a:extLst>
              </a:tr>
              <a:tr h="231809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xxxx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Заплати, възнаграждения и други плащания за персонала - нетна сума за изплащане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8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121 947,82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385076"/>
                  </a:ext>
                </a:extLst>
              </a:tr>
              <a:tr h="122118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 xxxx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Плащания за други удръжки от възнаграждения за персонала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307,49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2171324"/>
                  </a:ext>
                </a:extLst>
              </a:tr>
              <a:tr h="122118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13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2 053,93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8026010"/>
                  </a:ext>
                </a:extLst>
              </a:tr>
              <a:tr h="122118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8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45 235,96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8751169"/>
                  </a:ext>
                </a:extLst>
              </a:tr>
              <a:tr h="122118">
                <a:tc gridSpan="5">
                  <a:txBody>
                    <a:bodyPr/>
                    <a:lstStyle/>
                    <a:p>
                      <a:pPr algn="ctr"/>
                      <a:endParaRPr lang="en-US" sz="9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7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0855681"/>
                  </a:ext>
                </a:extLst>
              </a:tr>
              <a:tr h="122118">
                <a:tc gridSpan="5"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7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317701"/>
                  </a:ext>
                </a:extLst>
              </a:tr>
              <a:tr h="122118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бюджетни организации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7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083538"/>
                  </a:ext>
                </a:extLst>
              </a:tr>
              <a:tr h="122118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иновациите и растежа ( 074******* )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7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26.08.2026 - 26.08.2026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7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0285977"/>
                  </a:ext>
                </a:extLst>
              </a:tr>
              <a:tr h="122118"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0123589"/>
                  </a:ext>
                </a:extLst>
              </a:tr>
              <a:tr h="122118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3811033"/>
                  </a:ext>
                </a:extLst>
              </a:tr>
              <a:tr h="122118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7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1082787"/>
                  </a:ext>
                </a:extLst>
              </a:tr>
              <a:tr h="122118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иновациите и растежа-ЦУ ( 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074*******)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7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26.08.2026 - 26.08.2026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7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4773411"/>
                  </a:ext>
                </a:extLst>
              </a:tr>
              <a:tr h="122118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5587191"/>
                  </a:ext>
                </a:extLst>
              </a:tr>
              <a:tr h="122118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8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471,96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3677661"/>
                  </a:ext>
                </a:extLst>
              </a:tr>
              <a:tr h="122118">
                <a:tc>
                  <a:txBody>
                    <a:bodyPr/>
                    <a:lstStyle/>
                    <a:p>
                      <a:pPr algn="l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11,00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8834451"/>
                  </a:ext>
                </a:extLst>
              </a:tr>
              <a:tr h="122118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7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460,96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0230600"/>
                  </a:ext>
                </a:extLst>
              </a:tr>
              <a:tr h="122118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7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7204419"/>
                  </a:ext>
                </a:extLst>
              </a:tr>
              <a:tr h="122118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БАИ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074******)</a:t>
                      </a:r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7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26.08.2026 - 26.08.2026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7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061959"/>
                  </a:ext>
                </a:extLst>
              </a:tr>
              <a:tr h="122118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3675040"/>
                  </a:ext>
                </a:extLst>
              </a:tr>
              <a:tr h="122118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13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27 727,55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2792282"/>
                  </a:ext>
                </a:extLst>
              </a:tr>
              <a:tr h="231809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xxxx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Заплати, възнаграждения и други плащания за персонала - нетна сума за изплащане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25 699,34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3579683"/>
                  </a:ext>
                </a:extLst>
              </a:tr>
              <a:tr h="122118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11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2 028,21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419263"/>
                  </a:ext>
                </a:extLst>
              </a:tr>
              <a:tr h="122118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7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3339661"/>
                  </a:ext>
                </a:extLst>
              </a:tr>
              <a:tr h="122118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ИАНМСП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074******)</a:t>
                      </a:r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7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26.08.2026 - 26.08.2026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7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7186324"/>
                  </a:ext>
                </a:extLst>
              </a:tr>
              <a:tr h="122118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7979171"/>
                  </a:ext>
                </a:extLst>
              </a:tr>
              <a:tr h="122118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8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141 330,97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3425583"/>
                  </a:ext>
                </a:extLst>
              </a:tr>
              <a:tr h="231809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01 xxxx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Заплати, възнаграждения и други плащания за персонала - нетна сума за изплащане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6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96 248,48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7003156"/>
                  </a:ext>
                </a:extLst>
              </a:tr>
              <a:tr h="122118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03 xxxx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Плащания за други удръжки от възнаграждения за персонала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307,49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6637966"/>
                  </a:ext>
                </a:extLst>
              </a:tr>
              <a:tr h="122118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44 775,00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512352"/>
                  </a:ext>
                </a:extLst>
              </a:tr>
              <a:tr h="122118">
                <a:tc gridSpan="5">
                  <a:txBody>
                    <a:bodyPr/>
                    <a:lstStyle/>
                    <a:p>
                      <a:pPr algn="ctr"/>
                      <a:endParaRPr lang="en-US" sz="900" b="1" dirty="0">
                        <a:solidFill>
                          <a:srgbClr val="4B0082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7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6357654"/>
                  </a:ext>
                </a:extLst>
              </a:tr>
              <a:tr h="122118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НИФ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074******)</a:t>
                      </a:r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7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26.08.2026 - 26.08.2026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3F7F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3581055"/>
                  </a:ext>
                </a:extLst>
              </a:tr>
              <a:tr h="122118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6768026"/>
                  </a:ext>
                </a:extLst>
              </a:tr>
              <a:tr h="122118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14,72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8237120"/>
                  </a:ext>
                </a:extLst>
              </a:tr>
              <a:tr h="122118">
                <a:tc>
                  <a:txBody>
                    <a:bodyPr/>
                    <a:lstStyle/>
                    <a:p>
                      <a:pPr algn="l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14,72</a:t>
                      </a: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540" marR="15540" marT="7770" marB="777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34961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60388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281</Words>
  <Application>Microsoft Office PowerPoint</Application>
  <PresentationFormat>Widescreen</PresentationFormat>
  <Paragraphs>111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>SARI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Gergana Koleva</dc:creator>
  <cp:lastModifiedBy>Gergana Koleva</cp:lastModifiedBy>
  <cp:revision>1</cp:revision>
  <dcterms:created xsi:type="dcterms:W3CDTF">2026-08-27T06:25:45Z</dcterms:created>
  <dcterms:modified xsi:type="dcterms:W3CDTF">2026-08-27T06:30:16Z</dcterms:modified>
</cp:coreProperties>
</file>