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2A403-4D1F-4495-9230-B30F97F10B70}" type="datetimeFigureOut">
              <a:rPr lang="bg-BG" smtClean="0"/>
              <a:t>25.8.2026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F9833-D0FF-42B7-AE6F-18F4392579B2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3045754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2A403-4D1F-4495-9230-B30F97F10B70}" type="datetimeFigureOut">
              <a:rPr lang="bg-BG" smtClean="0"/>
              <a:t>25.8.2026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F9833-D0FF-42B7-AE6F-18F4392579B2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2611160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2A403-4D1F-4495-9230-B30F97F10B70}" type="datetimeFigureOut">
              <a:rPr lang="bg-BG" smtClean="0"/>
              <a:t>25.8.2026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F9833-D0FF-42B7-AE6F-18F4392579B2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0147839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2A403-4D1F-4495-9230-B30F97F10B70}" type="datetimeFigureOut">
              <a:rPr lang="bg-BG" smtClean="0"/>
              <a:t>25.8.2026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F9833-D0FF-42B7-AE6F-18F4392579B2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4332986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2A403-4D1F-4495-9230-B30F97F10B70}" type="datetimeFigureOut">
              <a:rPr lang="bg-BG" smtClean="0"/>
              <a:t>25.8.2026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F9833-D0FF-42B7-AE6F-18F4392579B2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05128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2A403-4D1F-4495-9230-B30F97F10B70}" type="datetimeFigureOut">
              <a:rPr lang="bg-BG" smtClean="0"/>
              <a:t>25.8.2026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F9833-D0FF-42B7-AE6F-18F4392579B2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281670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2A403-4D1F-4495-9230-B30F97F10B70}" type="datetimeFigureOut">
              <a:rPr lang="bg-BG" smtClean="0"/>
              <a:t>25.8.2026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F9833-D0FF-42B7-AE6F-18F4392579B2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2312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2A403-4D1F-4495-9230-B30F97F10B70}" type="datetimeFigureOut">
              <a:rPr lang="bg-BG" smtClean="0"/>
              <a:t>25.8.2026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F9833-D0FF-42B7-AE6F-18F4392579B2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9384948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2A403-4D1F-4495-9230-B30F97F10B70}" type="datetimeFigureOut">
              <a:rPr lang="bg-BG" smtClean="0"/>
              <a:t>25.8.2026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F9833-D0FF-42B7-AE6F-18F4392579B2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202920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2A403-4D1F-4495-9230-B30F97F10B70}" type="datetimeFigureOut">
              <a:rPr lang="bg-BG" smtClean="0"/>
              <a:t>25.8.2026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F9833-D0FF-42B7-AE6F-18F4392579B2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938729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2A403-4D1F-4495-9230-B30F97F10B70}" type="datetimeFigureOut">
              <a:rPr lang="bg-BG" smtClean="0"/>
              <a:t>25.8.2026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F9833-D0FF-42B7-AE6F-18F4392579B2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0395137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92A403-4D1F-4495-9230-B30F97F10B70}" type="datetimeFigureOut">
              <a:rPr lang="bg-BG" smtClean="0"/>
              <a:t>25.8.2026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1F9833-D0FF-42B7-AE6F-18F4392579B2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893139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5138394"/>
          </a:xfrm>
        </p:spPr>
        <p:txBody>
          <a:bodyPr/>
          <a:lstStyle/>
          <a:p>
            <a:endParaRPr lang="bg-B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g-BG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6667844"/>
              </p:ext>
            </p:extLst>
          </p:nvPr>
        </p:nvGraphicFramePr>
        <p:xfrm>
          <a:off x="576650" y="469563"/>
          <a:ext cx="11071654" cy="5914762"/>
        </p:xfrm>
        <a:graphic>
          <a:graphicData uri="http://schemas.openxmlformats.org/drawingml/2006/table">
            <a:tbl>
              <a:tblPr/>
              <a:tblGrid>
                <a:gridCol w="1184789">
                  <a:extLst>
                    <a:ext uri="{9D8B030D-6E8A-4147-A177-3AD203B41FA5}">
                      <a16:colId xmlns:a16="http://schemas.microsoft.com/office/drawing/2014/main" val="850651311"/>
                    </a:ext>
                  </a:extLst>
                </a:gridCol>
                <a:gridCol w="5351981">
                  <a:extLst>
                    <a:ext uri="{9D8B030D-6E8A-4147-A177-3AD203B41FA5}">
                      <a16:colId xmlns:a16="http://schemas.microsoft.com/office/drawing/2014/main" val="2086428987"/>
                    </a:ext>
                  </a:extLst>
                </a:gridCol>
                <a:gridCol w="1094908">
                  <a:extLst>
                    <a:ext uri="{9D8B030D-6E8A-4147-A177-3AD203B41FA5}">
                      <a16:colId xmlns:a16="http://schemas.microsoft.com/office/drawing/2014/main" val="254175126"/>
                    </a:ext>
                  </a:extLst>
                </a:gridCol>
                <a:gridCol w="1462894">
                  <a:extLst>
                    <a:ext uri="{9D8B030D-6E8A-4147-A177-3AD203B41FA5}">
                      <a16:colId xmlns:a16="http://schemas.microsoft.com/office/drawing/2014/main" val="3729162396"/>
                    </a:ext>
                  </a:extLst>
                </a:gridCol>
                <a:gridCol w="1977082">
                  <a:extLst>
                    <a:ext uri="{9D8B030D-6E8A-4147-A177-3AD203B41FA5}">
                      <a16:colId xmlns:a16="http://schemas.microsoft.com/office/drawing/2014/main" val="1354413974"/>
                    </a:ext>
                  </a:extLst>
                </a:gridCol>
              </a:tblGrid>
              <a:tr h="576552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b="1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Обобщено</a:t>
                      </a:r>
                    </a:p>
                  </a:txBody>
                  <a:tcPr marL="59607" marR="59607" marT="29804" marB="298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F7F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899821"/>
                  </a:ext>
                </a:extLst>
              </a:tr>
              <a:tr h="911480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М-во </a:t>
                      </a:r>
                      <a:r>
                        <a:rPr lang="bg-BG" sz="900" noProof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иновациите и растежа 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 </a:t>
                      </a: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074******* )</a:t>
                      </a:r>
                    </a:p>
                  </a:txBody>
                  <a:tcPr marL="59607" marR="59607" marT="29804" marB="298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F7F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24.08.2026 - 24.08.2026</a:t>
                      </a:r>
                    </a:p>
                  </a:txBody>
                  <a:tcPr marL="59607" marR="59607" marT="29804" marB="298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F7F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3594793"/>
                  </a:ext>
                </a:extLst>
              </a:tr>
              <a:tr h="433287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59607" marR="59607" marT="29804" marB="298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59607" marR="59607" marT="29804" marB="298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59607" marR="59607" marT="29804" marB="298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59607" marR="59607" marT="29804" marB="298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endParaRPr lang="bg-BG" dirty="0"/>
                    </a:p>
                  </a:txBody>
                  <a:tcPr marL="59607" marR="59607" marT="29804" marB="298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024056"/>
                  </a:ext>
                </a:extLst>
              </a:tr>
              <a:tr h="403686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xxxx</a:t>
                      </a:r>
                    </a:p>
                  </a:txBody>
                  <a:tcPr marL="59607" marR="59607" marT="29804" marB="298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59607" marR="59607" marT="29804" marB="298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59607" marR="59607" marT="29804" marB="298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592,62</a:t>
                      </a:r>
                    </a:p>
                  </a:txBody>
                  <a:tcPr marL="59607" marR="59607" marT="29804" marB="298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endParaRPr lang="bg-BG"/>
                    </a:p>
                  </a:txBody>
                  <a:tcPr marL="59607" marR="59607" marT="29804" marB="298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5116879"/>
                  </a:ext>
                </a:extLst>
              </a:tr>
              <a:tr h="372135"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</a:t>
                      </a:r>
                      <a:r>
                        <a:rPr lang="bg-BG" sz="900" noProof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xxxx</a:t>
                      </a:r>
                      <a:endParaRPr lang="bg-BG" sz="900" noProof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607" marR="59607" marT="29804" marB="298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на разпореждане</a:t>
                      </a:r>
                    </a:p>
                  </a:txBody>
                  <a:tcPr marL="59607" marR="59607" marT="29804" marB="298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59607" marR="59607" marT="29804" marB="298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94 345,65</a:t>
                      </a:r>
                    </a:p>
                  </a:txBody>
                  <a:tcPr marL="59607" marR="59607" marT="29804" marB="298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endParaRPr lang="bg-BG"/>
                    </a:p>
                  </a:txBody>
                  <a:tcPr marL="59607" marR="59607" marT="29804" marB="298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1694258"/>
                  </a:ext>
                </a:extLst>
              </a:tr>
              <a:tr h="495169">
                <a:tc gridSpan="2"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Общо: </a:t>
                      </a:r>
                    </a:p>
                  </a:txBody>
                  <a:tcPr marL="59607" marR="59607" marT="29804" marB="298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59607" marR="59607" marT="29804" marB="298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94 938,27</a:t>
                      </a:r>
                    </a:p>
                  </a:txBody>
                  <a:tcPr marL="59607" marR="59607" marT="29804" marB="298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endParaRPr lang="bg-BG"/>
                    </a:p>
                  </a:txBody>
                  <a:tcPr marL="59607" marR="59607" marT="29804" marB="298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3604161"/>
                  </a:ext>
                </a:extLst>
              </a:tr>
              <a:tr h="520842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b="1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бюджетни организации</a:t>
                      </a:r>
                    </a:p>
                  </a:txBody>
                  <a:tcPr marL="59607" marR="59607" marT="29804" marB="298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F7F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9235778"/>
                  </a:ext>
                </a:extLst>
              </a:tr>
              <a:tr h="520842">
                <a:tc gridSpan="2"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ИАНМСП ( 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*******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59607" marR="59607" marT="29804" marB="298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F7F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24.08.2026 - 24.08.2026</a:t>
                      </a:r>
                    </a:p>
                  </a:txBody>
                  <a:tcPr marL="59607" marR="59607" marT="29804" marB="298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F7F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6988565"/>
                  </a:ext>
                </a:extLst>
              </a:tr>
              <a:tr h="379923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59607" marR="59607" marT="29804" marB="298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59607" marR="59607" marT="29804" marB="298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59607" marR="59607" marT="29804" marB="298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59607" marR="59607" marT="29804" marB="298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endParaRPr lang="bg-BG" dirty="0"/>
                    </a:p>
                  </a:txBody>
                  <a:tcPr marL="59607" marR="59607" marT="29804" marB="298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9684617"/>
                  </a:ext>
                </a:extLst>
              </a:tr>
              <a:tr h="411318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xxxx</a:t>
                      </a:r>
                    </a:p>
                  </a:txBody>
                  <a:tcPr marL="59607" marR="59607" marT="29804" marB="298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59607" marR="59607" marT="29804" marB="298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59607" marR="59607" marT="29804" marB="298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592,62</a:t>
                      </a:r>
                    </a:p>
                  </a:txBody>
                  <a:tcPr marL="59607" marR="59607" marT="29804" marB="298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endParaRPr lang="bg-BG"/>
                    </a:p>
                  </a:txBody>
                  <a:tcPr marL="59607" marR="59607" marT="29804" marB="298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6486289"/>
                  </a:ext>
                </a:extLst>
              </a:tr>
              <a:tr h="368686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xxxx</a:t>
                      </a:r>
                    </a:p>
                  </a:txBody>
                  <a:tcPr marL="59607" marR="59607" marT="29804" marB="298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на разпореждане</a:t>
                      </a:r>
                    </a:p>
                  </a:txBody>
                  <a:tcPr marL="59607" marR="59607" marT="29804" marB="298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59607" marR="59607" marT="29804" marB="298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94 345,65</a:t>
                      </a:r>
                    </a:p>
                  </a:txBody>
                  <a:tcPr marL="59607" marR="59607" marT="29804" marB="298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endParaRPr lang="bg-BG"/>
                    </a:p>
                  </a:txBody>
                  <a:tcPr marL="59607" marR="59607" marT="29804" marB="298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2574040"/>
                  </a:ext>
                </a:extLst>
              </a:tr>
              <a:tr h="520842">
                <a:tc gridSpan="2">
                  <a:txBody>
                    <a:bodyPr/>
                    <a:lstStyle/>
                    <a:p>
                      <a:pPr algn="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Общо: </a:t>
                      </a:r>
                    </a:p>
                  </a:txBody>
                  <a:tcPr marL="59607" marR="59607" marT="29804" marB="298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59607" marR="59607" marT="29804" marB="298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94 938,27</a:t>
                      </a:r>
                    </a:p>
                  </a:txBody>
                  <a:tcPr marL="59607" marR="59607" marT="29804" marB="298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endParaRPr lang="bg-BG"/>
                    </a:p>
                  </a:txBody>
                  <a:tcPr marL="59607" marR="59607" marT="29804" marB="298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00048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28230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74</Words>
  <Application>Microsoft Office PowerPoint</Application>
  <PresentationFormat>Widescreen</PresentationFormat>
  <Paragraphs>36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Administrator</cp:lastModifiedBy>
  <cp:revision>6</cp:revision>
  <dcterms:created xsi:type="dcterms:W3CDTF">2026-08-25T06:45:45Z</dcterms:created>
  <dcterms:modified xsi:type="dcterms:W3CDTF">2026-08-25T06:57:41Z</dcterms:modified>
</cp:coreProperties>
</file>