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BFBA2-0B9C-4496-80FB-AEF65BCB73F8}" type="datetimeFigureOut">
              <a:rPr lang="bg-BG" smtClean="0"/>
              <a:t>19.8.2026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95470-EB7B-48BE-904F-312B777D6B9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2288374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BFBA2-0B9C-4496-80FB-AEF65BCB73F8}" type="datetimeFigureOut">
              <a:rPr lang="bg-BG" smtClean="0"/>
              <a:t>19.8.2026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95470-EB7B-48BE-904F-312B777D6B9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8211100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BFBA2-0B9C-4496-80FB-AEF65BCB73F8}" type="datetimeFigureOut">
              <a:rPr lang="bg-BG" smtClean="0"/>
              <a:t>19.8.2026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95470-EB7B-48BE-904F-312B777D6B9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232629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BFBA2-0B9C-4496-80FB-AEF65BCB73F8}" type="datetimeFigureOut">
              <a:rPr lang="bg-BG" smtClean="0"/>
              <a:t>19.8.2026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95470-EB7B-48BE-904F-312B777D6B9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68139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BFBA2-0B9C-4496-80FB-AEF65BCB73F8}" type="datetimeFigureOut">
              <a:rPr lang="bg-BG" smtClean="0"/>
              <a:t>19.8.2026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95470-EB7B-48BE-904F-312B777D6B9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418791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BFBA2-0B9C-4496-80FB-AEF65BCB73F8}" type="datetimeFigureOut">
              <a:rPr lang="bg-BG" smtClean="0"/>
              <a:t>19.8.2026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95470-EB7B-48BE-904F-312B777D6B9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830759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BFBA2-0B9C-4496-80FB-AEF65BCB73F8}" type="datetimeFigureOut">
              <a:rPr lang="bg-BG" smtClean="0"/>
              <a:t>19.8.2026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95470-EB7B-48BE-904F-312B777D6B9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6313255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BFBA2-0B9C-4496-80FB-AEF65BCB73F8}" type="datetimeFigureOut">
              <a:rPr lang="bg-BG" smtClean="0"/>
              <a:t>19.8.2026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95470-EB7B-48BE-904F-312B777D6B9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3292264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BFBA2-0B9C-4496-80FB-AEF65BCB73F8}" type="datetimeFigureOut">
              <a:rPr lang="bg-BG" smtClean="0"/>
              <a:t>19.8.2026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95470-EB7B-48BE-904F-312B777D6B9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9767016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BFBA2-0B9C-4496-80FB-AEF65BCB73F8}" type="datetimeFigureOut">
              <a:rPr lang="bg-BG" smtClean="0"/>
              <a:t>19.8.2026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95470-EB7B-48BE-904F-312B777D6B9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8718515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BFBA2-0B9C-4496-80FB-AEF65BCB73F8}" type="datetimeFigureOut">
              <a:rPr lang="bg-BG" smtClean="0"/>
              <a:t>19.8.2026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95470-EB7B-48BE-904F-312B777D6B9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704210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FBFBA2-0B9C-4496-80FB-AEF65BCB73F8}" type="datetimeFigureOut">
              <a:rPr lang="bg-BG" smtClean="0"/>
              <a:t>19.8.2026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A95470-EB7B-48BE-904F-312B777D6B9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279863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4965399"/>
          </a:xfrm>
        </p:spPr>
        <p:txBody>
          <a:bodyPr/>
          <a:lstStyle/>
          <a:p>
            <a:endParaRPr lang="bg-B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bg-BG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3770713"/>
              </p:ext>
            </p:extLst>
          </p:nvPr>
        </p:nvGraphicFramePr>
        <p:xfrm>
          <a:off x="420131" y="387180"/>
          <a:ext cx="11359978" cy="6071285"/>
        </p:xfrm>
        <a:graphic>
          <a:graphicData uri="http://schemas.openxmlformats.org/drawingml/2006/table">
            <a:tbl>
              <a:tblPr/>
              <a:tblGrid>
                <a:gridCol w="1445508">
                  <a:extLst>
                    <a:ext uri="{9D8B030D-6E8A-4147-A177-3AD203B41FA5}">
                      <a16:colId xmlns:a16="http://schemas.microsoft.com/office/drawing/2014/main" val="3114777107"/>
                    </a:ext>
                  </a:extLst>
                </a:gridCol>
                <a:gridCol w="5569449">
                  <a:extLst>
                    <a:ext uri="{9D8B030D-6E8A-4147-A177-3AD203B41FA5}">
                      <a16:colId xmlns:a16="http://schemas.microsoft.com/office/drawing/2014/main" val="3686108171"/>
                    </a:ext>
                  </a:extLst>
                </a:gridCol>
                <a:gridCol w="986345">
                  <a:extLst>
                    <a:ext uri="{9D8B030D-6E8A-4147-A177-3AD203B41FA5}">
                      <a16:colId xmlns:a16="http://schemas.microsoft.com/office/drawing/2014/main" val="1762608179"/>
                    </a:ext>
                  </a:extLst>
                </a:gridCol>
                <a:gridCol w="1086680">
                  <a:extLst>
                    <a:ext uri="{9D8B030D-6E8A-4147-A177-3AD203B41FA5}">
                      <a16:colId xmlns:a16="http://schemas.microsoft.com/office/drawing/2014/main" val="562177014"/>
                    </a:ext>
                  </a:extLst>
                </a:gridCol>
                <a:gridCol w="2271996">
                  <a:extLst>
                    <a:ext uri="{9D8B030D-6E8A-4147-A177-3AD203B41FA5}">
                      <a16:colId xmlns:a16="http://schemas.microsoft.com/office/drawing/2014/main" val="2075533062"/>
                    </a:ext>
                  </a:extLst>
                </a:gridCol>
              </a:tblGrid>
              <a:tr h="174598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b="1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Обобщено</a:t>
                      </a:r>
                    </a:p>
                  </a:txBody>
                  <a:tcPr marL="32232" marR="32232" marT="16116" marB="16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1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4424386"/>
                  </a:ext>
                </a:extLst>
              </a:tr>
              <a:tr h="300631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М-во на </a:t>
                      </a:r>
                      <a:r>
                        <a:rPr lang="ru-RU" sz="9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иновациите</a:t>
                      </a: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</a:t>
                      </a:r>
                      <a:r>
                        <a:rPr lang="ru-RU" sz="9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растежа</a:t>
                      </a: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( 074******* )</a:t>
                      </a:r>
                    </a:p>
                  </a:txBody>
                  <a:tcPr marL="32232" marR="32232" marT="16116" marB="16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1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18.08.2026 - 18.08.2026</a:t>
                      </a:r>
                    </a:p>
                  </a:txBody>
                  <a:tcPr marL="32232" marR="32232" marT="16116" marB="16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1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7199694"/>
                  </a:ext>
                </a:extLst>
              </a:tr>
              <a:tr h="174598"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32232" marR="32232" marT="16116" marB="16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32232" marR="32232" marT="16116" marB="16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32232" marR="32232" marT="16116" marB="16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32232" marR="32232" marT="16116" marB="16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232" marR="32232" marT="16116" marB="16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3751688"/>
                  </a:ext>
                </a:extLst>
              </a:tr>
              <a:tr h="301659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xxxx</a:t>
                      </a:r>
                    </a:p>
                  </a:txBody>
                  <a:tcPr marL="32232" marR="32232" marT="16116" marB="16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Издръжка</a:t>
                      </a:r>
                    </a:p>
                  </a:txBody>
                  <a:tcPr marL="32232" marR="32232" marT="16116" marB="16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32232" marR="32232" marT="16116" marB="16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1 205,47</a:t>
                      </a:r>
                    </a:p>
                  </a:txBody>
                  <a:tcPr marL="32232" marR="32232" marT="16116" marB="16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232" marR="32232" marT="16116" marB="16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8208410"/>
                  </a:ext>
                </a:extLst>
              </a:tr>
              <a:tr h="309427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 xxxx</a:t>
                      </a:r>
                    </a:p>
                  </a:txBody>
                  <a:tcPr marL="32232" marR="32232" marT="16116" marB="16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Други разходи</a:t>
                      </a:r>
                    </a:p>
                  </a:txBody>
                  <a:tcPr marL="32232" marR="32232" marT="16116" marB="16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32232" marR="32232" marT="16116" marB="16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870,00</a:t>
                      </a:r>
                    </a:p>
                  </a:txBody>
                  <a:tcPr marL="32232" marR="32232" marT="16116" marB="16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232" marR="32232" marT="16116" marB="16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4915605"/>
                  </a:ext>
                </a:extLst>
              </a:tr>
              <a:tr h="270748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 xxxx</a:t>
                      </a:r>
                    </a:p>
                  </a:txBody>
                  <a:tcPr marL="32232" marR="32232" marT="16116" marB="16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на разпореждане</a:t>
                      </a:r>
                    </a:p>
                  </a:txBody>
                  <a:tcPr marL="32232" marR="32232" marT="16116" marB="16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32232" marR="32232" marT="16116" marB="16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3 041,02</a:t>
                      </a:r>
                    </a:p>
                  </a:txBody>
                  <a:tcPr marL="32232" marR="32232" marT="16116" marB="16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232" marR="32232" marT="16116" marB="16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2476659"/>
                  </a:ext>
                </a:extLst>
              </a:tr>
              <a:tr h="174598">
                <a:tc gridSpan="2"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Общо: </a:t>
                      </a:r>
                    </a:p>
                  </a:txBody>
                  <a:tcPr marL="32232" marR="32232" marT="16116" marB="16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</a:p>
                  </a:txBody>
                  <a:tcPr marL="32232" marR="32232" marT="16116" marB="16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5 116,49</a:t>
                      </a:r>
                    </a:p>
                  </a:txBody>
                  <a:tcPr marL="32232" marR="32232" marT="16116" marB="16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232" marR="32232" marT="16116" marB="16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3451403"/>
                  </a:ext>
                </a:extLst>
              </a:tr>
              <a:tr h="174598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2232" marR="32232" marT="16116" marB="16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1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4911305"/>
                  </a:ext>
                </a:extLst>
              </a:tr>
              <a:tr h="174598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2232" marR="32232" marT="16116" marB="16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1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9047506"/>
                  </a:ext>
                </a:extLst>
              </a:tr>
              <a:tr h="174598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b="1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бюджетни организации</a:t>
                      </a:r>
                    </a:p>
                  </a:txBody>
                  <a:tcPr marL="32232" marR="32232" marT="16116" marB="16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1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3825535"/>
                  </a:ext>
                </a:extLst>
              </a:tr>
              <a:tr h="300631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М-во на </a:t>
                      </a:r>
                      <a:r>
                        <a:rPr lang="ru-RU" sz="9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иновациите</a:t>
                      </a: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</a:t>
                      </a:r>
                      <a:r>
                        <a:rPr lang="ru-RU" sz="9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растежа</a:t>
                      </a: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-ЦУ ( 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074******* </a:t>
                      </a: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32232" marR="32232" marT="16116" marB="16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1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18.08.2026 - 18.08.2026</a:t>
                      </a:r>
                    </a:p>
                  </a:txBody>
                  <a:tcPr marL="32232" marR="32232" marT="16116" marB="16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1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1859413"/>
                  </a:ext>
                </a:extLst>
              </a:tr>
              <a:tr h="174598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32232" marR="32232" marT="16116" marB="16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32232" marR="32232" marT="16116" marB="16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32232" marR="32232" marT="16116" marB="16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32232" marR="32232" marT="16116" marB="16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232" marR="32232" marT="16116" marB="16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493221"/>
                  </a:ext>
                </a:extLst>
              </a:tr>
              <a:tr h="305427"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</a:t>
                      </a:r>
                      <a:r>
                        <a:rPr lang="en-US" sz="9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xxxx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232" marR="32232" marT="16116" marB="16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Издръжка</a:t>
                      </a:r>
                    </a:p>
                  </a:txBody>
                  <a:tcPr marL="32232" marR="32232" marT="16116" marB="16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32232" marR="32232" marT="16116" marB="16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1 175,49</a:t>
                      </a:r>
                    </a:p>
                  </a:txBody>
                  <a:tcPr marL="32232" marR="32232" marT="16116" marB="16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232" marR="32232" marT="16116" marB="16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486137"/>
                  </a:ext>
                </a:extLst>
              </a:tr>
              <a:tr h="337612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 xxxx</a:t>
                      </a:r>
                    </a:p>
                  </a:txBody>
                  <a:tcPr marL="32232" marR="32232" marT="16116" marB="16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Други разходи</a:t>
                      </a:r>
                    </a:p>
                  </a:txBody>
                  <a:tcPr marL="32232" marR="32232" marT="16116" marB="16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32232" marR="32232" marT="16116" marB="16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870,00</a:t>
                      </a:r>
                    </a:p>
                  </a:txBody>
                  <a:tcPr marL="32232" marR="32232" marT="16116" marB="16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232" marR="32232" marT="16116" marB="16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6955866"/>
                  </a:ext>
                </a:extLst>
              </a:tr>
              <a:tr h="274925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 xxxx</a:t>
                      </a:r>
                    </a:p>
                  </a:txBody>
                  <a:tcPr marL="32232" marR="32232" marT="16116" marB="16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на разпореждане</a:t>
                      </a:r>
                    </a:p>
                  </a:txBody>
                  <a:tcPr marL="32232" marR="32232" marT="16116" marB="16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32232" marR="32232" marT="16116" marB="16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1 032,02</a:t>
                      </a:r>
                    </a:p>
                  </a:txBody>
                  <a:tcPr marL="32232" marR="32232" marT="16116" marB="16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232" marR="32232" marT="16116" marB="16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5126367"/>
                  </a:ext>
                </a:extLst>
              </a:tr>
              <a:tr h="174598">
                <a:tc gridSpan="2"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Общо: </a:t>
                      </a:r>
                    </a:p>
                  </a:txBody>
                  <a:tcPr marL="32232" marR="32232" marT="16116" marB="16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32232" marR="32232" marT="16116" marB="16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3 077,51</a:t>
                      </a:r>
                    </a:p>
                  </a:txBody>
                  <a:tcPr marL="32232" marR="32232" marT="16116" marB="16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232" marR="32232" marT="16116" marB="16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839404"/>
                  </a:ext>
                </a:extLst>
              </a:tr>
              <a:tr h="174598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2232" marR="32232" marT="16116" marB="16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1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9507613"/>
                  </a:ext>
                </a:extLst>
              </a:tr>
              <a:tr h="174598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2232" marR="32232" marT="16116" marB="16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1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6135301"/>
                  </a:ext>
                </a:extLst>
              </a:tr>
              <a:tr h="174598">
                <a:tc gridSpan="2"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ИАНМСП ( 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*******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32232" marR="32232" marT="16116" marB="16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1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18.08.2026 - 18.08.2026</a:t>
                      </a:r>
                    </a:p>
                  </a:txBody>
                  <a:tcPr marL="32232" marR="32232" marT="16116" marB="16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1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5056807"/>
                  </a:ext>
                </a:extLst>
              </a:tr>
              <a:tr h="174598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32232" marR="32232" marT="16116" marB="16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32232" marR="32232" marT="16116" marB="16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32232" marR="32232" marT="16116" marB="16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32232" marR="32232" marT="16116" marB="16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232" marR="32232" marT="16116" marB="16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9341840"/>
                  </a:ext>
                </a:extLst>
              </a:tr>
              <a:tr h="275359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 xxxx</a:t>
                      </a:r>
                    </a:p>
                  </a:txBody>
                  <a:tcPr marL="32232" marR="32232" marT="16116" marB="16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на разпореждане</a:t>
                      </a:r>
                    </a:p>
                  </a:txBody>
                  <a:tcPr marL="32232" marR="32232" marT="16116" marB="16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32232" marR="32232" marT="16116" marB="16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2 009,00</a:t>
                      </a:r>
                    </a:p>
                  </a:txBody>
                  <a:tcPr marL="32232" marR="32232" marT="16116" marB="16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232" marR="32232" marT="16116" marB="16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9284387"/>
                  </a:ext>
                </a:extLst>
              </a:tr>
              <a:tr h="174598">
                <a:tc gridSpan="2"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Общо: </a:t>
                      </a:r>
                    </a:p>
                  </a:txBody>
                  <a:tcPr marL="32232" marR="32232" marT="16116" marB="16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32232" marR="32232" marT="16116" marB="16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2 009,00</a:t>
                      </a:r>
                    </a:p>
                  </a:txBody>
                  <a:tcPr marL="32232" marR="32232" marT="16116" marB="16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232" marR="32232" marT="16116" marB="16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7670291"/>
                  </a:ext>
                </a:extLst>
              </a:tr>
              <a:tr h="174598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2232" marR="32232" marT="16116" marB="16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1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1211796"/>
                  </a:ext>
                </a:extLst>
              </a:tr>
              <a:tr h="174598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2232" marR="32232" marT="16116" marB="16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1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2763197"/>
                  </a:ext>
                </a:extLst>
              </a:tr>
              <a:tr h="174598">
                <a:tc gridSpan="2"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НИФ ( 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*******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32232" marR="32232" marT="16116" marB="16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1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18.08.2026 - 18.08.2026</a:t>
                      </a:r>
                    </a:p>
                  </a:txBody>
                  <a:tcPr marL="32232" marR="32232" marT="16116" marB="16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1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6641078"/>
                  </a:ext>
                </a:extLst>
              </a:tr>
              <a:tr h="174598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32232" marR="32232" marT="16116" marB="16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32232" marR="32232" marT="16116" marB="16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32232" marR="32232" marT="16116" marB="16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32232" marR="32232" marT="16116" marB="16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232" marR="32232" marT="16116" marB="16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1012424"/>
                  </a:ext>
                </a:extLst>
              </a:tr>
              <a:tr h="252102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xxxx</a:t>
                      </a:r>
                    </a:p>
                  </a:txBody>
                  <a:tcPr marL="32232" marR="32232" marT="16116" marB="16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Издръжка</a:t>
                      </a:r>
                    </a:p>
                  </a:txBody>
                  <a:tcPr marL="32232" marR="32232" marT="16116" marB="16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32232" marR="32232" marT="16116" marB="16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29,98</a:t>
                      </a:r>
                    </a:p>
                  </a:txBody>
                  <a:tcPr marL="32232" marR="32232" marT="16116" marB="16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232" marR="32232" marT="16116" marB="16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2789297"/>
                  </a:ext>
                </a:extLst>
              </a:tr>
              <a:tr h="174598">
                <a:tc gridSpan="2"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Общо: </a:t>
                      </a:r>
                    </a:p>
                  </a:txBody>
                  <a:tcPr marL="32232" marR="32232" marT="16116" marB="16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32232" marR="32232" marT="16116" marB="16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29,98</a:t>
                      </a:r>
                    </a:p>
                  </a:txBody>
                  <a:tcPr marL="32232" marR="32232" marT="16116" marB="16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232" marR="32232" marT="16116" marB="161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42350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866449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150</Words>
  <Application>Microsoft Office PowerPoint</Application>
  <PresentationFormat>Widescreen</PresentationFormat>
  <Paragraphs>76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Administrator</cp:lastModifiedBy>
  <cp:revision>2</cp:revision>
  <dcterms:created xsi:type="dcterms:W3CDTF">2026-08-19T06:22:45Z</dcterms:created>
  <dcterms:modified xsi:type="dcterms:W3CDTF">2026-08-19T06:28:24Z</dcterms:modified>
</cp:coreProperties>
</file>