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52874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47475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565851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279606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224976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89205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535507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0107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84990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911024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145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2D0FC-16E7-4669-9F30-678D886B5DAF}" type="datetimeFigureOut">
              <a:rPr lang="bg-BG" smtClean="0"/>
              <a:t>10.8.2026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D742B-EB2D-48C1-8B52-251F80A19959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8700899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5047778"/>
          </a:xfrm>
        </p:spPr>
        <p:txBody>
          <a:bodyPr/>
          <a:lstStyle/>
          <a:p>
            <a:endParaRPr lang="bg-BG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428125"/>
              </p:ext>
            </p:extLst>
          </p:nvPr>
        </p:nvGraphicFramePr>
        <p:xfrm>
          <a:off x="453079" y="486030"/>
          <a:ext cx="11302315" cy="5873580"/>
        </p:xfrm>
        <a:graphic>
          <a:graphicData uri="http://schemas.openxmlformats.org/drawingml/2006/table">
            <a:tbl>
              <a:tblPr/>
              <a:tblGrid>
                <a:gridCol w="1013256">
                  <a:extLst>
                    <a:ext uri="{9D8B030D-6E8A-4147-A177-3AD203B41FA5}">
                      <a16:colId xmlns:a16="http://schemas.microsoft.com/office/drawing/2014/main" val="3852715532"/>
                    </a:ext>
                  </a:extLst>
                </a:gridCol>
                <a:gridCol w="5568779">
                  <a:extLst>
                    <a:ext uri="{9D8B030D-6E8A-4147-A177-3AD203B41FA5}">
                      <a16:colId xmlns:a16="http://schemas.microsoft.com/office/drawing/2014/main" val="619247009"/>
                    </a:ext>
                  </a:extLst>
                </a:gridCol>
                <a:gridCol w="1054443">
                  <a:extLst>
                    <a:ext uri="{9D8B030D-6E8A-4147-A177-3AD203B41FA5}">
                      <a16:colId xmlns:a16="http://schemas.microsoft.com/office/drawing/2014/main" val="1002812560"/>
                    </a:ext>
                  </a:extLst>
                </a:gridCol>
                <a:gridCol w="1405374">
                  <a:extLst>
                    <a:ext uri="{9D8B030D-6E8A-4147-A177-3AD203B41FA5}">
                      <a16:colId xmlns:a16="http://schemas.microsoft.com/office/drawing/2014/main" val="1542705344"/>
                    </a:ext>
                  </a:extLst>
                </a:gridCol>
                <a:gridCol w="2260463">
                  <a:extLst>
                    <a:ext uri="{9D8B030D-6E8A-4147-A177-3AD203B41FA5}">
                      <a16:colId xmlns:a16="http://schemas.microsoft.com/office/drawing/2014/main" val="763063438"/>
                    </a:ext>
                  </a:extLst>
                </a:gridCol>
              </a:tblGrid>
              <a:tr h="21754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Обобщено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8057423"/>
                  </a:ext>
                </a:extLst>
              </a:tr>
              <a:tr h="38069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иновациите и растежа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074******* )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07.08.2026 - 07.08.2026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4001879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6049920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ctr"/>
                      <a:r>
                        <a:rPr lang="en-US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</a:t>
                      </a:r>
                      <a:r>
                        <a:rPr lang="en-US" sz="9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xxxx</a:t>
                      </a:r>
                      <a:endParaRPr lang="en-US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2 389,73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75637"/>
                  </a:ext>
                </a:extLst>
              </a:tr>
              <a:tr h="38069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206,08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936390"/>
                  </a:ext>
                </a:extLst>
              </a:tr>
              <a:tr h="217540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2 595,81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4788532"/>
                  </a:ext>
                </a:extLst>
              </a:tr>
              <a:tr h="21754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1851905"/>
                  </a:ext>
                </a:extLst>
              </a:tr>
              <a:tr h="21754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b="1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 бюджетни организации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657858"/>
                  </a:ext>
                </a:extLst>
              </a:tr>
              <a:tr h="380695">
                <a:tc gridSpan="2">
                  <a:txBody>
                    <a:bodyPr/>
                    <a:lstStyle/>
                    <a:p>
                      <a:pPr algn="l"/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М-во на </a:t>
                      </a:r>
                      <a:r>
                        <a:rPr lang="bg-BG" sz="900" noProof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иновациите и растежа-ЦУ 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( 074******* </a:t>
                      </a:r>
                      <a:r>
                        <a:rPr lang="ru-RU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07.08.2026 - 07.08.2026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5380039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1116160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431,20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4636406"/>
                  </a:ext>
                </a:extLst>
              </a:tr>
              <a:tr h="217540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431,20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90828057"/>
                  </a:ext>
                </a:extLst>
              </a:tr>
              <a:tr h="21754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666230"/>
                  </a:ext>
                </a:extLst>
              </a:tr>
              <a:tr h="21754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6927111"/>
                  </a:ext>
                </a:extLst>
              </a:tr>
              <a:tr h="217540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БАИ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07.08.2026 - 07.08.2026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04506649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855757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xxxx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Издръжка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1 958,53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9737674"/>
                  </a:ext>
                </a:extLst>
              </a:tr>
              <a:tr h="217540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1 958,53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8754869"/>
                  </a:ext>
                </a:extLst>
              </a:tr>
              <a:tr h="21754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15226407"/>
                  </a:ext>
                </a:extLst>
              </a:tr>
              <a:tr h="217540">
                <a:tc gridSpan="5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9381111"/>
                  </a:ext>
                </a:extLst>
              </a:tr>
              <a:tr h="217540">
                <a:tc gridSpan="2">
                  <a:txBody>
                    <a:bodyPr/>
                    <a:lstStyle/>
                    <a:p>
                      <a:pPr algn="l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ИАНМСП ( </a:t>
                      </a:r>
                      <a:r>
                        <a:rPr lang="bg-BG" sz="9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074</a:t>
                      </a:r>
                      <a:r>
                        <a:rPr lang="ru-RU" sz="9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*******</a:t>
                      </a:r>
                      <a:r>
                        <a:rPr lang="bg-BG" sz="9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bg-BG" sz="900" dirty="0">
                          <a:solidFill>
                            <a:srgbClr val="4B008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Период: 07.08.2026 - 07.08.2026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1F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47728212"/>
                  </a:ext>
                </a:extLst>
              </a:tr>
              <a:tr h="217540"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Код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Описание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Брой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Сума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BBB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9239654"/>
                  </a:ext>
                </a:extLst>
              </a:tr>
              <a:tr h="380695">
                <a:tc>
                  <a:txBody>
                    <a:bodyPr/>
                    <a:lstStyle/>
                    <a:p>
                      <a:pPr algn="ctr"/>
                      <a:r>
                        <a:rPr lang="en-US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 xxxx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Средства на разпореждане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206,08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CE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336711"/>
                  </a:ext>
                </a:extLst>
              </a:tr>
              <a:tr h="217540">
                <a:tc gridSpan="2"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Общо: 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bg-BG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bg-BG" sz="9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206,08</a:t>
                      </a: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bg-BG" sz="9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36261" marR="36261" marT="18131" marB="18131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C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22843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75197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126</Words>
  <Application>Microsoft Office PowerPoint</Application>
  <PresentationFormat>Widescreen</PresentationFormat>
  <Paragraphs>63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Administrator</cp:lastModifiedBy>
  <cp:revision>3</cp:revision>
  <dcterms:created xsi:type="dcterms:W3CDTF">2026-08-10T06:22:33Z</dcterms:created>
  <dcterms:modified xsi:type="dcterms:W3CDTF">2026-08-10T06:26:10Z</dcterms:modified>
</cp:coreProperties>
</file>