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B963F-956F-4AAF-B4B5-C3C7999FA880}" type="datetimeFigureOut">
              <a:rPr lang="bg-BG" smtClean="0"/>
              <a:t>7.8.2026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70CC1-A038-4172-98A2-885C76D1611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2827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B963F-956F-4AAF-B4B5-C3C7999FA880}" type="datetimeFigureOut">
              <a:rPr lang="bg-BG" smtClean="0"/>
              <a:t>7.8.2026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70CC1-A038-4172-98A2-885C76D1611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42620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B963F-956F-4AAF-B4B5-C3C7999FA880}" type="datetimeFigureOut">
              <a:rPr lang="bg-BG" smtClean="0"/>
              <a:t>7.8.2026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70CC1-A038-4172-98A2-885C76D1611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27418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B963F-956F-4AAF-B4B5-C3C7999FA880}" type="datetimeFigureOut">
              <a:rPr lang="bg-BG" smtClean="0"/>
              <a:t>7.8.2026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70CC1-A038-4172-98A2-885C76D1611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13722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B963F-956F-4AAF-B4B5-C3C7999FA880}" type="datetimeFigureOut">
              <a:rPr lang="bg-BG" smtClean="0"/>
              <a:t>7.8.2026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70CC1-A038-4172-98A2-885C76D1611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86055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B963F-956F-4AAF-B4B5-C3C7999FA880}" type="datetimeFigureOut">
              <a:rPr lang="bg-BG" smtClean="0"/>
              <a:t>7.8.2026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70CC1-A038-4172-98A2-885C76D1611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96422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B963F-956F-4AAF-B4B5-C3C7999FA880}" type="datetimeFigureOut">
              <a:rPr lang="bg-BG" smtClean="0"/>
              <a:t>7.8.2026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70CC1-A038-4172-98A2-885C76D1611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97404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B963F-956F-4AAF-B4B5-C3C7999FA880}" type="datetimeFigureOut">
              <a:rPr lang="bg-BG" smtClean="0"/>
              <a:t>7.8.2026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70CC1-A038-4172-98A2-885C76D1611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49521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B963F-956F-4AAF-B4B5-C3C7999FA880}" type="datetimeFigureOut">
              <a:rPr lang="bg-BG" smtClean="0"/>
              <a:t>7.8.2026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70CC1-A038-4172-98A2-885C76D1611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98265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B963F-956F-4AAF-B4B5-C3C7999FA880}" type="datetimeFigureOut">
              <a:rPr lang="bg-BG" smtClean="0"/>
              <a:t>7.8.2026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70CC1-A038-4172-98A2-885C76D1611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907215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B963F-956F-4AAF-B4B5-C3C7999FA880}" type="datetimeFigureOut">
              <a:rPr lang="bg-BG" smtClean="0"/>
              <a:t>7.8.2026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70CC1-A038-4172-98A2-885C76D1611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74549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AB963F-956F-4AAF-B4B5-C3C7999FA880}" type="datetimeFigureOut">
              <a:rPr lang="bg-BG" smtClean="0"/>
              <a:t>7.8.2026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770CC1-A038-4172-98A2-885C76D1611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11434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5080729"/>
          </a:xfrm>
        </p:spPr>
        <p:txBody>
          <a:bodyPr/>
          <a:lstStyle/>
          <a:p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2300205"/>
              </p:ext>
            </p:extLst>
          </p:nvPr>
        </p:nvGraphicFramePr>
        <p:xfrm>
          <a:off x="609600" y="535456"/>
          <a:ext cx="11046940" cy="5815924"/>
        </p:xfrm>
        <a:graphic>
          <a:graphicData uri="http://schemas.openxmlformats.org/drawingml/2006/table">
            <a:tbl>
              <a:tblPr/>
              <a:tblGrid>
                <a:gridCol w="1136822">
                  <a:extLst>
                    <a:ext uri="{9D8B030D-6E8A-4147-A177-3AD203B41FA5}">
                      <a16:colId xmlns:a16="http://schemas.microsoft.com/office/drawing/2014/main" val="2530446155"/>
                    </a:ext>
                  </a:extLst>
                </a:gridCol>
                <a:gridCol w="4983892">
                  <a:extLst>
                    <a:ext uri="{9D8B030D-6E8A-4147-A177-3AD203B41FA5}">
                      <a16:colId xmlns:a16="http://schemas.microsoft.com/office/drawing/2014/main" val="2480385237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4028310912"/>
                    </a:ext>
                  </a:extLst>
                </a:gridCol>
                <a:gridCol w="1497638">
                  <a:extLst>
                    <a:ext uri="{9D8B030D-6E8A-4147-A177-3AD203B41FA5}">
                      <a16:colId xmlns:a16="http://schemas.microsoft.com/office/drawing/2014/main" val="658105972"/>
                    </a:ext>
                  </a:extLst>
                </a:gridCol>
                <a:gridCol w="2209388">
                  <a:extLst>
                    <a:ext uri="{9D8B030D-6E8A-4147-A177-3AD203B41FA5}">
                      <a16:colId xmlns:a16="http://schemas.microsoft.com/office/drawing/2014/main" val="1782421783"/>
                    </a:ext>
                  </a:extLst>
                </a:gridCol>
              </a:tblGrid>
              <a:tr h="176053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Обобщено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2093758"/>
                  </a:ext>
                </a:extLst>
              </a:tr>
              <a:tr h="292607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</a:t>
                      </a:r>
                      <a:r>
                        <a:rPr lang="bg-BG" sz="900" noProof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иновациите и растежа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074******* )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06.08.2026 - 06.08.2026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2594717"/>
                  </a:ext>
                </a:extLst>
              </a:tr>
              <a:tr h="176053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1470627"/>
                  </a:ext>
                </a:extLst>
              </a:tr>
              <a:tr h="298477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4 537,21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537873"/>
                  </a:ext>
                </a:extLst>
              </a:tr>
              <a:tr h="292607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23 101,52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8596718"/>
                  </a:ext>
                </a:extLst>
              </a:tr>
              <a:tr h="176053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27 638,73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4409957"/>
                  </a:ext>
                </a:extLst>
              </a:tr>
              <a:tr h="176053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1388449"/>
                  </a:ext>
                </a:extLst>
              </a:tr>
              <a:tr h="176053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0573911"/>
                  </a:ext>
                </a:extLst>
              </a:tr>
              <a:tr h="176053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бюджетни организации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7153407"/>
                  </a:ext>
                </a:extLst>
              </a:tr>
              <a:tr h="292607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</a:t>
                      </a:r>
                      <a:r>
                        <a:rPr lang="bg-BG" sz="900" noProof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иновациите и растежа-ЦУ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074******* 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06.08.2026 - 06.08.2026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3437166"/>
                  </a:ext>
                </a:extLst>
              </a:tr>
              <a:tr h="176053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2975864"/>
                  </a:ext>
                </a:extLst>
              </a:tr>
              <a:tr h="283981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2 211,77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157099"/>
                  </a:ext>
                </a:extLst>
              </a:tr>
              <a:tr h="292607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22 086,20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5117103"/>
                  </a:ext>
                </a:extLst>
              </a:tr>
              <a:tr h="176053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24 297,97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7629585"/>
                  </a:ext>
                </a:extLst>
              </a:tr>
              <a:tr h="176053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7520290"/>
                  </a:ext>
                </a:extLst>
              </a:tr>
              <a:tr h="247964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5317381"/>
                  </a:ext>
                </a:extLst>
              </a:tr>
              <a:tr h="176053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БАИ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06.08.2026 - 06.08.2026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1312023"/>
                  </a:ext>
                </a:extLst>
              </a:tr>
              <a:tr h="176053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0585870"/>
                  </a:ext>
                </a:extLst>
              </a:tr>
              <a:tr h="261273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2 181,81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0068507"/>
                  </a:ext>
                </a:extLst>
              </a:tr>
              <a:tr h="176053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2 181,81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6857816"/>
                  </a:ext>
                </a:extLst>
              </a:tr>
              <a:tr h="176053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1076432"/>
                  </a:ext>
                </a:extLst>
              </a:tr>
              <a:tr h="176053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4279821"/>
                  </a:ext>
                </a:extLst>
              </a:tr>
              <a:tr h="176053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ИАНМСП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06.08.2026 - 06.08.2026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2809325"/>
                  </a:ext>
                </a:extLst>
              </a:tr>
              <a:tr h="176053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523362"/>
                  </a:ext>
                </a:extLst>
              </a:tr>
              <a:tr h="268293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143,63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528455"/>
                  </a:ext>
                </a:extLst>
              </a:tr>
              <a:tr h="292607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1 015,32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3263507"/>
                  </a:ext>
                </a:extLst>
              </a:tr>
              <a:tr h="176053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1 158,95</a:t>
                      </a: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216" marR="33216" marT="16608" marB="166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49524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48882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145</Words>
  <Application>Microsoft Office PowerPoint</Application>
  <PresentationFormat>Widescreen</PresentationFormat>
  <Paragraphs>72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3</cp:revision>
  <dcterms:created xsi:type="dcterms:W3CDTF">2026-08-07T06:45:50Z</dcterms:created>
  <dcterms:modified xsi:type="dcterms:W3CDTF">2026-08-07T06:49:53Z</dcterms:modified>
</cp:coreProperties>
</file>