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6ABDB-6034-44AE-840F-B3369BA5C149}" type="datetimeFigureOut">
              <a:rPr lang="bg-BG" smtClean="0"/>
              <a:t>4.8.2026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DF923-BD29-4B3B-8B77-C9B8379BF667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898684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6ABDB-6034-44AE-840F-B3369BA5C149}" type="datetimeFigureOut">
              <a:rPr lang="bg-BG" smtClean="0"/>
              <a:t>4.8.2026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DF923-BD29-4B3B-8B77-C9B8379BF667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822629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6ABDB-6034-44AE-840F-B3369BA5C149}" type="datetimeFigureOut">
              <a:rPr lang="bg-BG" smtClean="0"/>
              <a:t>4.8.2026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DF923-BD29-4B3B-8B77-C9B8379BF667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043276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6ABDB-6034-44AE-840F-B3369BA5C149}" type="datetimeFigureOut">
              <a:rPr lang="bg-BG" smtClean="0"/>
              <a:t>4.8.2026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DF923-BD29-4B3B-8B77-C9B8379BF667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7003919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6ABDB-6034-44AE-840F-B3369BA5C149}" type="datetimeFigureOut">
              <a:rPr lang="bg-BG" smtClean="0"/>
              <a:t>4.8.2026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DF923-BD29-4B3B-8B77-C9B8379BF667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1119495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6ABDB-6034-44AE-840F-B3369BA5C149}" type="datetimeFigureOut">
              <a:rPr lang="bg-BG" smtClean="0"/>
              <a:t>4.8.2026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DF923-BD29-4B3B-8B77-C9B8379BF667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9290327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6ABDB-6034-44AE-840F-B3369BA5C149}" type="datetimeFigureOut">
              <a:rPr lang="bg-BG" smtClean="0"/>
              <a:t>4.8.2026 г.</a:t>
            </a:fld>
            <a:endParaRPr lang="bg-B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DF923-BD29-4B3B-8B77-C9B8379BF667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4725797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6ABDB-6034-44AE-840F-B3369BA5C149}" type="datetimeFigureOut">
              <a:rPr lang="bg-BG" smtClean="0"/>
              <a:t>4.8.2026 г.</a:t>
            </a:fld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DF923-BD29-4B3B-8B77-C9B8379BF667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3805073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6ABDB-6034-44AE-840F-B3369BA5C149}" type="datetimeFigureOut">
              <a:rPr lang="bg-BG" smtClean="0"/>
              <a:t>4.8.2026 г.</a:t>
            </a:fld>
            <a:endParaRPr lang="bg-B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DF923-BD29-4B3B-8B77-C9B8379BF667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3625949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6ABDB-6034-44AE-840F-B3369BA5C149}" type="datetimeFigureOut">
              <a:rPr lang="bg-BG" smtClean="0"/>
              <a:t>4.8.2026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DF923-BD29-4B3B-8B77-C9B8379BF667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1240681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6ABDB-6034-44AE-840F-B3369BA5C149}" type="datetimeFigureOut">
              <a:rPr lang="bg-BG" smtClean="0"/>
              <a:t>4.8.2026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DF923-BD29-4B3B-8B77-C9B8379BF667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7624292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D6ABDB-6034-44AE-840F-B3369BA5C149}" type="datetimeFigureOut">
              <a:rPr lang="bg-BG" smtClean="0"/>
              <a:t>4.8.2026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2DF923-BD29-4B3B-8B77-C9B8379BF667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611766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5154869"/>
          </a:xfrm>
        </p:spPr>
        <p:txBody>
          <a:bodyPr/>
          <a:lstStyle/>
          <a:p>
            <a:endParaRPr lang="bg-BG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bg-BG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6866282"/>
              </p:ext>
            </p:extLst>
          </p:nvPr>
        </p:nvGraphicFramePr>
        <p:xfrm>
          <a:off x="560175" y="494276"/>
          <a:ext cx="11162269" cy="5906527"/>
        </p:xfrm>
        <a:graphic>
          <a:graphicData uri="http://schemas.openxmlformats.org/drawingml/2006/table">
            <a:tbl>
              <a:tblPr/>
              <a:tblGrid>
                <a:gridCol w="978365">
                  <a:extLst>
                    <a:ext uri="{9D8B030D-6E8A-4147-A177-3AD203B41FA5}">
                      <a16:colId xmlns:a16="http://schemas.microsoft.com/office/drawing/2014/main" val="1141449380"/>
                    </a:ext>
                  </a:extLst>
                </a:gridCol>
                <a:gridCol w="6065871">
                  <a:extLst>
                    <a:ext uri="{9D8B030D-6E8A-4147-A177-3AD203B41FA5}">
                      <a16:colId xmlns:a16="http://schemas.microsoft.com/office/drawing/2014/main" val="332591785"/>
                    </a:ext>
                  </a:extLst>
                </a:gridCol>
                <a:gridCol w="913513">
                  <a:extLst>
                    <a:ext uri="{9D8B030D-6E8A-4147-A177-3AD203B41FA5}">
                      <a16:colId xmlns:a16="http://schemas.microsoft.com/office/drawing/2014/main" val="2740209431"/>
                    </a:ext>
                  </a:extLst>
                </a:gridCol>
                <a:gridCol w="972066">
                  <a:extLst>
                    <a:ext uri="{9D8B030D-6E8A-4147-A177-3AD203B41FA5}">
                      <a16:colId xmlns:a16="http://schemas.microsoft.com/office/drawing/2014/main" val="1445680666"/>
                    </a:ext>
                  </a:extLst>
                </a:gridCol>
                <a:gridCol w="2232454">
                  <a:extLst>
                    <a:ext uri="{9D8B030D-6E8A-4147-A177-3AD203B41FA5}">
                      <a16:colId xmlns:a16="http://schemas.microsoft.com/office/drawing/2014/main" val="2336700460"/>
                    </a:ext>
                  </a:extLst>
                </a:gridCol>
              </a:tblGrid>
              <a:tr h="239112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 b="1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Обобщено</a:t>
                      </a:r>
                    </a:p>
                  </a:txBody>
                  <a:tcPr marL="33995" marR="33995" marT="16997" marB="169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4F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2552830"/>
                  </a:ext>
                </a:extLst>
              </a:tr>
              <a:tr h="404481">
                <a:tc gridSpan="2"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М-во на </a:t>
                      </a:r>
                      <a:r>
                        <a:rPr lang="ru-RU" sz="9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иновациите</a:t>
                      </a: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 </a:t>
                      </a:r>
                      <a:r>
                        <a:rPr lang="ru-RU" sz="9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растежа</a:t>
                      </a: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( 074******* )</a:t>
                      </a:r>
                    </a:p>
                  </a:txBody>
                  <a:tcPr marL="33995" marR="33995" marT="16997" marB="169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4F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03.08.2026 - 03.08.2026</a:t>
                      </a:r>
                    </a:p>
                  </a:txBody>
                  <a:tcPr marL="33995" marR="33995" marT="16997" marB="169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4F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3899337"/>
                  </a:ext>
                </a:extLst>
              </a:tr>
              <a:tr h="239112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33995" marR="33995" marT="16997" marB="169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33995" marR="33995" marT="16997" marB="169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33995" marR="33995" marT="16997" marB="169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33995" marR="33995" marT="16997" marB="169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995" marR="33995" marT="16997" marB="169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9257421"/>
                  </a:ext>
                </a:extLst>
              </a:tr>
              <a:tr h="460434"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 xxxx</a:t>
                      </a:r>
                    </a:p>
                  </a:txBody>
                  <a:tcPr marL="33995" marR="33995" marT="16997" marB="169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Заплати, възнаграждения и други плащания за персонала - нетна сума за изплащане</a:t>
                      </a:r>
                    </a:p>
                  </a:txBody>
                  <a:tcPr marL="33995" marR="33995" marT="16997" marB="169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33995" marR="33995" marT="16997" marB="169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5 202,22</a:t>
                      </a:r>
                    </a:p>
                  </a:txBody>
                  <a:tcPr marL="33995" marR="33995" marT="16997" marB="169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995" marR="33995" marT="16997" marB="169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5028827"/>
                  </a:ext>
                </a:extLst>
              </a:tr>
              <a:tr h="447716"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xxxx</a:t>
                      </a:r>
                    </a:p>
                  </a:txBody>
                  <a:tcPr marL="33995" marR="33995" marT="16997" marB="169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Издръжка</a:t>
                      </a:r>
                    </a:p>
                  </a:txBody>
                  <a:tcPr marL="33995" marR="33995" marT="16997" marB="169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33995" marR="33995" marT="16997" marB="169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4 937,77</a:t>
                      </a:r>
                    </a:p>
                  </a:txBody>
                  <a:tcPr marL="33995" marR="33995" marT="16997" marB="169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995" marR="33995" marT="16997" marB="169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420075"/>
                  </a:ext>
                </a:extLst>
              </a:tr>
              <a:tr h="404481"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 xxxx</a:t>
                      </a:r>
                    </a:p>
                  </a:txBody>
                  <a:tcPr marL="33995" marR="33995" marT="16997" marB="169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 на разпореждане</a:t>
                      </a:r>
                    </a:p>
                  </a:txBody>
                  <a:tcPr marL="33995" marR="33995" marT="16997" marB="169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</a:p>
                  </a:txBody>
                  <a:tcPr marL="33995" marR="33995" marT="16997" marB="169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874,00</a:t>
                      </a:r>
                    </a:p>
                  </a:txBody>
                  <a:tcPr marL="33995" marR="33995" marT="16997" marB="169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995" marR="33995" marT="16997" marB="169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3013266"/>
                  </a:ext>
                </a:extLst>
              </a:tr>
              <a:tr h="239112">
                <a:tc gridSpan="2"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Общо: </a:t>
                      </a:r>
                    </a:p>
                  </a:txBody>
                  <a:tcPr marL="33995" marR="33995" marT="16997" marB="169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</a:p>
                  </a:txBody>
                  <a:tcPr marL="33995" marR="33995" marT="16997" marB="169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11 013,99</a:t>
                      </a:r>
                    </a:p>
                  </a:txBody>
                  <a:tcPr marL="33995" marR="33995" marT="16997" marB="169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995" marR="33995" marT="16997" marB="169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9122503"/>
                  </a:ext>
                </a:extLst>
              </a:tr>
              <a:tr h="239112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3995" marR="33995" marT="16997" marB="169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4F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0865301"/>
                  </a:ext>
                </a:extLst>
              </a:tr>
              <a:tr h="239112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3995" marR="33995" marT="16997" marB="169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4F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3402109"/>
                  </a:ext>
                </a:extLst>
              </a:tr>
              <a:tr h="239112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 b="1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бюджетни организации</a:t>
                      </a:r>
                    </a:p>
                  </a:txBody>
                  <a:tcPr marL="33995" marR="33995" marT="16997" marB="169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4F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7226224"/>
                  </a:ext>
                </a:extLst>
              </a:tr>
              <a:tr h="404481">
                <a:tc gridSpan="2"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М-во на </a:t>
                      </a:r>
                      <a:r>
                        <a:rPr lang="ru-RU" sz="9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иновациите</a:t>
                      </a: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 </a:t>
                      </a:r>
                      <a:r>
                        <a:rPr lang="ru-RU" sz="9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растежа</a:t>
                      </a: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-ЦУ ( </a:t>
                      </a: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</a:t>
                      </a: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*******</a:t>
                      </a: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33995" marR="33995" marT="16997" marB="169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4F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03.08.2026 - 03.08.2026</a:t>
                      </a:r>
                    </a:p>
                  </a:txBody>
                  <a:tcPr marL="33995" marR="33995" marT="16997" marB="169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4F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9919709"/>
                  </a:ext>
                </a:extLst>
              </a:tr>
              <a:tr h="239112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33995" marR="33995" marT="16997" marB="169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33995" marR="33995" marT="16997" marB="169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33995" marR="33995" marT="16997" marB="169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33995" marR="33995" marT="16997" marB="169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995" marR="33995" marT="16997" marB="169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5622976"/>
                  </a:ext>
                </a:extLst>
              </a:tr>
              <a:tr h="454705"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 xxxx</a:t>
                      </a:r>
                    </a:p>
                  </a:txBody>
                  <a:tcPr marL="33995" marR="33995" marT="16997" marB="169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Заплати, възнаграждения и други плащания за персонала - нетна сума за изплащане</a:t>
                      </a:r>
                    </a:p>
                  </a:txBody>
                  <a:tcPr marL="33995" marR="33995" marT="16997" marB="169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33995" marR="33995" marT="16997" marB="169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5 202,22</a:t>
                      </a:r>
                    </a:p>
                  </a:txBody>
                  <a:tcPr marL="33995" marR="33995" marT="16997" marB="169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995" marR="33995" marT="16997" marB="169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0559791"/>
                  </a:ext>
                </a:extLst>
              </a:tr>
              <a:tr h="502315"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xxxx</a:t>
                      </a:r>
                    </a:p>
                  </a:txBody>
                  <a:tcPr marL="33995" marR="33995" marT="16997" marB="169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Издръжка</a:t>
                      </a:r>
                    </a:p>
                  </a:txBody>
                  <a:tcPr marL="33995" marR="33995" marT="16997" marB="169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33995" marR="33995" marT="16997" marB="169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4 937,77</a:t>
                      </a:r>
                    </a:p>
                  </a:txBody>
                  <a:tcPr marL="33995" marR="33995" marT="16997" marB="169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995" marR="33995" marT="16997" marB="169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1755778"/>
                  </a:ext>
                </a:extLst>
              </a:tr>
              <a:tr h="436794"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 xxxx</a:t>
                      </a:r>
                    </a:p>
                  </a:txBody>
                  <a:tcPr marL="33995" marR="33995" marT="16997" marB="169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 на разпореждане</a:t>
                      </a:r>
                    </a:p>
                  </a:txBody>
                  <a:tcPr marL="33995" marR="33995" marT="16997" marB="169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</a:p>
                  </a:txBody>
                  <a:tcPr marL="33995" marR="33995" marT="16997" marB="169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874,00</a:t>
                      </a:r>
                    </a:p>
                  </a:txBody>
                  <a:tcPr marL="33995" marR="33995" marT="16997" marB="169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995" marR="33995" marT="16997" marB="169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8659207"/>
                  </a:ext>
                </a:extLst>
              </a:tr>
              <a:tr h="239112">
                <a:tc gridSpan="2"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Общо: </a:t>
                      </a:r>
                    </a:p>
                  </a:txBody>
                  <a:tcPr marL="33995" marR="33995" marT="16997" marB="169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</a:p>
                  </a:txBody>
                  <a:tcPr marL="33995" marR="33995" marT="16997" marB="169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11 013,99</a:t>
                      </a:r>
                    </a:p>
                  </a:txBody>
                  <a:tcPr marL="33995" marR="33995" marT="16997" marB="169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995" marR="33995" marT="16997" marB="169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0567126"/>
                  </a:ext>
                </a:extLst>
              </a:tr>
              <a:tr h="239112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3995" marR="33995" marT="16997" marB="169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4F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868084"/>
                  </a:ext>
                </a:extLst>
              </a:tr>
              <a:tr h="239112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3995" marR="33995" marT="16997" marB="1699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4F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01611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718314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118</Words>
  <Application>Microsoft Office PowerPoint</Application>
  <PresentationFormat>Widescreen</PresentationFormat>
  <Paragraphs>48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Administrator</cp:lastModifiedBy>
  <cp:revision>1</cp:revision>
  <dcterms:created xsi:type="dcterms:W3CDTF">2026-08-04T06:35:24Z</dcterms:created>
  <dcterms:modified xsi:type="dcterms:W3CDTF">2026-08-04T06:38:06Z</dcterms:modified>
</cp:coreProperties>
</file>