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7713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11714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55711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0944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01884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36473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39868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6561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3185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3784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5706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4F2A3-348C-4A4D-B107-1BADEC8B8CD3}" type="datetimeFigureOut">
              <a:rPr lang="bg-BG" smtClean="0"/>
              <a:t>22.7.2026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DB118-6389-4EAB-847D-3C81FC2B99D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7959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957161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521820"/>
              </p:ext>
            </p:extLst>
          </p:nvPr>
        </p:nvGraphicFramePr>
        <p:xfrm>
          <a:off x="411892" y="337744"/>
          <a:ext cx="11384692" cy="6206105"/>
        </p:xfrm>
        <a:graphic>
          <a:graphicData uri="http://schemas.openxmlformats.org/drawingml/2006/table">
            <a:tbl>
              <a:tblPr/>
              <a:tblGrid>
                <a:gridCol w="1119657">
                  <a:extLst>
                    <a:ext uri="{9D8B030D-6E8A-4147-A177-3AD203B41FA5}">
                      <a16:colId xmlns:a16="http://schemas.microsoft.com/office/drawing/2014/main" val="1031089520"/>
                    </a:ext>
                  </a:extLst>
                </a:gridCol>
                <a:gridCol w="1157281">
                  <a:extLst>
                    <a:ext uri="{9D8B030D-6E8A-4147-A177-3AD203B41FA5}">
                      <a16:colId xmlns:a16="http://schemas.microsoft.com/office/drawing/2014/main" val="1935356281"/>
                    </a:ext>
                  </a:extLst>
                </a:gridCol>
                <a:gridCol w="4799307">
                  <a:extLst>
                    <a:ext uri="{9D8B030D-6E8A-4147-A177-3AD203B41FA5}">
                      <a16:colId xmlns:a16="http://schemas.microsoft.com/office/drawing/2014/main" val="1581587471"/>
                    </a:ext>
                  </a:extLst>
                </a:gridCol>
                <a:gridCol w="1003214">
                  <a:extLst>
                    <a:ext uri="{9D8B030D-6E8A-4147-A177-3AD203B41FA5}">
                      <a16:colId xmlns:a16="http://schemas.microsoft.com/office/drawing/2014/main" val="3708035908"/>
                    </a:ext>
                  </a:extLst>
                </a:gridCol>
                <a:gridCol w="1028295">
                  <a:extLst>
                    <a:ext uri="{9D8B030D-6E8A-4147-A177-3AD203B41FA5}">
                      <a16:colId xmlns:a16="http://schemas.microsoft.com/office/drawing/2014/main" val="1368108891"/>
                    </a:ext>
                  </a:extLst>
                </a:gridCol>
                <a:gridCol w="2276938">
                  <a:extLst>
                    <a:ext uri="{9D8B030D-6E8A-4147-A177-3AD203B41FA5}">
                      <a16:colId xmlns:a16="http://schemas.microsoft.com/office/drawing/2014/main" val="3727664344"/>
                    </a:ext>
                  </a:extLst>
                </a:gridCol>
              </a:tblGrid>
              <a:tr h="161282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884789"/>
                  </a:ext>
                </a:extLst>
              </a:tr>
              <a:tr h="212913">
                <a:tc gridSpan="3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21.07.2026 - 21.07.2026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882347"/>
                  </a:ext>
                </a:extLst>
              </a:tr>
              <a:tr h="16128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339746"/>
                  </a:ext>
                </a:extLst>
              </a:tr>
              <a:tr h="35689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7 411,07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494603"/>
                  </a:ext>
                </a:extLst>
              </a:tr>
              <a:tr h="34085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764,09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152169"/>
                  </a:ext>
                </a:extLst>
              </a:tr>
              <a:tr h="33942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1 117,65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411985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xxxx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Преводи по нареждане на </a:t>
                      </a:r>
                      <a:r>
                        <a:rPr lang="bg-BG" sz="900" noProof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титуляра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други платежни документи</a:t>
                      </a:r>
                      <a:endParaRPr lang="bg-BG" sz="900" noProof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1 000 000,00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58343"/>
                  </a:ext>
                </a:extLst>
              </a:tr>
              <a:tr h="161282">
                <a:tc gridSpan="3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1 009 292,81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934657"/>
                  </a:ext>
                </a:extLst>
              </a:tr>
              <a:tr h="161282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497170"/>
                  </a:ext>
                </a:extLst>
              </a:tr>
              <a:tr h="161282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108389"/>
                  </a:ext>
                </a:extLst>
              </a:tr>
              <a:tr h="212913">
                <a:tc gridSpan="3"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Операции с неуточнен код на бюджетно предприятие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21.07.2026 - 21.07.2026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422012"/>
                  </a:ext>
                </a:extLst>
              </a:tr>
              <a:tr h="16128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795317"/>
                  </a:ext>
                </a:extLst>
              </a:tr>
              <a:tr h="28871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xxxx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Преводи по нареждане на титуляра с други платежни документи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628087"/>
                  </a:ext>
                </a:extLst>
              </a:tr>
              <a:tr h="161282">
                <a:tc gridSpan="3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076128"/>
                  </a:ext>
                </a:extLst>
              </a:tr>
              <a:tr h="161282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270703"/>
                  </a:ext>
                </a:extLst>
              </a:tr>
              <a:tr h="161282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278609"/>
                  </a:ext>
                </a:extLst>
              </a:tr>
              <a:tr h="212913">
                <a:tc gridSpan="3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21.07.2026 - 21.07.2026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101402"/>
                  </a:ext>
                </a:extLst>
              </a:tr>
              <a:tr h="161282">
                <a:tc gridSpan="2"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068056"/>
                  </a:ext>
                </a:extLst>
              </a:tr>
              <a:tr h="28889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2 011,83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334357"/>
                  </a:ext>
                </a:extLst>
              </a:tr>
              <a:tr h="306371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764,09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1970"/>
                  </a:ext>
                </a:extLst>
              </a:tr>
              <a:tr h="278637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1 117,65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178556"/>
                  </a:ext>
                </a:extLst>
              </a:tr>
              <a:tr h="246405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xxxx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Преводи по нареждане на титуляра с други платежни документи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1 000 000,00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202436"/>
                  </a:ext>
                </a:extLst>
              </a:tr>
              <a:tr h="161282">
                <a:tc gridSpan="3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1 003 893,57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812138"/>
                  </a:ext>
                </a:extLst>
              </a:tr>
              <a:tr h="161282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968387"/>
                  </a:ext>
                </a:extLst>
              </a:tr>
              <a:tr h="161282">
                <a:tc gridSpan="6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805276"/>
                  </a:ext>
                </a:extLst>
              </a:tr>
              <a:tr h="161282">
                <a:tc gridSpan="3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21.07.2026 - 21.07.2026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E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400394"/>
                  </a:ext>
                </a:extLst>
              </a:tr>
              <a:tr h="161282">
                <a:tc gridSpan="2"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48222"/>
                  </a:ext>
                </a:extLst>
              </a:tr>
              <a:tr h="223975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5 399,24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693879"/>
                  </a:ext>
                </a:extLst>
              </a:tr>
              <a:tr h="161282">
                <a:tc gridSpan="3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5 399,24</a:t>
                      </a: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309" marR="24309" marT="12155" marB="1215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216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0436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189</Words>
  <Application>Microsoft Office PowerPoint</Application>
  <PresentationFormat>Widescreen</PresentationFormat>
  <Paragraphs>83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</cp:revision>
  <dcterms:created xsi:type="dcterms:W3CDTF">2026-07-22T06:21:50Z</dcterms:created>
  <dcterms:modified xsi:type="dcterms:W3CDTF">2026-07-22T06:41:19Z</dcterms:modified>
</cp:coreProperties>
</file>