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60"/>
  </p:normalViewPr>
  <p:slideViewPr>
    <p:cSldViewPr snapToGrid="0">
      <p:cViewPr varScale="1">
        <p:scale>
          <a:sx n="120" d="100"/>
          <a:sy n="120" d="100"/>
        </p:scale>
        <p:origin x="120" y="2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4133F9-B079-493E-9CD0-DD1AB5849BF5}" type="datetimeFigureOut">
              <a:rPr lang="en-US" smtClean="0"/>
              <a:t>7/16/2026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648080-0CBD-4049-867D-987784F306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09245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4133F9-B079-493E-9CD0-DD1AB5849BF5}" type="datetimeFigureOut">
              <a:rPr lang="en-US" smtClean="0"/>
              <a:t>7/16/2026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648080-0CBD-4049-867D-987784F306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41067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4133F9-B079-493E-9CD0-DD1AB5849BF5}" type="datetimeFigureOut">
              <a:rPr lang="en-US" smtClean="0"/>
              <a:t>7/16/2026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648080-0CBD-4049-867D-987784F306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60788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4133F9-B079-493E-9CD0-DD1AB5849BF5}" type="datetimeFigureOut">
              <a:rPr lang="en-US" smtClean="0"/>
              <a:t>7/16/2026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648080-0CBD-4049-867D-987784F306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92553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4133F9-B079-493E-9CD0-DD1AB5849BF5}" type="datetimeFigureOut">
              <a:rPr lang="en-US" smtClean="0"/>
              <a:t>7/16/2026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648080-0CBD-4049-867D-987784F306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05317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4133F9-B079-493E-9CD0-DD1AB5849BF5}" type="datetimeFigureOut">
              <a:rPr lang="en-US" smtClean="0"/>
              <a:t>7/16/2026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648080-0CBD-4049-867D-987784F306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37375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4133F9-B079-493E-9CD0-DD1AB5849BF5}" type="datetimeFigureOut">
              <a:rPr lang="en-US" smtClean="0"/>
              <a:t>7/16/2026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648080-0CBD-4049-867D-987784F306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06131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4133F9-B079-493E-9CD0-DD1AB5849BF5}" type="datetimeFigureOut">
              <a:rPr lang="en-US" smtClean="0"/>
              <a:t>7/16/2026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648080-0CBD-4049-867D-987784F306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21968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4133F9-B079-493E-9CD0-DD1AB5849BF5}" type="datetimeFigureOut">
              <a:rPr lang="en-US" smtClean="0"/>
              <a:t>7/16/2026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648080-0CBD-4049-867D-987784F306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6238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4133F9-B079-493E-9CD0-DD1AB5849BF5}" type="datetimeFigureOut">
              <a:rPr lang="en-US" smtClean="0"/>
              <a:t>7/16/2026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648080-0CBD-4049-867D-987784F306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4418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4133F9-B079-493E-9CD0-DD1AB5849BF5}" type="datetimeFigureOut">
              <a:rPr lang="en-US" smtClean="0"/>
              <a:t>7/16/2026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648080-0CBD-4049-867D-987784F306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03093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4133F9-B079-493E-9CD0-DD1AB5849BF5}" type="datetimeFigureOut">
              <a:rPr lang="en-US" smtClean="0"/>
              <a:t>7/16/2026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648080-0CBD-4049-867D-987784F306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57705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212.122.164.250/sebra/dwh/done_payments_old.jsp?bo_code=074*******&amp;date_from=15.07.2026&amp;date_to=15.07.2026&amp;execute=yes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4054150"/>
              </p:ext>
            </p:extLst>
          </p:nvPr>
        </p:nvGraphicFramePr>
        <p:xfrm>
          <a:off x="1423284" y="492968"/>
          <a:ext cx="9390489" cy="5893128"/>
        </p:xfrm>
        <a:graphic>
          <a:graphicData uri="http://schemas.openxmlformats.org/drawingml/2006/table">
            <a:tbl>
              <a:tblPr/>
              <a:tblGrid>
                <a:gridCol w="1878098">
                  <a:extLst>
                    <a:ext uri="{9D8B030D-6E8A-4147-A177-3AD203B41FA5}">
                      <a16:colId xmlns:a16="http://schemas.microsoft.com/office/drawing/2014/main" val="635213614"/>
                    </a:ext>
                  </a:extLst>
                </a:gridCol>
                <a:gridCol w="3409519">
                  <a:extLst>
                    <a:ext uri="{9D8B030D-6E8A-4147-A177-3AD203B41FA5}">
                      <a16:colId xmlns:a16="http://schemas.microsoft.com/office/drawing/2014/main" val="946963324"/>
                    </a:ext>
                  </a:extLst>
                </a:gridCol>
                <a:gridCol w="1274698">
                  <a:extLst>
                    <a:ext uri="{9D8B030D-6E8A-4147-A177-3AD203B41FA5}">
                      <a16:colId xmlns:a16="http://schemas.microsoft.com/office/drawing/2014/main" val="3029680682"/>
                    </a:ext>
                  </a:extLst>
                </a:gridCol>
                <a:gridCol w="950076">
                  <a:extLst>
                    <a:ext uri="{9D8B030D-6E8A-4147-A177-3AD203B41FA5}">
                      <a16:colId xmlns:a16="http://schemas.microsoft.com/office/drawing/2014/main" val="3330569128"/>
                    </a:ext>
                  </a:extLst>
                </a:gridCol>
                <a:gridCol w="1878098">
                  <a:extLst>
                    <a:ext uri="{9D8B030D-6E8A-4147-A177-3AD203B41FA5}">
                      <a16:colId xmlns:a16="http://schemas.microsoft.com/office/drawing/2014/main" val="595444006"/>
                    </a:ext>
                  </a:extLst>
                </a:gridCol>
              </a:tblGrid>
              <a:tr h="144464">
                <a:tc gridSpan="5">
                  <a:txBody>
                    <a:bodyPr/>
                    <a:lstStyle/>
                    <a:p>
                      <a:pPr algn="ctr"/>
                      <a:r>
                        <a:rPr lang="bg-BG" sz="900" b="1" dirty="0">
                          <a:solidFill>
                            <a:srgbClr val="4B008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Обобщено</a:t>
                      </a:r>
                    </a:p>
                  </a:txBody>
                  <a:tcPr marL="18919" marR="18919" marT="9459" marB="94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6F6F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58423300"/>
                  </a:ext>
                </a:extLst>
              </a:tr>
              <a:tr h="144464">
                <a:tc gridSpan="2">
                  <a:txBody>
                    <a:bodyPr/>
                    <a:lstStyle/>
                    <a:p>
                      <a:pPr algn="l"/>
                      <a:r>
                        <a:rPr lang="ru-RU" sz="900" u="none" strike="noStrike" dirty="0">
                          <a:solidFill>
                            <a:srgbClr val="8B008B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hlinkClick r:id="rId2"/>
                        </a:rPr>
                        <a:t>М-во на иновациите и растежа ( 074******* )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8919" marR="18919" marT="9459" marB="94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6F6F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solidFill>
                            <a:srgbClr val="4B008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Период: 15.07.2026 - 15.07.2026</a:t>
                      </a:r>
                    </a:p>
                  </a:txBody>
                  <a:tcPr marL="18919" marR="18919" marT="9459" marB="94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6F6F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7657067"/>
                  </a:ext>
                </a:extLst>
              </a:tr>
              <a:tr h="144464">
                <a:tc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Код</a:t>
                      </a:r>
                    </a:p>
                  </a:txBody>
                  <a:tcPr marL="18919" marR="18919" marT="9459" marB="94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Описание</a:t>
                      </a:r>
                    </a:p>
                  </a:txBody>
                  <a:tcPr marL="18919" marR="18919" marT="9459" marB="94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Брой</a:t>
                      </a:r>
                    </a:p>
                  </a:txBody>
                  <a:tcPr marL="18919" marR="18919" marT="9459" marB="94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Сума</a:t>
                      </a:r>
                    </a:p>
                  </a:txBody>
                  <a:tcPr marL="18919" marR="18919" marT="9459" marB="94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8919" marR="18919" marT="9459" marB="94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1208459"/>
                  </a:ext>
                </a:extLst>
              </a:tr>
              <a:tr h="144464">
                <a:tc>
                  <a:txBody>
                    <a:bodyPr/>
                    <a:lstStyle/>
                    <a:p>
                      <a:pPr algn="l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18919" marR="18919" marT="9459" marB="94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Общо</a:t>
                      </a:r>
                    </a:p>
                  </a:txBody>
                  <a:tcPr marL="18919" marR="18919" marT="9459" marB="94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29</a:t>
                      </a:r>
                    </a:p>
                  </a:txBody>
                  <a:tcPr marL="18919" marR="18919" marT="9459" marB="94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1 276 458,22</a:t>
                      </a:r>
                    </a:p>
                  </a:txBody>
                  <a:tcPr marL="18919" marR="18919" marT="9459" marB="94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8919" marR="18919" marT="9459" marB="94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21716858"/>
                  </a:ext>
                </a:extLst>
              </a:tr>
              <a:tr h="271418">
                <a:tc>
                  <a:txBody>
                    <a:bodyPr/>
                    <a:lstStyle/>
                    <a:p>
                      <a:pPr algn="l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01 xxxx</a:t>
                      </a:r>
                    </a:p>
                  </a:txBody>
                  <a:tcPr marL="18919" marR="18919" marT="9459" marB="94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Заплати, възнаграждения и други плащания за персонала - нетна сума за изплащане</a:t>
                      </a:r>
                    </a:p>
                  </a:txBody>
                  <a:tcPr marL="18919" marR="18919" marT="9459" marB="94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1</a:t>
                      </a:r>
                    </a:p>
                  </a:txBody>
                  <a:tcPr marL="18919" marR="18919" marT="9459" marB="94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520 099,39</a:t>
                      </a:r>
                    </a:p>
                  </a:txBody>
                  <a:tcPr marL="18919" marR="18919" marT="9459" marB="94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8919" marR="18919" marT="9459" marB="94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05995796"/>
                  </a:ext>
                </a:extLst>
              </a:tr>
              <a:tr h="144464">
                <a:tc>
                  <a:txBody>
                    <a:bodyPr/>
                    <a:lstStyle/>
                    <a:p>
                      <a:pPr algn="l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 xxxx</a:t>
                      </a:r>
                    </a:p>
                  </a:txBody>
                  <a:tcPr marL="18919" marR="18919" marT="9459" marB="94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Издръжка</a:t>
                      </a:r>
                    </a:p>
                  </a:txBody>
                  <a:tcPr marL="18919" marR="18919" marT="9459" marB="94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11</a:t>
                      </a:r>
                    </a:p>
                  </a:txBody>
                  <a:tcPr marL="18919" marR="18919" marT="9459" marB="94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4 397,19</a:t>
                      </a:r>
                    </a:p>
                  </a:txBody>
                  <a:tcPr marL="18919" marR="18919" marT="9459" marB="94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8919" marR="18919" marT="9459" marB="94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20510411"/>
                  </a:ext>
                </a:extLst>
              </a:tr>
              <a:tr h="144464">
                <a:tc>
                  <a:txBody>
                    <a:bodyPr/>
                    <a:lstStyle/>
                    <a:p>
                      <a:pPr algn="l"/>
                      <a:r>
                        <a:rPr lang="en-US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 </a:t>
                      </a:r>
                      <a:r>
                        <a:rPr lang="en-US" sz="9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xxxx</a:t>
                      </a:r>
                      <a:endParaRPr lang="en-US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8919" marR="18919" marT="9459" marB="94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Други разходи</a:t>
                      </a:r>
                    </a:p>
                  </a:txBody>
                  <a:tcPr marL="18919" marR="18919" marT="9459" marB="94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12</a:t>
                      </a:r>
                    </a:p>
                  </a:txBody>
                  <a:tcPr marL="18919" marR="18919" marT="9459" marB="94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30,80</a:t>
                      </a:r>
                    </a:p>
                  </a:txBody>
                  <a:tcPr marL="18919" marR="18919" marT="9459" marB="94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8919" marR="18919" marT="9459" marB="94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68864175"/>
                  </a:ext>
                </a:extLst>
              </a:tr>
              <a:tr h="144464">
                <a:tc>
                  <a:txBody>
                    <a:bodyPr/>
                    <a:lstStyle/>
                    <a:p>
                      <a:pPr algn="l"/>
                      <a:r>
                        <a:rPr lang="en-US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88 </a:t>
                      </a:r>
                      <a:r>
                        <a:rPr lang="en-US" sz="9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xxxx</a:t>
                      </a:r>
                      <a:endParaRPr lang="en-US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8919" marR="18919" marT="9459" marB="94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Средства на разпореждане</a:t>
                      </a:r>
                    </a:p>
                  </a:txBody>
                  <a:tcPr marL="18919" marR="18919" marT="9459" marB="94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5</a:t>
                      </a:r>
                    </a:p>
                  </a:txBody>
                  <a:tcPr marL="18919" marR="18919" marT="9459" marB="94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751 930,84</a:t>
                      </a:r>
                    </a:p>
                  </a:txBody>
                  <a:tcPr marL="18919" marR="18919" marT="9459" marB="94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8919" marR="18919" marT="9459" marB="94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9714142"/>
                  </a:ext>
                </a:extLst>
              </a:tr>
              <a:tr h="144464">
                <a:tc gridSpan="5">
                  <a:txBody>
                    <a:bodyPr/>
                    <a:lstStyle/>
                    <a:p>
                      <a:pPr algn="ctr"/>
                      <a:r>
                        <a:rPr lang="en-US" sz="9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18919" marR="18919" marT="9459" marB="94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6F6F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105251"/>
                  </a:ext>
                </a:extLst>
              </a:tr>
              <a:tr h="144464">
                <a:tc gridSpan="5">
                  <a:txBody>
                    <a:bodyPr/>
                    <a:lstStyle/>
                    <a:p>
                      <a:pPr algn="ctr"/>
                      <a:r>
                        <a:rPr lang="en-US" sz="9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18919" marR="18919" marT="9459" marB="94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6F6F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42801968"/>
                  </a:ext>
                </a:extLst>
              </a:tr>
              <a:tr h="144464">
                <a:tc gridSpan="5">
                  <a:txBody>
                    <a:bodyPr/>
                    <a:lstStyle/>
                    <a:p>
                      <a:pPr algn="ctr"/>
                      <a:r>
                        <a:rPr lang="bg-BG" sz="900" b="1" dirty="0">
                          <a:solidFill>
                            <a:srgbClr val="4B008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 бюджетни организации</a:t>
                      </a:r>
                    </a:p>
                  </a:txBody>
                  <a:tcPr marL="18919" marR="18919" marT="9459" marB="94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6F6F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08972598"/>
                  </a:ext>
                </a:extLst>
              </a:tr>
              <a:tr h="144464">
                <a:tc gridSpan="2">
                  <a:txBody>
                    <a:bodyPr/>
                    <a:lstStyle/>
                    <a:p>
                      <a:pPr algn="l"/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М-во на иновациите и растежа ( 074</a:t>
                      </a:r>
                      <a:r>
                        <a:rPr lang="ru-RU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*******)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8919" marR="18919" marT="9459" marB="94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6F6F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solidFill>
                            <a:srgbClr val="4B008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Период: 15.07.2026 - 15.07.2026</a:t>
                      </a:r>
                    </a:p>
                  </a:txBody>
                  <a:tcPr marL="18919" marR="18919" marT="9459" marB="94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6F6F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51883865"/>
                  </a:ext>
                </a:extLst>
              </a:tr>
              <a:tr h="144464">
                <a:tc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Код</a:t>
                      </a:r>
                    </a:p>
                  </a:txBody>
                  <a:tcPr marL="18919" marR="18919" marT="9459" marB="94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Описание</a:t>
                      </a:r>
                    </a:p>
                  </a:txBody>
                  <a:tcPr marL="18919" marR="18919" marT="9459" marB="94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Брой</a:t>
                      </a:r>
                    </a:p>
                  </a:txBody>
                  <a:tcPr marL="18919" marR="18919" marT="9459" marB="94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Сума</a:t>
                      </a:r>
                    </a:p>
                  </a:txBody>
                  <a:tcPr marL="18919" marR="18919" marT="9459" marB="94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8919" marR="18919" marT="9459" marB="94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10194146"/>
                  </a:ext>
                </a:extLst>
              </a:tr>
              <a:tr h="144464">
                <a:tc>
                  <a:txBody>
                    <a:bodyPr/>
                    <a:lstStyle/>
                    <a:p>
                      <a:pPr algn="l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18919" marR="18919" marT="9459" marB="94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Общо</a:t>
                      </a:r>
                    </a:p>
                  </a:txBody>
                  <a:tcPr marL="18919" marR="18919" marT="9459" marB="94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18919" marR="18919" marT="9459" marB="94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18919" marR="18919" marT="9459" marB="94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8919" marR="18919" marT="9459" marB="94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61426921"/>
                  </a:ext>
                </a:extLst>
              </a:tr>
              <a:tr h="144464">
                <a:tc gridSpan="5">
                  <a:txBody>
                    <a:bodyPr/>
                    <a:lstStyle/>
                    <a:p>
                      <a:pPr algn="ctr"/>
                      <a:endParaRPr lang="en-US" sz="900" b="1" dirty="0">
                        <a:solidFill>
                          <a:srgbClr val="4B0082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8919" marR="18919" marT="9459" marB="94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6F6F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92162142"/>
                  </a:ext>
                </a:extLst>
              </a:tr>
              <a:tr h="144464">
                <a:tc gridSpan="2">
                  <a:txBody>
                    <a:bodyPr/>
                    <a:lstStyle/>
                    <a:p>
                      <a:pPr algn="l"/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М-во на иновациите и растежа-ЦУ ( </a:t>
                      </a:r>
                      <a:r>
                        <a:rPr lang="ru-RU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074</a:t>
                      </a:r>
                      <a:r>
                        <a:rPr lang="en-US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******</a:t>
                      </a:r>
                      <a:r>
                        <a:rPr lang="ru-RU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8919" marR="18919" marT="9459" marB="94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6F6F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solidFill>
                            <a:srgbClr val="4B008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Период: 15.07.2026 - 15.07.2026</a:t>
                      </a:r>
                    </a:p>
                  </a:txBody>
                  <a:tcPr marL="18919" marR="18919" marT="9459" marB="94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6F6F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64151485"/>
                  </a:ext>
                </a:extLst>
              </a:tr>
              <a:tr h="144464"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Код</a:t>
                      </a:r>
                    </a:p>
                  </a:txBody>
                  <a:tcPr marL="18919" marR="18919" marT="9459" marB="94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Описание</a:t>
                      </a:r>
                    </a:p>
                  </a:txBody>
                  <a:tcPr marL="18919" marR="18919" marT="9459" marB="94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Брой</a:t>
                      </a:r>
                    </a:p>
                  </a:txBody>
                  <a:tcPr marL="18919" marR="18919" marT="9459" marB="94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Сума</a:t>
                      </a:r>
                    </a:p>
                  </a:txBody>
                  <a:tcPr marL="18919" marR="18919" marT="9459" marB="94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8919" marR="18919" marT="9459" marB="94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22035382"/>
                  </a:ext>
                </a:extLst>
              </a:tr>
              <a:tr h="144464">
                <a:tc>
                  <a:txBody>
                    <a:bodyPr/>
                    <a:lstStyle/>
                    <a:p>
                      <a:pPr algn="l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18919" marR="18919" marT="9459" marB="94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Общо</a:t>
                      </a:r>
                    </a:p>
                  </a:txBody>
                  <a:tcPr marL="18919" marR="18919" marT="9459" marB="94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21</a:t>
                      </a:r>
                    </a:p>
                  </a:txBody>
                  <a:tcPr marL="18919" marR="18919" marT="9459" marB="94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525 464,13</a:t>
                      </a:r>
                    </a:p>
                  </a:txBody>
                  <a:tcPr marL="18919" marR="18919" marT="9459" marB="94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8919" marR="18919" marT="9459" marB="94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39922986"/>
                  </a:ext>
                </a:extLst>
              </a:tr>
              <a:tr h="271418">
                <a:tc>
                  <a:txBody>
                    <a:bodyPr/>
                    <a:lstStyle/>
                    <a:p>
                      <a:pPr algn="l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01 xxxx</a:t>
                      </a:r>
                    </a:p>
                  </a:txBody>
                  <a:tcPr marL="18919" marR="18919" marT="9459" marB="94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Заплати, възнаграждения и други плащания за персонала - нетна сума за изплащане</a:t>
                      </a:r>
                    </a:p>
                  </a:txBody>
                  <a:tcPr marL="18919" marR="18919" marT="9459" marB="94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1</a:t>
                      </a:r>
                    </a:p>
                  </a:txBody>
                  <a:tcPr marL="18919" marR="18919" marT="9459" marB="94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520 099,39</a:t>
                      </a:r>
                    </a:p>
                  </a:txBody>
                  <a:tcPr marL="18919" marR="18919" marT="9459" marB="94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bg-BG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8919" marR="18919" marT="9459" marB="94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68614084"/>
                  </a:ext>
                </a:extLst>
              </a:tr>
              <a:tr h="144464">
                <a:tc>
                  <a:txBody>
                    <a:bodyPr/>
                    <a:lstStyle/>
                    <a:p>
                      <a:pPr algn="l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 xxxx</a:t>
                      </a:r>
                    </a:p>
                  </a:txBody>
                  <a:tcPr marL="18919" marR="18919" marT="9459" marB="94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Издръжка</a:t>
                      </a:r>
                    </a:p>
                  </a:txBody>
                  <a:tcPr marL="18919" marR="18919" marT="9459" marB="94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4</a:t>
                      </a:r>
                    </a:p>
                  </a:txBody>
                  <a:tcPr marL="18919" marR="18919" marT="9459" marB="94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3 403,10</a:t>
                      </a:r>
                    </a:p>
                  </a:txBody>
                  <a:tcPr marL="18919" marR="18919" marT="9459" marB="94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bg-BG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8919" marR="18919" marT="9459" marB="94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48024381"/>
                  </a:ext>
                </a:extLst>
              </a:tr>
              <a:tr h="144464">
                <a:tc>
                  <a:txBody>
                    <a:bodyPr/>
                    <a:lstStyle/>
                    <a:p>
                      <a:pPr algn="l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 xxxx</a:t>
                      </a:r>
                    </a:p>
                  </a:txBody>
                  <a:tcPr marL="18919" marR="18919" marT="9459" marB="94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Други разходи</a:t>
                      </a:r>
                    </a:p>
                  </a:txBody>
                  <a:tcPr marL="18919" marR="18919" marT="9459" marB="94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12</a:t>
                      </a:r>
                    </a:p>
                  </a:txBody>
                  <a:tcPr marL="18919" marR="18919" marT="9459" marB="94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30,80</a:t>
                      </a:r>
                    </a:p>
                  </a:txBody>
                  <a:tcPr marL="18919" marR="18919" marT="9459" marB="94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bg-BG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8919" marR="18919" marT="9459" marB="94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60000864"/>
                  </a:ext>
                </a:extLst>
              </a:tr>
              <a:tr h="144464">
                <a:tc>
                  <a:txBody>
                    <a:bodyPr/>
                    <a:lstStyle/>
                    <a:p>
                      <a:pPr algn="l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88 xxxx</a:t>
                      </a:r>
                    </a:p>
                  </a:txBody>
                  <a:tcPr marL="18919" marR="18919" marT="9459" marB="94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Средства на разпореждане</a:t>
                      </a:r>
                    </a:p>
                  </a:txBody>
                  <a:tcPr marL="18919" marR="18919" marT="9459" marB="94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4</a:t>
                      </a:r>
                    </a:p>
                  </a:txBody>
                  <a:tcPr marL="18919" marR="18919" marT="9459" marB="94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1 930,84</a:t>
                      </a:r>
                    </a:p>
                  </a:txBody>
                  <a:tcPr marL="18919" marR="18919" marT="9459" marB="94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bg-BG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8919" marR="18919" marT="9459" marB="94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61445313"/>
                  </a:ext>
                </a:extLst>
              </a:tr>
              <a:tr h="144464">
                <a:tc gridSpan="5">
                  <a:txBody>
                    <a:bodyPr/>
                    <a:lstStyle/>
                    <a:p>
                      <a:pPr algn="ctr"/>
                      <a:endParaRPr lang="en-US" sz="900" b="1" dirty="0">
                        <a:solidFill>
                          <a:srgbClr val="4B0082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8919" marR="18919" marT="9459" marB="94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6F6F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83710964"/>
                  </a:ext>
                </a:extLst>
              </a:tr>
              <a:tr h="144464">
                <a:tc gridSpan="2">
                  <a:txBody>
                    <a:bodyPr/>
                    <a:lstStyle/>
                    <a:p>
                      <a:pPr algn="l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БАИ ( </a:t>
                      </a:r>
                      <a:r>
                        <a:rPr lang="bg-BG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074</a:t>
                      </a:r>
                      <a:r>
                        <a:rPr lang="en-US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*****</a:t>
                      </a:r>
                      <a:r>
                        <a:rPr lang="bg-BG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bg-BG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8919" marR="18919" marT="9459" marB="94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6F6F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solidFill>
                            <a:srgbClr val="4B008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Период: 15.07.2026 - 15.07.2026</a:t>
                      </a:r>
                    </a:p>
                  </a:txBody>
                  <a:tcPr marL="18919" marR="18919" marT="9459" marB="94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6F6F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12417996"/>
                  </a:ext>
                </a:extLst>
              </a:tr>
              <a:tr h="144464"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Код</a:t>
                      </a:r>
                    </a:p>
                  </a:txBody>
                  <a:tcPr marL="18919" marR="18919" marT="9459" marB="94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Описание</a:t>
                      </a:r>
                    </a:p>
                  </a:txBody>
                  <a:tcPr marL="18919" marR="18919" marT="9459" marB="94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Брой</a:t>
                      </a:r>
                    </a:p>
                  </a:txBody>
                  <a:tcPr marL="18919" marR="18919" marT="9459" marB="94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Сума</a:t>
                      </a:r>
                    </a:p>
                  </a:txBody>
                  <a:tcPr marL="18919" marR="18919" marT="9459" marB="94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8919" marR="18919" marT="9459" marB="94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648348"/>
                  </a:ext>
                </a:extLst>
              </a:tr>
              <a:tr h="144464">
                <a:tc>
                  <a:txBody>
                    <a:bodyPr/>
                    <a:lstStyle/>
                    <a:p>
                      <a:pPr algn="l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18919" marR="18919" marT="9459" marB="94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Общо</a:t>
                      </a:r>
                    </a:p>
                  </a:txBody>
                  <a:tcPr marL="18919" marR="18919" marT="9459" marB="94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18919" marR="18919" marT="9459" marB="94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18919" marR="18919" marT="9459" marB="94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8919" marR="18919" marT="9459" marB="94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926815"/>
                  </a:ext>
                </a:extLst>
              </a:tr>
              <a:tr h="144464">
                <a:tc gridSpan="5">
                  <a:txBody>
                    <a:bodyPr/>
                    <a:lstStyle/>
                    <a:p>
                      <a:pPr algn="ctr"/>
                      <a:endParaRPr lang="en-US" sz="900" b="1" dirty="0">
                        <a:solidFill>
                          <a:srgbClr val="4B0082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8919" marR="18919" marT="9459" marB="94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6F6F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3276335"/>
                  </a:ext>
                </a:extLst>
              </a:tr>
              <a:tr h="144464">
                <a:tc gridSpan="2">
                  <a:txBody>
                    <a:bodyPr/>
                    <a:lstStyle/>
                    <a:p>
                      <a:pPr algn="l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ИАНМСП ( </a:t>
                      </a:r>
                      <a:r>
                        <a:rPr lang="bg-BG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074</a:t>
                      </a:r>
                      <a:r>
                        <a:rPr lang="en-US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******</a:t>
                      </a:r>
                      <a:r>
                        <a:rPr lang="bg-BG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bg-BG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8919" marR="18919" marT="9459" marB="94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6F6F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solidFill>
                            <a:srgbClr val="4B008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Период: 15.07.2026 - 15.07.2026</a:t>
                      </a:r>
                    </a:p>
                  </a:txBody>
                  <a:tcPr marL="18919" marR="18919" marT="9459" marB="94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6F6F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58583795"/>
                  </a:ext>
                </a:extLst>
              </a:tr>
              <a:tr h="144464"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Код</a:t>
                      </a:r>
                    </a:p>
                  </a:txBody>
                  <a:tcPr marL="18919" marR="18919" marT="9459" marB="94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Описание</a:t>
                      </a:r>
                    </a:p>
                  </a:txBody>
                  <a:tcPr marL="18919" marR="18919" marT="9459" marB="94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Брой</a:t>
                      </a:r>
                    </a:p>
                  </a:txBody>
                  <a:tcPr marL="18919" marR="18919" marT="9459" marB="94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Сума</a:t>
                      </a:r>
                    </a:p>
                  </a:txBody>
                  <a:tcPr marL="18919" marR="18919" marT="9459" marB="94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8919" marR="18919" marT="9459" marB="94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55062270"/>
                  </a:ext>
                </a:extLst>
              </a:tr>
              <a:tr h="144464">
                <a:tc>
                  <a:txBody>
                    <a:bodyPr/>
                    <a:lstStyle/>
                    <a:p>
                      <a:pPr algn="l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18919" marR="18919" marT="9459" marB="94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Общо</a:t>
                      </a:r>
                    </a:p>
                  </a:txBody>
                  <a:tcPr marL="18919" marR="18919" marT="9459" marB="94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8</a:t>
                      </a:r>
                    </a:p>
                  </a:txBody>
                  <a:tcPr marL="18919" marR="18919" marT="9459" marB="94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750 994,09</a:t>
                      </a:r>
                    </a:p>
                  </a:txBody>
                  <a:tcPr marL="18919" marR="18919" marT="9459" marB="94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8919" marR="18919" marT="9459" marB="94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41216675"/>
                  </a:ext>
                </a:extLst>
              </a:tr>
              <a:tr h="144464">
                <a:tc>
                  <a:txBody>
                    <a:bodyPr/>
                    <a:lstStyle/>
                    <a:p>
                      <a:pPr algn="l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 xxxx</a:t>
                      </a:r>
                    </a:p>
                  </a:txBody>
                  <a:tcPr marL="18919" marR="18919" marT="9459" marB="94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Издръжка</a:t>
                      </a:r>
                    </a:p>
                  </a:txBody>
                  <a:tcPr marL="18919" marR="18919" marT="9459" marB="94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7</a:t>
                      </a:r>
                    </a:p>
                  </a:txBody>
                  <a:tcPr marL="18919" marR="18919" marT="9459" marB="94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994,09</a:t>
                      </a:r>
                    </a:p>
                  </a:txBody>
                  <a:tcPr marL="18919" marR="18919" marT="9459" marB="94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bg-BG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8919" marR="18919" marT="9459" marB="94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4688016"/>
                  </a:ext>
                </a:extLst>
              </a:tr>
              <a:tr h="144464">
                <a:tc>
                  <a:txBody>
                    <a:bodyPr/>
                    <a:lstStyle/>
                    <a:p>
                      <a:pPr algn="l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88 xxxx</a:t>
                      </a:r>
                    </a:p>
                  </a:txBody>
                  <a:tcPr marL="18919" marR="18919" marT="9459" marB="94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Средства на разпореждане</a:t>
                      </a:r>
                    </a:p>
                  </a:txBody>
                  <a:tcPr marL="18919" marR="18919" marT="9459" marB="94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1</a:t>
                      </a:r>
                    </a:p>
                  </a:txBody>
                  <a:tcPr marL="18919" marR="18919" marT="9459" marB="94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750 000,00</a:t>
                      </a:r>
                    </a:p>
                  </a:txBody>
                  <a:tcPr marL="18919" marR="18919" marT="9459" marB="94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bg-BG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8919" marR="18919" marT="9459" marB="94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3995047"/>
                  </a:ext>
                </a:extLst>
              </a:tr>
              <a:tr h="144464">
                <a:tc gridSpan="5">
                  <a:txBody>
                    <a:bodyPr/>
                    <a:lstStyle/>
                    <a:p>
                      <a:pPr algn="ctr"/>
                      <a:endParaRPr lang="en-US" sz="900" b="1" dirty="0">
                        <a:solidFill>
                          <a:srgbClr val="4B0082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8919" marR="18919" marT="9459" marB="94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6F6F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38164137"/>
                  </a:ext>
                </a:extLst>
              </a:tr>
              <a:tr h="144464">
                <a:tc gridSpan="2">
                  <a:txBody>
                    <a:bodyPr/>
                    <a:lstStyle/>
                    <a:p>
                      <a:pPr algn="l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НИФ ( </a:t>
                      </a:r>
                      <a:r>
                        <a:rPr lang="bg-BG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074</a:t>
                      </a:r>
                      <a:r>
                        <a:rPr lang="en-US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******</a:t>
                      </a:r>
                      <a:r>
                        <a:rPr lang="bg-BG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bg-BG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8919" marR="18919" marT="9459" marB="94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6F6F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solidFill>
                            <a:srgbClr val="4B008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Период: 15.07.2026 - 15.07.2026</a:t>
                      </a:r>
                    </a:p>
                  </a:txBody>
                  <a:tcPr marL="18919" marR="18919" marT="9459" marB="94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6F6F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66505324"/>
                  </a:ext>
                </a:extLst>
              </a:tr>
              <a:tr h="144464"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Код</a:t>
                      </a:r>
                    </a:p>
                  </a:txBody>
                  <a:tcPr marL="18919" marR="18919" marT="9459" marB="94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Описание</a:t>
                      </a:r>
                    </a:p>
                  </a:txBody>
                  <a:tcPr marL="18919" marR="18919" marT="9459" marB="94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Брой</a:t>
                      </a:r>
                    </a:p>
                  </a:txBody>
                  <a:tcPr marL="18919" marR="18919" marT="9459" marB="94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Сума</a:t>
                      </a:r>
                    </a:p>
                  </a:txBody>
                  <a:tcPr marL="18919" marR="18919" marT="9459" marB="94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8919" marR="18919" marT="9459" marB="94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69100257"/>
                  </a:ext>
                </a:extLst>
              </a:tr>
              <a:tr h="144464">
                <a:tc>
                  <a:txBody>
                    <a:bodyPr/>
                    <a:lstStyle/>
                    <a:p>
                      <a:pPr algn="l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18919" marR="18919" marT="9459" marB="94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Общо</a:t>
                      </a:r>
                    </a:p>
                  </a:txBody>
                  <a:tcPr marL="18919" marR="18919" marT="9459" marB="94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18919" marR="18919" marT="9459" marB="94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18919" marR="18919" marT="9459" marB="94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8919" marR="18919" marT="9459" marB="94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5525112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2523476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244</Words>
  <Application>Microsoft Office PowerPoint</Application>
  <PresentationFormat>Widescreen</PresentationFormat>
  <Paragraphs>104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Office Theme</vt:lpstr>
      <vt:lpstr>PowerPoint Presentation</vt:lpstr>
    </vt:vector>
  </TitlesOfParts>
  <Company>SARI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Gergana Koleva</dc:creator>
  <cp:lastModifiedBy>Gergana Koleva</cp:lastModifiedBy>
  <cp:revision>1</cp:revision>
  <dcterms:created xsi:type="dcterms:W3CDTF">2026-07-16T12:21:23Z</dcterms:created>
  <dcterms:modified xsi:type="dcterms:W3CDTF">2026-07-16T12:26:08Z</dcterms:modified>
</cp:coreProperties>
</file>