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5729F-F9F3-4EF8-A4C3-3C35BDFF2D55}" type="datetimeFigureOut">
              <a:rPr lang="bg-BG" smtClean="0"/>
              <a:t>3.7.2026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B8F6B-746D-479F-B125-4323B418ABFF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4793464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5729F-F9F3-4EF8-A4C3-3C35BDFF2D55}" type="datetimeFigureOut">
              <a:rPr lang="bg-BG" smtClean="0"/>
              <a:t>3.7.2026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B8F6B-746D-479F-B125-4323B418ABFF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6715196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5729F-F9F3-4EF8-A4C3-3C35BDFF2D55}" type="datetimeFigureOut">
              <a:rPr lang="bg-BG" smtClean="0"/>
              <a:t>3.7.2026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B8F6B-746D-479F-B125-4323B418ABFF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6231981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5729F-F9F3-4EF8-A4C3-3C35BDFF2D55}" type="datetimeFigureOut">
              <a:rPr lang="bg-BG" smtClean="0"/>
              <a:t>3.7.2026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B8F6B-746D-479F-B125-4323B418ABFF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0336373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5729F-F9F3-4EF8-A4C3-3C35BDFF2D55}" type="datetimeFigureOut">
              <a:rPr lang="bg-BG" smtClean="0"/>
              <a:t>3.7.2026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B8F6B-746D-479F-B125-4323B418ABFF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1276633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5729F-F9F3-4EF8-A4C3-3C35BDFF2D55}" type="datetimeFigureOut">
              <a:rPr lang="bg-BG" smtClean="0"/>
              <a:t>3.7.2026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B8F6B-746D-479F-B125-4323B418ABFF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9130114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5729F-F9F3-4EF8-A4C3-3C35BDFF2D55}" type="datetimeFigureOut">
              <a:rPr lang="bg-BG" smtClean="0"/>
              <a:t>3.7.2026 г.</a:t>
            </a:fld>
            <a:endParaRPr lang="bg-B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B8F6B-746D-479F-B125-4323B418ABFF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4787841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5729F-F9F3-4EF8-A4C3-3C35BDFF2D55}" type="datetimeFigureOut">
              <a:rPr lang="bg-BG" smtClean="0"/>
              <a:t>3.7.2026 г.</a:t>
            </a:fld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B8F6B-746D-479F-B125-4323B418ABFF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7834877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5729F-F9F3-4EF8-A4C3-3C35BDFF2D55}" type="datetimeFigureOut">
              <a:rPr lang="bg-BG" smtClean="0"/>
              <a:t>3.7.2026 г.</a:t>
            </a:fld>
            <a:endParaRPr lang="bg-B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B8F6B-746D-479F-B125-4323B418ABFF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9397180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5729F-F9F3-4EF8-A4C3-3C35BDFF2D55}" type="datetimeFigureOut">
              <a:rPr lang="bg-BG" smtClean="0"/>
              <a:t>3.7.2026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B8F6B-746D-479F-B125-4323B418ABFF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1279237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5729F-F9F3-4EF8-A4C3-3C35BDFF2D55}" type="datetimeFigureOut">
              <a:rPr lang="bg-BG" smtClean="0"/>
              <a:t>3.7.2026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B8F6B-746D-479F-B125-4323B418ABFF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3830820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15729F-F9F3-4EF8-A4C3-3C35BDFF2D55}" type="datetimeFigureOut">
              <a:rPr lang="bg-BG" smtClean="0"/>
              <a:t>3.7.2026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4B8F6B-746D-479F-B125-4323B418ABFF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6709926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5056015"/>
          </a:xfrm>
        </p:spPr>
        <p:txBody>
          <a:bodyPr/>
          <a:lstStyle/>
          <a:p>
            <a:endParaRPr lang="bg-BG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bg-BG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1020251"/>
              </p:ext>
            </p:extLst>
          </p:nvPr>
        </p:nvGraphicFramePr>
        <p:xfrm>
          <a:off x="502508" y="477791"/>
          <a:ext cx="11219935" cy="5973411"/>
        </p:xfrm>
        <a:graphic>
          <a:graphicData uri="http://schemas.openxmlformats.org/drawingml/2006/table">
            <a:tbl>
              <a:tblPr/>
              <a:tblGrid>
                <a:gridCol w="1024110">
                  <a:extLst>
                    <a:ext uri="{9D8B030D-6E8A-4147-A177-3AD203B41FA5}">
                      <a16:colId xmlns:a16="http://schemas.microsoft.com/office/drawing/2014/main" val="3202641900"/>
                    </a:ext>
                  </a:extLst>
                </a:gridCol>
                <a:gridCol w="6115848">
                  <a:extLst>
                    <a:ext uri="{9D8B030D-6E8A-4147-A177-3AD203B41FA5}">
                      <a16:colId xmlns:a16="http://schemas.microsoft.com/office/drawing/2014/main" val="526926509"/>
                    </a:ext>
                  </a:extLst>
                </a:gridCol>
                <a:gridCol w="837557">
                  <a:extLst>
                    <a:ext uri="{9D8B030D-6E8A-4147-A177-3AD203B41FA5}">
                      <a16:colId xmlns:a16="http://schemas.microsoft.com/office/drawing/2014/main" val="670573823"/>
                    </a:ext>
                  </a:extLst>
                </a:gridCol>
                <a:gridCol w="1144383">
                  <a:extLst>
                    <a:ext uri="{9D8B030D-6E8A-4147-A177-3AD203B41FA5}">
                      <a16:colId xmlns:a16="http://schemas.microsoft.com/office/drawing/2014/main" val="2072758849"/>
                    </a:ext>
                  </a:extLst>
                </a:gridCol>
                <a:gridCol w="2098037">
                  <a:extLst>
                    <a:ext uri="{9D8B030D-6E8A-4147-A177-3AD203B41FA5}">
                      <a16:colId xmlns:a16="http://schemas.microsoft.com/office/drawing/2014/main" val="302449463"/>
                    </a:ext>
                  </a:extLst>
                </a:gridCol>
              </a:tblGrid>
              <a:tr h="239464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 b="1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Обобщено</a:t>
                      </a:r>
                    </a:p>
                  </a:txBody>
                  <a:tcPr marL="33995" marR="33995" marT="16997" marB="169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CF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5810361"/>
                  </a:ext>
                </a:extLst>
              </a:tr>
              <a:tr h="405078">
                <a:tc gridSpan="2">
                  <a:txBody>
                    <a:bodyPr/>
                    <a:lstStyle/>
                    <a:p>
                      <a:pPr algn="l"/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М-во на </a:t>
                      </a:r>
                      <a:r>
                        <a:rPr lang="bg-BG" sz="900" noProof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иновациите и растежа </a:t>
                      </a:r>
                      <a:r>
                        <a:rPr lang="ru-RU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 </a:t>
                      </a: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074******* )</a:t>
                      </a:r>
                    </a:p>
                  </a:txBody>
                  <a:tcPr marL="33995" marR="33995" marT="16997" marB="169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CF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02.07.2026 - 02.07.2026</a:t>
                      </a:r>
                    </a:p>
                  </a:txBody>
                  <a:tcPr marL="33995" marR="33995" marT="16997" marB="169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CF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8181967"/>
                  </a:ext>
                </a:extLst>
              </a:tr>
              <a:tr h="301891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33995" marR="33995" marT="16997" marB="169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33995" marR="33995" marT="16997" marB="169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33995" marR="33995" marT="16997" marB="169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33995" marR="33995" marT="16997" marB="169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endParaRPr lang="bg-BG" dirty="0"/>
                    </a:p>
                  </a:txBody>
                  <a:tcPr marL="33995" marR="33995" marT="16997" marB="169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3473915"/>
                  </a:ext>
                </a:extLst>
              </a:tr>
              <a:tr h="467222"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 xxxx</a:t>
                      </a:r>
                    </a:p>
                  </a:txBody>
                  <a:tcPr marL="33995" marR="33995" marT="16997" marB="169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Заплати, </a:t>
                      </a:r>
                      <a:r>
                        <a:rPr lang="bg-BG" sz="900" noProof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възнаграждения и други плащания за персонала - нетна сума за изплащане</a:t>
                      </a:r>
                      <a:endParaRPr lang="bg-BG" sz="900" noProof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995" marR="33995" marT="16997" marB="169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33995" marR="33995" marT="16997" marB="169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5,55</a:t>
                      </a:r>
                    </a:p>
                  </a:txBody>
                  <a:tcPr marL="33995" marR="33995" marT="16997" marB="169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endParaRPr lang="bg-BG"/>
                    </a:p>
                  </a:txBody>
                  <a:tcPr marL="33995" marR="33995" marT="16997" marB="169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9672891"/>
                  </a:ext>
                </a:extLst>
              </a:tr>
              <a:tr h="430826"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xxxx</a:t>
                      </a:r>
                    </a:p>
                  </a:txBody>
                  <a:tcPr marL="33995" marR="33995" marT="16997" marB="169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Издръжка</a:t>
                      </a:r>
                    </a:p>
                  </a:txBody>
                  <a:tcPr marL="33995" marR="33995" marT="16997" marB="169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33995" marR="33995" marT="16997" marB="169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2 746,54</a:t>
                      </a:r>
                    </a:p>
                  </a:txBody>
                  <a:tcPr marL="33995" marR="33995" marT="16997" marB="169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endParaRPr lang="bg-BG"/>
                    </a:p>
                  </a:txBody>
                  <a:tcPr marL="33995" marR="33995" marT="16997" marB="169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0261028"/>
                  </a:ext>
                </a:extLst>
              </a:tr>
              <a:tr h="391659"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 xxxx</a:t>
                      </a:r>
                    </a:p>
                  </a:txBody>
                  <a:tcPr marL="33995" marR="33995" marT="16997" marB="169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Средства на разпореждане</a:t>
                      </a:r>
                    </a:p>
                  </a:txBody>
                  <a:tcPr marL="33995" marR="33995" marT="16997" marB="169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33995" marR="33995" marT="16997" marB="169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1 327,96</a:t>
                      </a:r>
                    </a:p>
                  </a:txBody>
                  <a:tcPr marL="33995" marR="33995" marT="16997" marB="169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endParaRPr lang="bg-BG"/>
                    </a:p>
                  </a:txBody>
                  <a:tcPr marL="33995" marR="33995" marT="16997" marB="169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9594519"/>
                  </a:ext>
                </a:extLst>
              </a:tr>
              <a:tr h="301891">
                <a:tc gridSpan="2"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Общо: </a:t>
                      </a:r>
                    </a:p>
                  </a:txBody>
                  <a:tcPr marL="33995" marR="33995" marT="16997" marB="169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</a:p>
                  </a:txBody>
                  <a:tcPr marL="33995" marR="33995" marT="16997" marB="169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4 080,05</a:t>
                      </a:r>
                    </a:p>
                  </a:txBody>
                  <a:tcPr marL="33995" marR="33995" marT="16997" marB="169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endParaRPr lang="bg-BG"/>
                    </a:p>
                  </a:txBody>
                  <a:tcPr marL="33995" marR="33995" marT="16997" marB="169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5762433"/>
                  </a:ext>
                </a:extLst>
              </a:tr>
              <a:tr h="239464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3995" marR="33995" marT="16997" marB="169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CF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4195821"/>
                  </a:ext>
                </a:extLst>
              </a:tr>
              <a:tr h="239464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3995" marR="33995" marT="16997" marB="169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CF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6694346"/>
                  </a:ext>
                </a:extLst>
              </a:tr>
              <a:tr h="239464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 b="1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бюджетни организации</a:t>
                      </a:r>
                    </a:p>
                  </a:txBody>
                  <a:tcPr marL="33995" marR="33995" marT="16997" marB="169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CF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3757455"/>
                  </a:ext>
                </a:extLst>
              </a:tr>
              <a:tr h="405078">
                <a:tc gridSpan="2">
                  <a:txBody>
                    <a:bodyPr/>
                    <a:lstStyle/>
                    <a:p>
                      <a:pPr algn="l"/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М-во на </a:t>
                      </a:r>
                      <a:r>
                        <a:rPr lang="bg-BG" sz="900" noProof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иновациите и растежа-ЦУ </a:t>
                      </a:r>
                      <a:r>
                        <a:rPr lang="ru-RU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( 074******* </a:t>
                      </a: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33995" marR="33995" marT="16997" marB="169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CF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02.07.2026 - 02.07.2026</a:t>
                      </a:r>
                    </a:p>
                  </a:txBody>
                  <a:tcPr marL="33995" marR="33995" marT="16997" marB="169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CF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8627407"/>
                  </a:ext>
                </a:extLst>
              </a:tr>
              <a:tr h="301891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33995" marR="33995" marT="16997" marB="169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33995" marR="33995" marT="16997" marB="169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33995" marR="33995" marT="16997" marB="169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33995" marR="33995" marT="16997" marB="169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endParaRPr lang="bg-BG" dirty="0"/>
                    </a:p>
                  </a:txBody>
                  <a:tcPr marL="33995" marR="33995" marT="16997" marB="169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1679450"/>
                  </a:ext>
                </a:extLst>
              </a:tr>
              <a:tr h="424439"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 xxxx</a:t>
                      </a:r>
                    </a:p>
                  </a:txBody>
                  <a:tcPr marL="33995" marR="33995" marT="16997" marB="169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Заплати, възнаграждения и други плащания за персонала - нетна сума за изплащане</a:t>
                      </a:r>
                    </a:p>
                  </a:txBody>
                  <a:tcPr marL="33995" marR="33995" marT="16997" marB="169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33995" marR="33995" marT="16997" marB="169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5,55</a:t>
                      </a:r>
                    </a:p>
                  </a:txBody>
                  <a:tcPr marL="33995" marR="33995" marT="16997" marB="169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endParaRPr lang="bg-BG"/>
                    </a:p>
                  </a:txBody>
                  <a:tcPr marL="33995" marR="33995" marT="16997" marB="169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9581007"/>
                  </a:ext>
                </a:extLst>
              </a:tr>
              <a:tr h="397201"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xxxx</a:t>
                      </a:r>
                    </a:p>
                  </a:txBody>
                  <a:tcPr marL="33995" marR="33995" marT="16997" marB="169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Издръжка</a:t>
                      </a:r>
                    </a:p>
                  </a:txBody>
                  <a:tcPr marL="33995" marR="33995" marT="16997" marB="169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33995" marR="33995" marT="16997" marB="169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2 746,54</a:t>
                      </a:r>
                    </a:p>
                  </a:txBody>
                  <a:tcPr marL="33995" marR="33995" marT="16997" marB="169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endParaRPr lang="bg-BG"/>
                    </a:p>
                  </a:txBody>
                  <a:tcPr marL="33995" marR="33995" marT="16997" marB="169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3839220"/>
                  </a:ext>
                </a:extLst>
              </a:tr>
              <a:tr h="381868"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 xxxx</a:t>
                      </a:r>
                    </a:p>
                  </a:txBody>
                  <a:tcPr marL="33995" marR="33995" marT="16997" marB="169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Средства на разпореждане</a:t>
                      </a:r>
                    </a:p>
                  </a:txBody>
                  <a:tcPr marL="33995" marR="33995" marT="16997" marB="169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33995" marR="33995" marT="16997" marB="169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1 327,96</a:t>
                      </a:r>
                    </a:p>
                  </a:txBody>
                  <a:tcPr marL="33995" marR="33995" marT="16997" marB="169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endParaRPr lang="bg-BG"/>
                    </a:p>
                  </a:txBody>
                  <a:tcPr marL="33995" marR="33995" marT="16997" marB="169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7813671"/>
                  </a:ext>
                </a:extLst>
              </a:tr>
              <a:tr h="301891">
                <a:tc gridSpan="2"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Общо: </a:t>
                      </a:r>
                    </a:p>
                  </a:txBody>
                  <a:tcPr marL="33995" marR="33995" marT="16997" marB="169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</a:p>
                  </a:txBody>
                  <a:tcPr marL="33995" marR="33995" marT="16997" marB="169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4 080,05</a:t>
                      </a:r>
                    </a:p>
                  </a:txBody>
                  <a:tcPr marL="33995" marR="33995" marT="16997" marB="169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endParaRPr lang="bg-BG"/>
                    </a:p>
                  </a:txBody>
                  <a:tcPr marL="33995" marR="33995" marT="16997" marB="169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6871933"/>
                  </a:ext>
                </a:extLst>
              </a:tr>
              <a:tr h="239464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3995" marR="33995" marT="16997" marB="169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CF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7166057"/>
                  </a:ext>
                </a:extLst>
              </a:tr>
              <a:tr h="239464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3995" marR="33995" marT="16997" marB="169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CF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02133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14173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118</Words>
  <Application>Microsoft Office PowerPoint</Application>
  <PresentationFormat>Widescreen</PresentationFormat>
  <Paragraphs>48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Administrator</cp:lastModifiedBy>
  <cp:revision>3</cp:revision>
  <dcterms:created xsi:type="dcterms:W3CDTF">2026-07-03T06:52:01Z</dcterms:created>
  <dcterms:modified xsi:type="dcterms:W3CDTF">2026-07-03T06:58:24Z</dcterms:modified>
</cp:coreProperties>
</file>