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B2C6B-368B-4CC5-B0F1-5366BEBA3902}" type="datetimeFigureOut">
              <a:rPr lang="bg-BG" smtClean="0"/>
              <a:t>2.7.2026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2BB4-2AC9-4383-8B8A-F9C7D5570DD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579409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B2C6B-368B-4CC5-B0F1-5366BEBA3902}" type="datetimeFigureOut">
              <a:rPr lang="bg-BG" smtClean="0"/>
              <a:t>2.7.2026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2BB4-2AC9-4383-8B8A-F9C7D5570DD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095299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B2C6B-368B-4CC5-B0F1-5366BEBA3902}" type="datetimeFigureOut">
              <a:rPr lang="bg-BG" smtClean="0"/>
              <a:t>2.7.2026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2BB4-2AC9-4383-8B8A-F9C7D5570DD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780612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B2C6B-368B-4CC5-B0F1-5366BEBA3902}" type="datetimeFigureOut">
              <a:rPr lang="bg-BG" smtClean="0"/>
              <a:t>2.7.2026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2BB4-2AC9-4383-8B8A-F9C7D5570DD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99035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B2C6B-368B-4CC5-B0F1-5366BEBA3902}" type="datetimeFigureOut">
              <a:rPr lang="bg-BG" smtClean="0"/>
              <a:t>2.7.2026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2BB4-2AC9-4383-8B8A-F9C7D5570DD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91069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B2C6B-368B-4CC5-B0F1-5366BEBA3902}" type="datetimeFigureOut">
              <a:rPr lang="bg-BG" smtClean="0"/>
              <a:t>2.7.2026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2BB4-2AC9-4383-8B8A-F9C7D5570DD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3809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B2C6B-368B-4CC5-B0F1-5366BEBA3902}" type="datetimeFigureOut">
              <a:rPr lang="bg-BG" smtClean="0"/>
              <a:t>2.7.2026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2BB4-2AC9-4383-8B8A-F9C7D5570DD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702490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B2C6B-368B-4CC5-B0F1-5366BEBA3902}" type="datetimeFigureOut">
              <a:rPr lang="bg-BG" smtClean="0"/>
              <a:t>2.7.2026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2BB4-2AC9-4383-8B8A-F9C7D5570DD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507381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B2C6B-368B-4CC5-B0F1-5366BEBA3902}" type="datetimeFigureOut">
              <a:rPr lang="bg-BG" smtClean="0"/>
              <a:t>2.7.2026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2BB4-2AC9-4383-8B8A-F9C7D5570DD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150720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B2C6B-368B-4CC5-B0F1-5366BEBA3902}" type="datetimeFigureOut">
              <a:rPr lang="bg-BG" smtClean="0"/>
              <a:t>2.7.2026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2BB4-2AC9-4383-8B8A-F9C7D5570DD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77295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B2C6B-368B-4CC5-B0F1-5366BEBA3902}" type="datetimeFigureOut">
              <a:rPr lang="bg-BG" smtClean="0"/>
              <a:t>2.7.2026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2BB4-2AC9-4383-8B8A-F9C7D5570DD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905263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DB2C6B-368B-4CC5-B0F1-5366BEBA3902}" type="datetimeFigureOut">
              <a:rPr lang="bg-BG" smtClean="0"/>
              <a:t>2.7.2026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2C2BB4-2AC9-4383-8B8A-F9C7D5570DD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41796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4734740"/>
          </a:xfrm>
        </p:spPr>
        <p:txBody>
          <a:bodyPr/>
          <a:lstStyle/>
          <a:p>
            <a:endParaRPr lang="bg-B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0183767"/>
              </p:ext>
            </p:extLst>
          </p:nvPr>
        </p:nvGraphicFramePr>
        <p:xfrm>
          <a:off x="593124" y="576652"/>
          <a:ext cx="11022228" cy="5725293"/>
        </p:xfrm>
        <a:graphic>
          <a:graphicData uri="http://schemas.openxmlformats.org/drawingml/2006/table">
            <a:tbl>
              <a:tblPr/>
              <a:tblGrid>
                <a:gridCol w="2204446">
                  <a:extLst>
                    <a:ext uri="{9D8B030D-6E8A-4147-A177-3AD203B41FA5}">
                      <a16:colId xmlns:a16="http://schemas.microsoft.com/office/drawing/2014/main" val="1210556245"/>
                    </a:ext>
                  </a:extLst>
                </a:gridCol>
                <a:gridCol w="4972445">
                  <a:extLst>
                    <a:ext uri="{9D8B030D-6E8A-4147-A177-3AD203B41FA5}">
                      <a16:colId xmlns:a16="http://schemas.microsoft.com/office/drawing/2014/main" val="2166633081"/>
                    </a:ext>
                  </a:extLst>
                </a:gridCol>
                <a:gridCol w="770673">
                  <a:extLst>
                    <a:ext uri="{9D8B030D-6E8A-4147-A177-3AD203B41FA5}">
                      <a16:colId xmlns:a16="http://schemas.microsoft.com/office/drawing/2014/main" val="266617101"/>
                    </a:ext>
                  </a:extLst>
                </a:gridCol>
                <a:gridCol w="870218">
                  <a:extLst>
                    <a:ext uri="{9D8B030D-6E8A-4147-A177-3AD203B41FA5}">
                      <a16:colId xmlns:a16="http://schemas.microsoft.com/office/drawing/2014/main" val="3283452264"/>
                    </a:ext>
                  </a:extLst>
                </a:gridCol>
                <a:gridCol w="2204446">
                  <a:extLst>
                    <a:ext uri="{9D8B030D-6E8A-4147-A177-3AD203B41FA5}">
                      <a16:colId xmlns:a16="http://schemas.microsoft.com/office/drawing/2014/main" val="3350886357"/>
                    </a:ext>
                  </a:extLst>
                </a:gridCol>
              </a:tblGrid>
              <a:tr h="328110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Обобщено</a:t>
                      </a:r>
                    </a:p>
                  </a:txBody>
                  <a:tcPr marL="51802" marR="51802" marT="25901" marB="259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4716548"/>
                  </a:ext>
                </a:extLst>
              </a:tr>
              <a:tr h="574191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</a:t>
                      </a:r>
                      <a:r>
                        <a:rPr lang="bg-BG" sz="900" noProof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иновациите и растежа 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074******* )</a:t>
                      </a:r>
                    </a:p>
                  </a:txBody>
                  <a:tcPr marL="51802" marR="51802" marT="25901" marB="259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01.07.2026 - 01.07.2026</a:t>
                      </a:r>
                    </a:p>
                  </a:txBody>
                  <a:tcPr marL="51802" marR="51802" marT="25901" marB="259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7688784"/>
                  </a:ext>
                </a:extLst>
              </a:tr>
              <a:tr h="328110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51802" marR="51802" marT="25901" marB="259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51802" marR="51802" marT="25901" marB="259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51802" marR="51802" marT="25901" marB="259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51802" marR="51802" marT="25901" marB="259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02" marR="51802" marT="25901" marB="259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8997152"/>
                  </a:ext>
                </a:extLst>
              </a:tr>
              <a:tr h="328110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51802" marR="51802" marT="25901" marB="259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51802" marR="51802" marT="25901" marB="259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51802" marR="51802" marT="25901" marB="259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310,00</a:t>
                      </a:r>
                    </a:p>
                  </a:txBody>
                  <a:tcPr marL="51802" marR="51802" marT="25901" marB="259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02" marR="51802" marT="25901" marB="259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9098913"/>
                  </a:ext>
                </a:extLst>
              </a:tr>
              <a:tr h="328110"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02" marR="51802" marT="25901" marB="259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 разходи</a:t>
                      </a:r>
                    </a:p>
                  </a:txBody>
                  <a:tcPr marL="51802" marR="51802" marT="25901" marB="259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51802" marR="51802" marT="25901" marB="259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869,20</a:t>
                      </a:r>
                    </a:p>
                  </a:txBody>
                  <a:tcPr marL="51802" marR="51802" marT="25901" marB="259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02" marR="51802" marT="25901" marB="259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6956334"/>
                  </a:ext>
                </a:extLst>
              </a:tr>
              <a:tr h="325185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51802" marR="51802" marT="25901" marB="259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51802" marR="51802" marT="25901" marB="259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 marL="51802" marR="51802" marT="25901" marB="259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3 942,93</a:t>
                      </a:r>
                    </a:p>
                  </a:txBody>
                  <a:tcPr marL="51802" marR="51802" marT="25901" marB="259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02" marR="51802" marT="25901" marB="259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5531936"/>
                  </a:ext>
                </a:extLst>
              </a:tr>
              <a:tr h="328110">
                <a:tc gridSpan="2"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Общо: </a:t>
                      </a:r>
                    </a:p>
                  </a:txBody>
                  <a:tcPr marL="51802" marR="51802" marT="25901" marB="259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51802" marR="51802" marT="25901" marB="259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5 122,13</a:t>
                      </a:r>
                    </a:p>
                  </a:txBody>
                  <a:tcPr marL="51802" marR="51802" marT="25901" marB="259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02" marR="51802" marT="25901" marB="259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8921005"/>
                  </a:ext>
                </a:extLst>
              </a:tr>
              <a:tr h="328110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1802" marR="51802" marT="25901" marB="259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4674679"/>
                  </a:ext>
                </a:extLst>
              </a:tr>
              <a:tr h="328110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1802" marR="51802" marT="25901" marB="259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1610379"/>
                  </a:ext>
                </a:extLst>
              </a:tr>
              <a:tr h="328110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бюджетни организации</a:t>
                      </a:r>
                    </a:p>
                  </a:txBody>
                  <a:tcPr marL="51802" marR="51802" marT="25901" marB="259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815187"/>
                  </a:ext>
                </a:extLst>
              </a:tr>
              <a:tr h="574191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</a:t>
                      </a:r>
                      <a:r>
                        <a:rPr lang="bg-BG" sz="900" noProof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иновациите и растежа-ЦУ 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( 074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*******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51802" marR="51802" marT="25901" marB="259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01.07.2026 - 01.07.2026</a:t>
                      </a:r>
                    </a:p>
                  </a:txBody>
                  <a:tcPr marL="51802" marR="51802" marT="25901" marB="259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1721028"/>
                  </a:ext>
                </a:extLst>
              </a:tr>
              <a:tr h="328110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51802" marR="51802" marT="25901" marB="259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51802" marR="51802" marT="25901" marB="259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51802" marR="51802" marT="25901" marB="259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51802" marR="51802" marT="25901" marB="259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02" marR="51802" marT="25901" marB="259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4894451"/>
                  </a:ext>
                </a:extLst>
              </a:tr>
              <a:tr h="328110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51802" marR="51802" marT="25901" marB="259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51802" marR="51802" marT="25901" marB="259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51802" marR="51802" marT="25901" marB="259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310,00</a:t>
                      </a:r>
                    </a:p>
                  </a:txBody>
                  <a:tcPr marL="51802" marR="51802" marT="25901" marB="259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02" marR="51802" marT="25901" marB="259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9962931"/>
                  </a:ext>
                </a:extLst>
              </a:tr>
              <a:tr h="328110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xxxx</a:t>
                      </a:r>
                    </a:p>
                  </a:txBody>
                  <a:tcPr marL="51802" marR="51802" marT="25901" marB="259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 разходи</a:t>
                      </a:r>
                    </a:p>
                  </a:txBody>
                  <a:tcPr marL="51802" marR="51802" marT="25901" marB="259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51802" marR="51802" marT="25901" marB="259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869,20</a:t>
                      </a:r>
                    </a:p>
                  </a:txBody>
                  <a:tcPr marL="51802" marR="51802" marT="25901" marB="259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02" marR="51802" marT="25901" marB="259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436643"/>
                  </a:ext>
                </a:extLst>
              </a:tr>
              <a:tr h="314406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51802" marR="51802" marT="25901" marB="259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51802" marR="51802" marT="25901" marB="259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 marL="51802" marR="51802" marT="25901" marB="259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3 942,93</a:t>
                      </a:r>
                    </a:p>
                  </a:txBody>
                  <a:tcPr marL="51802" marR="51802" marT="25901" marB="259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02" marR="51802" marT="25901" marB="259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3592996"/>
                  </a:ext>
                </a:extLst>
              </a:tr>
              <a:tr h="328110">
                <a:tc gridSpan="2"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Общо: </a:t>
                      </a:r>
                    </a:p>
                  </a:txBody>
                  <a:tcPr marL="51802" marR="51802" marT="25901" marB="259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51802" marR="51802" marT="25901" marB="259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5 122,13</a:t>
                      </a:r>
                    </a:p>
                  </a:txBody>
                  <a:tcPr marL="51802" marR="51802" marT="25901" marB="259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02" marR="51802" marT="25901" marB="259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62719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03906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92</Words>
  <Application>Microsoft Office PowerPoint</Application>
  <PresentationFormat>Widescreen</PresentationFormat>
  <Paragraphs>46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2</cp:revision>
  <dcterms:created xsi:type="dcterms:W3CDTF">2026-07-02T06:36:12Z</dcterms:created>
  <dcterms:modified xsi:type="dcterms:W3CDTF">2026-07-02T06:38:48Z</dcterms:modified>
</cp:coreProperties>
</file>