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807545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46223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79543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712045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3855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647841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3519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965851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51195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049295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906160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bg-B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1FE7ED-BF81-40C5-8F14-33DDC8E4259A}" type="datetimeFigureOut">
              <a:rPr lang="bg-BG" smtClean="0"/>
              <a:t>26.5.2026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B16D94-18E9-4A87-B129-243D5D3F832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5726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808880"/>
          </a:xfrm>
        </p:spPr>
        <p:txBody>
          <a:bodyPr/>
          <a:lstStyle/>
          <a:p>
            <a:endParaRPr lang="bg-B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bg-BG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41783601"/>
              </p:ext>
            </p:extLst>
          </p:nvPr>
        </p:nvGraphicFramePr>
        <p:xfrm>
          <a:off x="403655" y="428365"/>
          <a:ext cx="11351740" cy="6063066"/>
        </p:xfrm>
        <a:graphic>
          <a:graphicData uri="http://schemas.openxmlformats.org/drawingml/2006/table">
            <a:tbl>
              <a:tblPr/>
              <a:tblGrid>
                <a:gridCol w="815545">
                  <a:extLst>
                    <a:ext uri="{9D8B030D-6E8A-4147-A177-3AD203B41FA5}">
                      <a16:colId xmlns:a16="http://schemas.microsoft.com/office/drawing/2014/main" val="2183802049"/>
                    </a:ext>
                  </a:extLst>
                </a:gridCol>
                <a:gridCol w="6614984">
                  <a:extLst>
                    <a:ext uri="{9D8B030D-6E8A-4147-A177-3AD203B41FA5}">
                      <a16:colId xmlns:a16="http://schemas.microsoft.com/office/drawing/2014/main" val="3013062585"/>
                    </a:ext>
                  </a:extLst>
                </a:gridCol>
                <a:gridCol w="815546">
                  <a:extLst>
                    <a:ext uri="{9D8B030D-6E8A-4147-A177-3AD203B41FA5}">
                      <a16:colId xmlns:a16="http://schemas.microsoft.com/office/drawing/2014/main" val="1118037029"/>
                    </a:ext>
                  </a:extLst>
                </a:gridCol>
                <a:gridCol w="1260389">
                  <a:extLst>
                    <a:ext uri="{9D8B030D-6E8A-4147-A177-3AD203B41FA5}">
                      <a16:colId xmlns:a16="http://schemas.microsoft.com/office/drawing/2014/main" val="2162102753"/>
                    </a:ext>
                  </a:extLst>
                </a:gridCol>
                <a:gridCol w="1845276">
                  <a:extLst>
                    <a:ext uri="{9D8B030D-6E8A-4147-A177-3AD203B41FA5}">
                      <a16:colId xmlns:a16="http://schemas.microsoft.com/office/drawing/2014/main" val="888288075"/>
                    </a:ext>
                  </a:extLst>
                </a:gridCol>
              </a:tblGrid>
              <a:tr h="2431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Обобщено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6419739"/>
                  </a:ext>
                </a:extLst>
              </a:tr>
              <a:tr h="380147">
                <a:tc gridSpan="2"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М-во на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иновациите и растежа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(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074******* )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22.05.2026 - 22.05.2026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78673102"/>
                  </a:ext>
                </a:extLst>
              </a:tr>
              <a:tr h="243108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56347298"/>
                  </a:ext>
                </a:extLst>
              </a:tr>
              <a:tr h="402499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други плащания за персонала - нетна сума за изплащане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94 592,97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6785030"/>
                  </a:ext>
                </a:extLst>
              </a:tr>
              <a:tr h="419074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други удръжки от възнаграждения 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 </a:t>
                      </a:r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персонала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307,49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900204"/>
                  </a:ext>
                </a:extLst>
              </a:tr>
              <a:tr h="442357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15,30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6329335"/>
                  </a:ext>
                </a:extLst>
              </a:tr>
              <a:tr h="380147">
                <a:tc>
                  <a:txBody>
                    <a:bodyPr/>
                    <a:lstStyle/>
                    <a:p>
                      <a:pPr algn="ctr"/>
                      <a:r>
                        <a:rPr lang="en-US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</a:t>
                      </a:r>
                      <a:r>
                        <a:rPr lang="en-US" sz="900" dirty="0" err="1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xxxx</a:t>
                      </a:r>
                      <a:endParaRPr lang="en-US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18 415,96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4313449"/>
                  </a:ext>
                </a:extLst>
              </a:tr>
              <a:tr h="24310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113 331,72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99458970"/>
                  </a:ext>
                </a:extLst>
              </a:tr>
              <a:tr h="2431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64819062"/>
                  </a:ext>
                </a:extLst>
              </a:tr>
              <a:tr h="2431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66114214"/>
                  </a:ext>
                </a:extLst>
              </a:tr>
              <a:tr h="243108">
                <a:tc gridSpan="5">
                  <a:txBody>
                    <a:bodyPr/>
                    <a:lstStyle/>
                    <a:p>
                      <a:pPr algn="ctr"/>
                      <a:r>
                        <a:rPr lang="bg-BG" sz="900" b="1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 бюджетни организации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98269706"/>
                  </a:ext>
                </a:extLst>
              </a:tr>
              <a:tr h="243108">
                <a:tc gridSpan="2"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ИАНМСП (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074</a:t>
                      </a:r>
                      <a:r>
                        <a:rPr lang="ru-RU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******* </a:t>
                      </a:r>
                      <a:r>
                        <a:rPr lang="bg-BG" sz="90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)</a:t>
                      </a:r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solidFill>
                            <a:srgbClr val="4B0082"/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Период: 22.05.2026 - 22.05.2026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FDF9F3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32475211"/>
                  </a:ext>
                </a:extLst>
              </a:tr>
              <a:tr h="243108"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Код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Описание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Брой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Сума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BBB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50961323"/>
                  </a:ext>
                </a:extLst>
              </a:tr>
              <a:tr h="422798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01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Заплати, </a:t>
                      </a:r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възнаграждения и други плащания за персонала - нетна сума за изплащане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94 592,97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3195203"/>
                  </a:ext>
                </a:extLst>
              </a:tr>
              <a:tr h="378110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03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Плащания за други удръжки от възнаграждения за персонала</a:t>
                      </a:r>
                      <a:endParaRPr lang="bg-BG" sz="900" noProof="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307,49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8908684"/>
                  </a:ext>
                </a:extLst>
              </a:tr>
              <a:tr h="407195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 dirty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Издръжка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15,30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 dirty="0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49737362"/>
                  </a:ext>
                </a:extLst>
              </a:tr>
              <a:tr h="461519">
                <a:tc>
                  <a:txBody>
                    <a:bodyPr/>
                    <a:lstStyle/>
                    <a:p>
                      <a:pPr algn="ctr"/>
                      <a:r>
                        <a:rPr lang="en-US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88 xxxx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Средства на разпореждане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14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18 415,96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bg-BG"/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CE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7164545"/>
                  </a:ext>
                </a:extLst>
              </a:tr>
              <a:tr h="243108">
                <a:tc gridSpan="2"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Общо: 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bg-BG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bg-BG" sz="90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113 331,72</a:t>
                      </a: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bg-BG" sz="900" dirty="0"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29204" marR="29204" marT="14602" marB="14602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CCCC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1019215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729034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136</Words>
  <Application>Microsoft Office PowerPoint</Application>
  <PresentationFormat>Widescreen</PresentationFormat>
  <Paragraphs>54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Administrator</dc:creator>
  <cp:lastModifiedBy>Administrator</cp:lastModifiedBy>
  <cp:revision>4</cp:revision>
  <dcterms:created xsi:type="dcterms:W3CDTF">2026-05-26T06:29:52Z</dcterms:created>
  <dcterms:modified xsi:type="dcterms:W3CDTF">2026-05-26T06:36:45Z</dcterms:modified>
</cp:coreProperties>
</file>