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3A632-AE3D-453A-9392-6D9788899FBF}" type="datetimeFigureOut">
              <a:rPr lang="bg-BG" smtClean="0"/>
              <a:t>22.5.2026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860C5-DC65-4D47-9D0A-87C37E43896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541140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3A632-AE3D-453A-9392-6D9788899FBF}" type="datetimeFigureOut">
              <a:rPr lang="bg-BG" smtClean="0"/>
              <a:t>22.5.2026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860C5-DC65-4D47-9D0A-87C37E43896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551884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3A632-AE3D-453A-9392-6D9788899FBF}" type="datetimeFigureOut">
              <a:rPr lang="bg-BG" smtClean="0"/>
              <a:t>22.5.2026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860C5-DC65-4D47-9D0A-87C37E43896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2607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3A632-AE3D-453A-9392-6D9788899FBF}" type="datetimeFigureOut">
              <a:rPr lang="bg-BG" smtClean="0"/>
              <a:t>22.5.2026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860C5-DC65-4D47-9D0A-87C37E43896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870449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3A632-AE3D-453A-9392-6D9788899FBF}" type="datetimeFigureOut">
              <a:rPr lang="bg-BG" smtClean="0"/>
              <a:t>22.5.2026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860C5-DC65-4D47-9D0A-87C37E43896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3199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3A632-AE3D-453A-9392-6D9788899FBF}" type="datetimeFigureOut">
              <a:rPr lang="bg-BG" smtClean="0"/>
              <a:t>22.5.2026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860C5-DC65-4D47-9D0A-87C37E43896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6709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3A632-AE3D-453A-9392-6D9788899FBF}" type="datetimeFigureOut">
              <a:rPr lang="bg-BG" smtClean="0"/>
              <a:t>22.5.2026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860C5-DC65-4D47-9D0A-87C37E43896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16920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3A632-AE3D-453A-9392-6D9788899FBF}" type="datetimeFigureOut">
              <a:rPr lang="bg-BG" smtClean="0"/>
              <a:t>22.5.2026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860C5-DC65-4D47-9D0A-87C37E43896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0576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3A632-AE3D-453A-9392-6D9788899FBF}" type="datetimeFigureOut">
              <a:rPr lang="bg-BG" smtClean="0"/>
              <a:t>22.5.2026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860C5-DC65-4D47-9D0A-87C37E43896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63946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3A632-AE3D-453A-9392-6D9788899FBF}" type="datetimeFigureOut">
              <a:rPr lang="bg-BG" smtClean="0"/>
              <a:t>22.5.2026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860C5-DC65-4D47-9D0A-87C37E43896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12441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3A632-AE3D-453A-9392-6D9788899FBF}" type="datetimeFigureOut">
              <a:rPr lang="bg-BG" smtClean="0"/>
              <a:t>22.5.2026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860C5-DC65-4D47-9D0A-87C37E43896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93730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3A632-AE3D-453A-9392-6D9788899FBF}" type="datetimeFigureOut">
              <a:rPr lang="bg-BG" smtClean="0"/>
              <a:t>22.5.2026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860C5-DC65-4D47-9D0A-87C37E43896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75018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586459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58498"/>
              </p:ext>
            </p:extLst>
          </p:nvPr>
        </p:nvGraphicFramePr>
        <p:xfrm>
          <a:off x="601364" y="494275"/>
          <a:ext cx="11104605" cy="5914752"/>
        </p:xfrm>
        <a:graphic>
          <a:graphicData uri="http://schemas.openxmlformats.org/drawingml/2006/table">
            <a:tbl>
              <a:tblPr/>
              <a:tblGrid>
                <a:gridCol w="2220921">
                  <a:extLst>
                    <a:ext uri="{9D8B030D-6E8A-4147-A177-3AD203B41FA5}">
                      <a16:colId xmlns:a16="http://schemas.microsoft.com/office/drawing/2014/main" val="1830905053"/>
                    </a:ext>
                  </a:extLst>
                </a:gridCol>
                <a:gridCol w="4484677">
                  <a:extLst>
                    <a:ext uri="{9D8B030D-6E8A-4147-A177-3AD203B41FA5}">
                      <a16:colId xmlns:a16="http://schemas.microsoft.com/office/drawing/2014/main" val="2033966188"/>
                    </a:ext>
                  </a:extLst>
                </a:gridCol>
                <a:gridCol w="988541">
                  <a:extLst>
                    <a:ext uri="{9D8B030D-6E8A-4147-A177-3AD203B41FA5}">
                      <a16:colId xmlns:a16="http://schemas.microsoft.com/office/drawing/2014/main" val="337160270"/>
                    </a:ext>
                  </a:extLst>
                </a:gridCol>
                <a:gridCol w="1189545">
                  <a:extLst>
                    <a:ext uri="{9D8B030D-6E8A-4147-A177-3AD203B41FA5}">
                      <a16:colId xmlns:a16="http://schemas.microsoft.com/office/drawing/2014/main" val="582259534"/>
                    </a:ext>
                  </a:extLst>
                </a:gridCol>
                <a:gridCol w="2220921">
                  <a:extLst>
                    <a:ext uri="{9D8B030D-6E8A-4147-A177-3AD203B41FA5}">
                      <a16:colId xmlns:a16="http://schemas.microsoft.com/office/drawing/2014/main" val="4008663553"/>
                    </a:ext>
                  </a:extLst>
                </a:gridCol>
              </a:tblGrid>
              <a:tr h="18015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412451"/>
                  </a:ext>
                </a:extLst>
              </a:tr>
              <a:tr h="303844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bg-BG" sz="90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 и растежа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074******* )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21.05.2026 - 21.05.2026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210856"/>
                  </a:ext>
                </a:extLst>
              </a:tr>
              <a:tr h="180156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3216806"/>
                  </a:ext>
                </a:extLst>
              </a:tr>
              <a:tr h="284960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26 059,71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1206488"/>
                  </a:ext>
                </a:extLst>
              </a:tr>
              <a:tr h="287129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xxxx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 разходи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1 325,78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910246"/>
                  </a:ext>
                </a:extLst>
              </a:tr>
              <a:tr h="231298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13 494,11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7650745"/>
                  </a:ext>
                </a:extLst>
              </a:tr>
              <a:tr h="180156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40 879,60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543666"/>
                  </a:ext>
                </a:extLst>
              </a:tr>
              <a:tr h="18015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8524698"/>
                  </a:ext>
                </a:extLst>
              </a:tr>
              <a:tr h="18015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6460291"/>
                  </a:ext>
                </a:extLst>
              </a:tr>
              <a:tr h="18015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8819722"/>
                  </a:ext>
                </a:extLst>
              </a:tr>
              <a:tr h="303844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bg-BG" sz="90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 и растежа-ЦУ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21.05.2026 - 21.05.2026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3930236"/>
                  </a:ext>
                </a:extLst>
              </a:tr>
              <a:tr h="180156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1397693"/>
                  </a:ext>
                </a:extLst>
              </a:tr>
              <a:tr h="246972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24 102,91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969597"/>
                  </a:ext>
                </a:extLst>
              </a:tr>
              <a:tr h="279153">
                <a:tc>
                  <a:txBody>
                    <a:bodyPr/>
                    <a:lstStyle/>
                    <a:p>
                      <a:pPr algn="ctr"/>
                      <a:r>
                        <a:rPr lang="bg-BG" sz="90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</a:t>
                      </a:r>
                      <a:r>
                        <a:rPr lang="bg-BG" sz="900" noProof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bg-BG" sz="900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 разходи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1 325,78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0200721"/>
                  </a:ext>
                </a:extLst>
              </a:tr>
              <a:tr h="255226">
                <a:tc>
                  <a:txBody>
                    <a:bodyPr/>
                    <a:lstStyle/>
                    <a:p>
                      <a:pPr algn="ctr"/>
                      <a:r>
                        <a:rPr lang="bg-BG" sz="90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</a:t>
                      </a:r>
                      <a:r>
                        <a:rPr lang="bg-BG" sz="900" noProof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bg-BG" sz="900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9 625,66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246987"/>
                  </a:ext>
                </a:extLst>
              </a:tr>
              <a:tr h="180156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35 054,35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0485352"/>
                  </a:ext>
                </a:extLst>
              </a:tr>
              <a:tr h="18015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878244"/>
                  </a:ext>
                </a:extLst>
              </a:tr>
              <a:tr h="18015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0020623"/>
                  </a:ext>
                </a:extLst>
              </a:tr>
              <a:tr h="180156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ИАНМСП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21.05.2026 - 21.05.2026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3229052"/>
                  </a:ext>
                </a:extLst>
              </a:tr>
              <a:tr h="180156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8179481"/>
                  </a:ext>
                </a:extLst>
              </a:tr>
              <a:tr h="231783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3 868,45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3148674"/>
                  </a:ext>
                </a:extLst>
              </a:tr>
              <a:tr h="180156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3 868,45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8481842"/>
                  </a:ext>
                </a:extLst>
              </a:tr>
              <a:tr h="18015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3039659"/>
                  </a:ext>
                </a:extLst>
              </a:tr>
              <a:tr h="18015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3763440"/>
                  </a:ext>
                </a:extLst>
              </a:tr>
              <a:tr h="180156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НИФ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21.05.2026 - 21.05.2026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4529076"/>
                  </a:ext>
                </a:extLst>
              </a:tr>
              <a:tr h="180156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1758632"/>
                  </a:ext>
                </a:extLst>
              </a:tr>
              <a:tr h="247735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1 956,80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2930632"/>
                  </a:ext>
                </a:extLst>
              </a:tr>
              <a:tr h="180156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1 956,80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83402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3725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154</Words>
  <Application>Microsoft Office PowerPoint</Application>
  <PresentationFormat>Widescreen</PresentationFormat>
  <Paragraphs>76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</cp:revision>
  <dcterms:created xsi:type="dcterms:W3CDTF">2026-05-22T06:28:22Z</dcterms:created>
  <dcterms:modified xsi:type="dcterms:W3CDTF">2026-05-22T06:31:40Z</dcterms:modified>
</cp:coreProperties>
</file>