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465A-AA24-48F1-8D3F-D759190B246E}" type="datetimeFigureOut">
              <a:rPr lang="bg-BG" smtClean="0"/>
              <a:t>11.5.2026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9E7B-292E-459F-B209-A8E7F9A8C01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92457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465A-AA24-48F1-8D3F-D759190B246E}" type="datetimeFigureOut">
              <a:rPr lang="bg-BG" smtClean="0"/>
              <a:t>11.5.2026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9E7B-292E-459F-B209-A8E7F9A8C01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12193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465A-AA24-48F1-8D3F-D759190B246E}" type="datetimeFigureOut">
              <a:rPr lang="bg-BG" smtClean="0"/>
              <a:t>11.5.2026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9E7B-292E-459F-B209-A8E7F9A8C01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80364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465A-AA24-48F1-8D3F-D759190B246E}" type="datetimeFigureOut">
              <a:rPr lang="bg-BG" smtClean="0"/>
              <a:t>11.5.2026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9E7B-292E-459F-B209-A8E7F9A8C01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20304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465A-AA24-48F1-8D3F-D759190B246E}" type="datetimeFigureOut">
              <a:rPr lang="bg-BG" smtClean="0"/>
              <a:t>11.5.2026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9E7B-292E-459F-B209-A8E7F9A8C01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46348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465A-AA24-48F1-8D3F-D759190B246E}" type="datetimeFigureOut">
              <a:rPr lang="bg-BG" smtClean="0"/>
              <a:t>11.5.2026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9E7B-292E-459F-B209-A8E7F9A8C01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98096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465A-AA24-48F1-8D3F-D759190B246E}" type="datetimeFigureOut">
              <a:rPr lang="bg-BG" smtClean="0"/>
              <a:t>11.5.2026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9E7B-292E-459F-B209-A8E7F9A8C01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10906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465A-AA24-48F1-8D3F-D759190B246E}" type="datetimeFigureOut">
              <a:rPr lang="bg-BG" smtClean="0"/>
              <a:t>11.5.2026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9E7B-292E-459F-B209-A8E7F9A8C01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0655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465A-AA24-48F1-8D3F-D759190B246E}" type="datetimeFigureOut">
              <a:rPr lang="bg-BG" smtClean="0"/>
              <a:t>11.5.2026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9E7B-292E-459F-B209-A8E7F9A8C01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54244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465A-AA24-48F1-8D3F-D759190B246E}" type="datetimeFigureOut">
              <a:rPr lang="bg-BG" smtClean="0"/>
              <a:t>11.5.2026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9E7B-292E-459F-B209-A8E7F9A8C01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97752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5465A-AA24-48F1-8D3F-D759190B246E}" type="datetimeFigureOut">
              <a:rPr lang="bg-BG" smtClean="0"/>
              <a:t>11.5.2026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E9E7B-292E-459F-B209-A8E7F9A8C01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145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5465A-AA24-48F1-8D3F-D759190B246E}" type="datetimeFigureOut">
              <a:rPr lang="bg-BG" smtClean="0"/>
              <a:t>11.5.2026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E9E7B-292E-459F-B209-A8E7F9A8C01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80709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627648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912568"/>
              </p:ext>
            </p:extLst>
          </p:nvPr>
        </p:nvGraphicFramePr>
        <p:xfrm>
          <a:off x="518984" y="477802"/>
          <a:ext cx="11154031" cy="5873565"/>
        </p:xfrm>
        <a:graphic>
          <a:graphicData uri="http://schemas.openxmlformats.org/drawingml/2006/table">
            <a:tbl>
              <a:tblPr/>
              <a:tblGrid>
                <a:gridCol w="1169814">
                  <a:extLst>
                    <a:ext uri="{9D8B030D-6E8A-4147-A177-3AD203B41FA5}">
                      <a16:colId xmlns:a16="http://schemas.microsoft.com/office/drawing/2014/main" val="2833545377"/>
                    </a:ext>
                  </a:extLst>
                </a:gridCol>
                <a:gridCol w="5708780">
                  <a:extLst>
                    <a:ext uri="{9D8B030D-6E8A-4147-A177-3AD203B41FA5}">
                      <a16:colId xmlns:a16="http://schemas.microsoft.com/office/drawing/2014/main" val="2413060356"/>
                    </a:ext>
                  </a:extLst>
                </a:gridCol>
                <a:gridCol w="639043">
                  <a:extLst>
                    <a:ext uri="{9D8B030D-6E8A-4147-A177-3AD203B41FA5}">
                      <a16:colId xmlns:a16="http://schemas.microsoft.com/office/drawing/2014/main" val="2232253229"/>
                    </a:ext>
                  </a:extLst>
                </a:gridCol>
                <a:gridCol w="1408480">
                  <a:extLst>
                    <a:ext uri="{9D8B030D-6E8A-4147-A177-3AD203B41FA5}">
                      <a16:colId xmlns:a16="http://schemas.microsoft.com/office/drawing/2014/main" val="1448270788"/>
                    </a:ext>
                  </a:extLst>
                </a:gridCol>
                <a:gridCol w="2227914">
                  <a:extLst>
                    <a:ext uri="{9D8B030D-6E8A-4147-A177-3AD203B41FA5}">
                      <a16:colId xmlns:a16="http://schemas.microsoft.com/office/drawing/2014/main" val="2075705053"/>
                    </a:ext>
                  </a:extLst>
                </a:gridCol>
              </a:tblGrid>
              <a:tr h="2453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5744573"/>
                  </a:ext>
                </a:extLst>
              </a:tr>
              <a:tr h="417519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</a:t>
                      </a:r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иновациите и растежа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 )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08.05.2026 - 08.05.2026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8971120"/>
                  </a:ext>
                </a:extLst>
              </a:tr>
              <a:tr h="24535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82702"/>
                  </a:ext>
                </a:extLst>
              </a:tr>
              <a:tr h="43288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13 488,55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770612"/>
                  </a:ext>
                </a:extLst>
              </a:tr>
              <a:tr h="38162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253,06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683047"/>
                  </a:ext>
                </a:extLst>
              </a:tr>
              <a:tr h="24535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13 741,61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4950730"/>
                  </a:ext>
                </a:extLst>
              </a:tr>
              <a:tr h="2453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0748657"/>
                  </a:ext>
                </a:extLst>
              </a:tr>
              <a:tr h="2453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2829658"/>
                  </a:ext>
                </a:extLst>
              </a:tr>
              <a:tr h="2453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710769"/>
                  </a:ext>
                </a:extLst>
              </a:tr>
              <a:tr h="24535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08.05.2026 - 08.05.2026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8983206"/>
                  </a:ext>
                </a:extLst>
              </a:tr>
              <a:tr h="24535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200920"/>
                  </a:ext>
                </a:extLst>
              </a:tr>
              <a:tr h="37984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13,06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798248"/>
                  </a:ext>
                </a:extLst>
              </a:tr>
              <a:tr h="24535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13,06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4056980"/>
                  </a:ext>
                </a:extLst>
              </a:tr>
              <a:tr h="2453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0833367"/>
                  </a:ext>
                </a:extLst>
              </a:tr>
              <a:tr h="24535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0857137"/>
                  </a:ext>
                </a:extLst>
              </a:tr>
              <a:tr h="24535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08.05.2026 - 08.05.2026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8F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779411"/>
                  </a:ext>
                </a:extLst>
              </a:tr>
              <a:tr h="24535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24652"/>
                  </a:ext>
                </a:extLst>
              </a:tr>
              <a:tr h="45599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</a:t>
                      </a:r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възнаграждения и други плащания за персонала - нетна сума за изплащане</a:t>
                      </a:r>
                      <a:endParaRPr lang="bg-BG" sz="90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13 488,55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062625"/>
                  </a:ext>
                </a:extLst>
              </a:tr>
              <a:tr h="37071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240,00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36910"/>
                  </a:ext>
                </a:extLst>
              </a:tr>
              <a:tr h="24535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13 728,55</a:t>
                      </a: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4263" marR="34263" marT="17131" marB="171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305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0534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122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2026-05-11T06:25:34Z</dcterms:created>
  <dcterms:modified xsi:type="dcterms:W3CDTF">2026-05-11T06:28:47Z</dcterms:modified>
</cp:coreProperties>
</file>