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716D-5BCC-4DE8-8137-33FC7D62DF02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BB45-1283-4B58-A2B7-89E7499D4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518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716D-5BCC-4DE8-8137-33FC7D62DF02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BB45-1283-4B58-A2B7-89E7499D4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314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716D-5BCC-4DE8-8137-33FC7D62DF02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BB45-1283-4B58-A2B7-89E7499D4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446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716D-5BCC-4DE8-8137-33FC7D62DF02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BB45-1283-4B58-A2B7-89E7499D4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593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716D-5BCC-4DE8-8137-33FC7D62DF02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BB45-1283-4B58-A2B7-89E7499D4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994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716D-5BCC-4DE8-8137-33FC7D62DF02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BB45-1283-4B58-A2B7-89E7499D4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33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716D-5BCC-4DE8-8137-33FC7D62DF02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BB45-1283-4B58-A2B7-89E7499D4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84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716D-5BCC-4DE8-8137-33FC7D62DF02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BB45-1283-4B58-A2B7-89E7499D4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459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716D-5BCC-4DE8-8137-33FC7D62DF02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BB45-1283-4B58-A2B7-89E7499D4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8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716D-5BCC-4DE8-8137-33FC7D62DF02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BB45-1283-4B58-A2B7-89E7499D4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076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716D-5BCC-4DE8-8137-33FC7D62DF02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BB45-1283-4B58-A2B7-89E7499D4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06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5716D-5BCC-4DE8-8137-33FC7D62DF02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DBB45-1283-4B58-A2B7-89E7499D4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837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212.122.164.250/sebra/dwh/done_payments_old.jsp?bo_code=074*******&amp;date_from=31.03.2026&amp;date_to=31.03.2026&amp;execute=ye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460085"/>
              </p:ext>
            </p:extLst>
          </p:nvPr>
        </p:nvGraphicFramePr>
        <p:xfrm>
          <a:off x="1240402" y="1017766"/>
          <a:ext cx="9931180" cy="4901953"/>
        </p:xfrm>
        <a:graphic>
          <a:graphicData uri="http://schemas.openxmlformats.org/drawingml/2006/table">
            <a:tbl>
              <a:tblPr/>
              <a:tblGrid>
                <a:gridCol w="1986236">
                  <a:extLst>
                    <a:ext uri="{9D8B030D-6E8A-4147-A177-3AD203B41FA5}">
                      <a16:colId xmlns:a16="http://schemas.microsoft.com/office/drawing/2014/main" val="2514872139"/>
                    </a:ext>
                  </a:extLst>
                </a:gridCol>
                <a:gridCol w="1986236">
                  <a:extLst>
                    <a:ext uri="{9D8B030D-6E8A-4147-A177-3AD203B41FA5}">
                      <a16:colId xmlns:a16="http://schemas.microsoft.com/office/drawing/2014/main" val="2152192673"/>
                    </a:ext>
                  </a:extLst>
                </a:gridCol>
                <a:gridCol w="1986236">
                  <a:extLst>
                    <a:ext uri="{9D8B030D-6E8A-4147-A177-3AD203B41FA5}">
                      <a16:colId xmlns:a16="http://schemas.microsoft.com/office/drawing/2014/main" val="2167308412"/>
                    </a:ext>
                  </a:extLst>
                </a:gridCol>
                <a:gridCol w="187652">
                  <a:extLst>
                    <a:ext uri="{9D8B030D-6E8A-4147-A177-3AD203B41FA5}">
                      <a16:colId xmlns:a16="http://schemas.microsoft.com/office/drawing/2014/main" val="2777286253"/>
                    </a:ext>
                  </a:extLst>
                </a:gridCol>
                <a:gridCol w="946205">
                  <a:extLst>
                    <a:ext uri="{9D8B030D-6E8A-4147-A177-3AD203B41FA5}">
                      <a16:colId xmlns:a16="http://schemas.microsoft.com/office/drawing/2014/main" val="613034609"/>
                    </a:ext>
                  </a:extLst>
                </a:gridCol>
                <a:gridCol w="852379">
                  <a:extLst>
                    <a:ext uri="{9D8B030D-6E8A-4147-A177-3AD203B41FA5}">
                      <a16:colId xmlns:a16="http://schemas.microsoft.com/office/drawing/2014/main" val="1692554943"/>
                    </a:ext>
                  </a:extLst>
                </a:gridCol>
                <a:gridCol w="1986236">
                  <a:extLst>
                    <a:ext uri="{9D8B030D-6E8A-4147-A177-3AD203B41FA5}">
                      <a16:colId xmlns:a16="http://schemas.microsoft.com/office/drawing/2014/main" val="23691139"/>
                    </a:ext>
                  </a:extLst>
                </a:gridCol>
              </a:tblGrid>
              <a:tr h="133878">
                <a:tc gridSpan="7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887918"/>
                  </a:ext>
                </a:extLst>
              </a:tr>
              <a:tr h="133878">
                <a:tc gridSpan="4">
                  <a:txBody>
                    <a:bodyPr/>
                    <a:lstStyle/>
                    <a:p>
                      <a:pPr algn="l"/>
                      <a:r>
                        <a:rPr lang="ru-RU" sz="900" u="none" strike="noStrike" dirty="0">
                          <a:solidFill>
                            <a:srgbClr val="8B008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М-во на иновациите и растежа ( 074******* 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bg-BG" sz="900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31.03.2026 - 31.03.2026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7694143"/>
                  </a:ext>
                </a:extLst>
              </a:tr>
              <a:tr h="133878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2360035"/>
                  </a:ext>
                </a:extLst>
              </a:tr>
              <a:tr h="133878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20 543,19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116303"/>
                  </a:ext>
                </a:extLst>
              </a:tr>
              <a:tr h="133878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16 675,49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331535"/>
                  </a:ext>
                </a:extLst>
              </a:tr>
              <a:tr h="149196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Текущи субсидии за предприятия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3 867,70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7894487"/>
                  </a:ext>
                </a:extLst>
              </a:tr>
              <a:tr h="133878">
                <a:tc gridSpan="7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782272"/>
                  </a:ext>
                </a:extLst>
              </a:tr>
              <a:tr h="133878">
                <a:tc gridSpan="7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3511701"/>
                  </a:ext>
                </a:extLst>
              </a:tr>
              <a:tr h="133878">
                <a:tc gridSpan="7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298985"/>
                  </a:ext>
                </a:extLst>
              </a:tr>
              <a:tr h="133878">
                <a:tc gridSpan="4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 ( 074******* )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bg-BG" sz="900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31.03.2026 - 31.03.2026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748607"/>
                  </a:ext>
                </a:extLst>
              </a:tr>
              <a:tr h="133878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187792"/>
                  </a:ext>
                </a:extLst>
              </a:tr>
              <a:tr h="133878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321879"/>
                  </a:ext>
                </a:extLst>
              </a:tr>
              <a:tr h="194992">
                <a:tc gridSpan="7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703812"/>
                  </a:ext>
                </a:extLst>
              </a:tr>
              <a:tr h="133878">
                <a:tc gridSpan="4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bg-BG" sz="90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31.03.2026 - 31.03.2026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657521"/>
                  </a:ext>
                </a:extLst>
              </a:tr>
              <a:tr h="133878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2146745"/>
                  </a:ext>
                </a:extLst>
              </a:tr>
              <a:tr h="133878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16 493,40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1355388"/>
                  </a:ext>
                </a:extLst>
              </a:tr>
              <a:tr h="133878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16 493,40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879728"/>
                  </a:ext>
                </a:extLst>
              </a:tr>
              <a:tr h="161136">
                <a:tc gridSpan="7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632815"/>
                  </a:ext>
                </a:extLst>
              </a:tr>
              <a:tr h="133878">
                <a:tc gridSpan="4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bg-BG" sz="900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31.03.2026 - 31.03.2026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5343593"/>
                  </a:ext>
                </a:extLst>
              </a:tr>
              <a:tr h="133878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951507"/>
                  </a:ext>
                </a:extLst>
              </a:tr>
              <a:tr h="133878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076643"/>
                  </a:ext>
                </a:extLst>
              </a:tr>
              <a:tr h="153477">
                <a:tc gridSpan="7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707201"/>
                  </a:ext>
                </a:extLst>
              </a:tr>
              <a:tr h="133878">
                <a:tc gridSpan="4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bg-BG" sz="900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31.03.2026 - 31.03.2026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2634673"/>
                  </a:ext>
                </a:extLst>
              </a:tr>
              <a:tr h="133878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5082904"/>
                  </a:ext>
                </a:extLst>
              </a:tr>
              <a:tr h="133878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4 049,79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009413"/>
                  </a:ext>
                </a:extLst>
              </a:tr>
              <a:tr h="133878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182,09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383571"/>
                  </a:ext>
                </a:extLst>
              </a:tr>
              <a:tr h="133878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xxxx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Текущи субсидии за предприятия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3 867,70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100078"/>
                  </a:ext>
                </a:extLst>
              </a:tr>
              <a:tr h="177937">
                <a:tc gridSpan="7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485139"/>
                  </a:ext>
                </a:extLst>
              </a:tr>
              <a:tr h="133878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31.03.2026 - 31.03.2026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226493"/>
                  </a:ext>
                </a:extLst>
              </a:tr>
              <a:tr h="133878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0139827"/>
                  </a:ext>
                </a:extLst>
              </a:tr>
              <a:tr h="133878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837" marR="18837" marT="9418" marB="94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812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1086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213</Words>
  <Application>Microsoft Office PowerPoint</Application>
  <PresentationFormat>Widescreen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SARI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Gergana Koleva</dc:creator>
  <cp:lastModifiedBy>Gergana Koleva</cp:lastModifiedBy>
  <cp:revision>2</cp:revision>
  <dcterms:created xsi:type="dcterms:W3CDTF">2026-04-01T05:49:05Z</dcterms:created>
  <dcterms:modified xsi:type="dcterms:W3CDTF">2026-04-01T05:52:43Z</dcterms:modified>
</cp:coreProperties>
</file>