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bg-B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42097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64160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49491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82773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41049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06348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339448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71993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804255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42524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222451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bg-B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0B57B-B3EF-4E17-9578-EC8D41D8CE23}" type="datetimeFigureOut">
              <a:rPr lang="bg-BG" smtClean="0"/>
              <a:t>15.4.2026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A0E88-D54F-432A-BAF0-8EF2686CA53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79734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4135437"/>
          </a:xfrm>
        </p:spPr>
        <p:txBody>
          <a:bodyPr/>
          <a:lstStyle/>
          <a:p>
            <a:endParaRPr lang="bg-B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bg-BG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128073"/>
              </p:ext>
            </p:extLst>
          </p:nvPr>
        </p:nvGraphicFramePr>
        <p:xfrm>
          <a:off x="551935" y="461319"/>
          <a:ext cx="11170508" cy="5972441"/>
        </p:xfrm>
        <a:graphic>
          <a:graphicData uri="http://schemas.openxmlformats.org/drawingml/2006/table">
            <a:tbl>
              <a:tblPr/>
              <a:tblGrid>
                <a:gridCol w="2234102">
                  <a:extLst>
                    <a:ext uri="{9D8B030D-6E8A-4147-A177-3AD203B41FA5}">
                      <a16:colId xmlns:a16="http://schemas.microsoft.com/office/drawing/2014/main" val="734579496"/>
                    </a:ext>
                  </a:extLst>
                </a:gridCol>
                <a:gridCol w="3660431">
                  <a:extLst>
                    <a:ext uri="{9D8B030D-6E8A-4147-A177-3AD203B41FA5}">
                      <a16:colId xmlns:a16="http://schemas.microsoft.com/office/drawing/2014/main" val="2037168490"/>
                    </a:ext>
                  </a:extLst>
                </a:gridCol>
                <a:gridCol w="807771">
                  <a:extLst>
                    <a:ext uri="{9D8B030D-6E8A-4147-A177-3AD203B41FA5}">
                      <a16:colId xmlns:a16="http://schemas.microsoft.com/office/drawing/2014/main" val="1288455142"/>
                    </a:ext>
                  </a:extLst>
                </a:gridCol>
                <a:gridCol w="2234102">
                  <a:extLst>
                    <a:ext uri="{9D8B030D-6E8A-4147-A177-3AD203B41FA5}">
                      <a16:colId xmlns:a16="http://schemas.microsoft.com/office/drawing/2014/main" val="3331274795"/>
                    </a:ext>
                  </a:extLst>
                </a:gridCol>
                <a:gridCol w="2234102">
                  <a:extLst>
                    <a:ext uri="{9D8B030D-6E8A-4147-A177-3AD203B41FA5}">
                      <a16:colId xmlns:a16="http://schemas.microsoft.com/office/drawing/2014/main" val="2465147192"/>
                    </a:ext>
                  </a:extLst>
                </a:gridCol>
              </a:tblGrid>
              <a:tr h="225942">
                <a:tc gridSpan="5">
                  <a:txBody>
                    <a:bodyPr/>
                    <a:lstStyle/>
                    <a:p>
                      <a:pPr algn="ctr"/>
                      <a:r>
                        <a:rPr lang="bg-BG" sz="900" b="1" dirty="0">
                          <a:solidFill>
                            <a:srgbClr val="4B008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Обобщено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4351125"/>
                  </a:ext>
                </a:extLst>
              </a:tr>
              <a:tr h="395762">
                <a:tc gridSpan="2">
                  <a:txBody>
                    <a:bodyPr/>
                    <a:lstStyle/>
                    <a:p>
                      <a:pPr algn="l"/>
                      <a:r>
                        <a:rPr lang="ru-RU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М-во на </a:t>
                      </a:r>
                      <a:r>
                        <a:rPr lang="ru-RU" sz="9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иновациите</a:t>
                      </a:r>
                      <a:r>
                        <a:rPr lang="ru-RU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и </a:t>
                      </a:r>
                      <a:r>
                        <a:rPr lang="ru-RU" sz="9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растежа</a:t>
                      </a:r>
                      <a:r>
                        <a:rPr lang="ru-RU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( 074</a:t>
                      </a:r>
                      <a:r>
                        <a:rPr lang="ru-RU" sz="9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*******)</a:t>
                      </a:r>
                      <a:endParaRPr lang="ru-RU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bg-BG" sz="900" dirty="0">
                          <a:solidFill>
                            <a:srgbClr val="4B008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Период: 14.04.2026 - 14.04.2026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0943879"/>
                  </a:ext>
                </a:extLst>
              </a:tr>
              <a:tr h="225942"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Код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Описание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Брой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Сума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4071675"/>
                  </a:ext>
                </a:extLst>
              </a:tr>
              <a:tr h="346313">
                <a:tc>
                  <a:txBody>
                    <a:bodyPr/>
                    <a:lstStyle/>
                    <a:p>
                      <a:pPr algn="ctr"/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 xxxx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Издръжка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10 921,85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120494"/>
                  </a:ext>
                </a:extLst>
              </a:tr>
              <a:tr h="349448">
                <a:tc>
                  <a:txBody>
                    <a:bodyPr/>
                    <a:lstStyle/>
                    <a:p>
                      <a:pPr algn="ctr"/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 xxxx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Други разходи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86,49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2553215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88 xxxx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Средства на разпореждане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3 560,48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5615505"/>
                  </a:ext>
                </a:extLst>
              </a:tr>
              <a:tr h="225942">
                <a:tc gridSpan="2"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Общо: 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14 568,82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9566081"/>
                  </a:ext>
                </a:extLst>
              </a:tr>
              <a:tr h="225942">
                <a:tc gridSpan="5">
                  <a:txBody>
                    <a:bodyPr/>
                    <a:lstStyle/>
                    <a:p>
                      <a:pPr algn="ctr"/>
                      <a:r>
                        <a:rPr lang="bg-BG" sz="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4973178"/>
                  </a:ext>
                </a:extLst>
              </a:tr>
              <a:tr h="225942">
                <a:tc gridSpan="5">
                  <a:txBody>
                    <a:bodyPr/>
                    <a:lstStyle/>
                    <a:p>
                      <a:pPr algn="ctr"/>
                      <a:r>
                        <a:rPr lang="bg-BG" sz="9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8339955"/>
                  </a:ext>
                </a:extLst>
              </a:tr>
              <a:tr h="225942">
                <a:tc gridSpan="5">
                  <a:txBody>
                    <a:bodyPr/>
                    <a:lstStyle/>
                    <a:p>
                      <a:pPr algn="ctr"/>
                      <a:r>
                        <a:rPr lang="bg-BG" sz="900" b="1" dirty="0">
                          <a:solidFill>
                            <a:srgbClr val="4B008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 бюджетни организации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541387"/>
                  </a:ext>
                </a:extLst>
              </a:tr>
              <a:tr h="395762">
                <a:tc gridSpan="2">
                  <a:txBody>
                    <a:bodyPr/>
                    <a:lstStyle/>
                    <a:p>
                      <a:pPr algn="l"/>
                      <a:r>
                        <a:rPr lang="ru-RU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М-во на </a:t>
                      </a:r>
                      <a:r>
                        <a:rPr lang="ru-RU" sz="9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иновациите</a:t>
                      </a:r>
                      <a:r>
                        <a:rPr lang="ru-RU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и </a:t>
                      </a:r>
                      <a:r>
                        <a:rPr lang="ru-RU" sz="9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растежа</a:t>
                      </a:r>
                      <a:r>
                        <a:rPr lang="ru-RU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-ЦУ ( </a:t>
                      </a:r>
                      <a:r>
                        <a:rPr lang="ru-RU" sz="9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074</a:t>
                      </a:r>
                      <a:r>
                        <a:rPr lang="ru-RU" sz="9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*******</a:t>
                      </a:r>
                      <a:r>
                        <a:rPr lang="ru-RU" sz="9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ru-RU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bg-BG" sz="900" dirty="0">
                          <a:solidFill>
                            <a:srgbClr val="4B008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Период: 14.04.2026 - 14.04.2026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1283470"/>
                  </a:ext>
                </a:extLst>
              </a:tr>
              <a:tr h="225942"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Код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Описание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Брой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Сума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0307380"/>
                  </a:ext>
                </a:extLst>
              </a:tr>
              <a:tr h="347962">
                <a:tc>
                  <a:txBody>
                    <a:bodyPr/>
                    <a:lstStyle/>
                    <a:p>
                      <a:pPr algn="ctr"/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 xxxx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Издръжка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8 678,33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1154564"/>
                  </a:ext>
                </a:extLst>
              </a:tr>
              <a:tr h="349448">
                <a:tc>
                  <a:txBody>
                    <a:bodyPr/>
                    <a:lstStyle/>
                    <a:p>
                      <a:pPr algn="ctr"/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 xxxx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Други разходи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86,49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293382"/>
                  </a:ext>
                </a:extLst>
              </a:tr>
              <a:tr h="281501">
                <a:tc>
                  <a:txBody>
                    <a:bodyPr/>
                    <a:lstStyle/>
                    <a:p>
                      <a:pPr algn="ctr"/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88 xxxx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Средства на разпореждане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3 560,48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020231"/>
                  </a:ext>
                </a:extLst>
              </a:tr>
              <a:tr h="225942">
                <a:tc gridSpan="2"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Общо: 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12 325,30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578090"/>
                  </a:ext>
                </a:extLst>
              </a:tr>
              <a:tr h="225942">
                <a:tc gridSpan="5">
                  <a:txBody>
                    <a:bodyPr/>
                    <a:lstStyle/>
                    <a:p>
                      <a:pPr algn="ctr"/>
                      <a:r>
                        <a:rPr lang="bg-BG" sz="9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6715450"/>
                  </a:ext>
                </a:extLst>
              </a:tr>
              <a:tr h="225942">
                <a:tc gridSpan="5">
                  <a:txBody>
                    <a:bodyPr/>
                    <a:lstStyle/>
                    <a:p>
                      <a:pPr algn="ctr"/>
                      <a:r>
                        <a:rPr lang="bg-BG" sz="9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8961833"/>
                  </a:ext>
                </a:extLst>
              </a:tr>
              <a:tr h="225942">
                <a:tc gridSpan="2">
                  <a:txBody>
                    <a:bodyPr/>
                    <a:lstStyle/>
                    <a:p>
                      <a:pPr algn="l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БАИ ( </a:t>
                      </a:r>
                      <a:r>
                        <a:rPr lang="bg-BG" sz="9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074</a:t>
                      </a:r>
                      <a:r>
                        <a:rPr lang="ru-RU" sz="9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*******</a:t>
                      </a:r>
                      <a:r>
                        <a:rPr lang="bg-BG" sz="9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bg-BG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bg-BG" sz="900" dirty="0">
                          <a:solidFill>
                            <a:srgbClr val="4B008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Период: 14.04.2026 - 14.04.2026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FC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9289208"/>
                  </a:ext>
                </a:extLst>
              </a:tr>
              <a:tr h="225942"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Код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Описание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Брой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Сума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BBB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951764"/>
                  </a:ext>
                </a:extLst>
              </a:tr>
              <a:tr h="287499">
                <a:tc>
                  <a:txBody>
                    <a:bodyPr/>
                    <a:lstStyle/>
                    <a:p>
                      <a:pPr algn="ctr"/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 xxxx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Издръжка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2 243,52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3210288"/>
                  </a:ext>
                </a:extLst>
              </a:tr>
              <a:tr h="225942">
                <a:tc gridSpan="2"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Общо: 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bg-BG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2 243,52</a:t>
                      </a: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bg-BG" sz="9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0290" marR="40290" marT="20145" marB="201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25235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5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120</Words>
  <Application>Microsoft Office PowerPoint</Application>
  <PresentationFormat>Widescreen</PresentationFormat>
  <Paragraphs>61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</cp:revision>
  <dcterms:created xsi:type="dcterms:W3CDTF">2026-04-15T06:27:37Z</dcterms:created>
  <dcterms:modified xsi:type="dcterms:W3CDTF">2026-04-15T06:30:27Z</dcterms:modified>
</cp:coreProperties>
</file>