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A76C-9333-4C18-B9E2-339D4BF19695}" type="datetimeFigureOut">
              <a:rPr lang="bg-BG" smtClean="0"/>
              <a:t>27.3.2026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E5B91-6C05-44BB-91AB-E9C9EFFF38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485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A76C-9333-4C18-B9E2-339D4BF19695}" type="datetimeFigureOut">
              <a:rPr lang="bg-BG" smtClean="0"/>
              <a:t>27.3.2026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E5B91-6C05-44BB-91AB-E9C9EFFF38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1153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A76C-9333-4C18-B9E2-339D4BF19695}" type="datetimeFigureOut">
              <a:rPr lang="bg-BG" smtClean="0"/>
              <a:t>27.3.2026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E5B91-6C05-44BB-91AB-E9C9EFFF38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622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A76C-9333-4C18-B9E2-339D4BF19695}" type="datetimeFigureOut">
              <a:rPr lang="bg-BG" smtClean="0"/>
              <a:t>27.3.2026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E5B91-6C05-44BB-91AB-E9C9EFFF38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76938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A76C-9333-4C18-B9E2-339D4BF19695}" type="datetimeFigureOut">
              <a:rPr lang="bg-BG" smtClean="0"/>
              <a:t>27.3.2026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E5B91-6C05-44BB-91AB-E9C9EFFF38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9809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A76C-9333-4C18-B9E2-339D4BF19695}" type="datetimeFigureOut">
              <a:rPr lang="bg-BG" smtClean="0"/>
              <a:t>27.3.2026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E5B91-6C05-44BB-91AB-E9C9EFFF38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93266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A76C-9333-4C18-B9E2-339D4BF19695}" type="datetimeFigureOut">
              <a:rPr lang="bg-BG" smtClean="0"/>
              <a:t>27.3.2026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E5B91-6C05-44BB-91AB-E9C9EFFF38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2086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A76C-9333-4C18-B9E2-339D4BF19695}" type="datetimeFigureOut">
              <a:rPr lang="bg-BG" smtClean="0"/>
              <a:t>27.3.2026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E5B91-6C05-44BB-91AB-E9C9EFFF38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9753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A76C-9333-4C18-B9E2-339D4BF19695}" type="datetimeFigureOut">
              <a:rPr lang="bg-BG" smtClean="0"/>
              <a:t>27.3.2026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E5B91-6C05-44BB-91AB-E9C9EFFF38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5848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A76C-9333-4C18-B9E2-339D4BF19695}" type="datetimeFigureOut">
              <a:rPr lang="bg-BG" smtClean="0"/>
              <a:t>27.3.2026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E5B91-6C05-44BB-91AB-E9C9EFFF38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6658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A76C-9333-4C18-B9E2-339D4BF19695}" type="datetimeFigureOut">
              <a:rPr lang="bg-BG" smtClean="0"/>
              <a:t>27.3.2026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E5B91-6C05-44BB-91AB-E9C9EFFF38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135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BA76C-9333-4C18-B9E2-339D4BF19695}" type="datetimeFigureOut">
              <a:rPr lang="bg-BG" smtClean="0"/>
              <a:t>27.3.2026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E5B91-6C05-44BB-91AB-E9C9EFFF38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68340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509096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51294"/>
              </p:ext>
            </p:extLst>
          </p:nvPr>
        </p:nvGraphicFramePr>
        <p:xfrm>
          <a:off x="420130" y="247115"/>
          <a:ext cx="11351740" cy="6384346"/>
        </p:xfrm>
        <a:graphic>
          <a:graphicData uri="http://schemas.openxmlformats.org/drawingml/2006/table">
            <a:tbl>
              <a:tblPr/>
              <a:tblGrid>
                <a:gridCol w="1156920">
                  <a:extLst>
                    <a:ext uri="{9D8B030D-6E8A-4147-A177-3AD203B41FA5}">
                      <a16:colId xmlns:a16="http://schemas.microsoft.com/office/drawing/2014/main" val="14520893"/>
                    </a:ext>
                  </a:extLst>
                </a:gridCol>
                <a:gridCol w="5036518">
                  <a:extLst>
                    <a:ext uri="{9D8B030D-6E8A-4147-A177-3AD203B41FA5}">
                      <a16:colId xmlns:a16="http://schemas.microsoft.com/office/drawing/2014/main" val="1225678836"/>
                    </a:ext>
                  </a:extLst>
                </a:gridCol>
                <a:gridCol w="617606">
                  <a:extLst>
                    <a:ext uri="{9D8B030D-6E8A-4147-A177-3AD203B41FA5}">
                      <a16:colId xmlns:a16="http://schemas.microsoft.com/office/drawing/2014/main" val="3879299629"/>
                    </a:ext>
                  </a:extLst>
                </a:gridCol>
                <a:gridCol w="2270348">
                  <a:extLst>
                    <a:ext uri="{9D8B030D-6E8A-4147-A177-3AD203B41FA5}">
                      <a16:colId xmlns:a16="http://schemas.microsoft.com/office/drawing/2014/main" val="3758682817"/>
                    </a:ext>
                  </a:extLst>
                </a:gridCol>
                <a:gridCol w="2270348">
                  <a:extLst>
                    <a:ext uri="{9D8B030D-6E8A-4147-A177-3AD203B41FA5}">
                      <a16:colId xmlns:a16="http://schemas.microsoft.com/office/drawing/2014/main" val="140646362"/>
                    </a:ext>
                  </a:extLst>
                </a:gridCol>
              </a:tblGrid>
              <a:tr h="15732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219648"/>
                  </a:ext>
                </a:extLst>
              </a:tr>
              <a:tr h="15732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26.03.2026 - 26.03.2026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402287"/>
                  </a:ext>
                </a:extLst>
              </a:tr>
              <a:tr h="157320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444909"/>
                  </a:ext>
                </a:extLst>
              </a:tr>
              <a:tr h="19533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696 222,57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63038"/>
                  </a:ext>
                </a:extLst>
              </a:tr>
              <a:tr h="18207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1 656,02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11414"/>
                  </a:ext>
                </a:extLst>
              </a:tr>
              <a:tr h="19034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306,78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376942"/>
                  </a:ext>
                </a:extLst>
              </a:tr>
              <a:tr h="19035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2 671,62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769227"/>
                  </a:ext>
                </a:extLst>
              </a:tr>
              <a:tr h="19862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Друго финансиране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396644"/>
                  </a:ext>
                </a:extLst>
              </a:tr>
              <a:tr h="19034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операции в БНБ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-397,95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777424"/>
                  </a:ext>
                </a:extLst>
              </a:tr>
              <a:tr h="157320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700 459,04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876442"/>
                  </a:ext>
                </a:extLst>
              </a:tr>
              <a:tr h="15732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360440"/>
                  </a:ext>
                </a:extLst>
              </a:tr>
              <a:tr h="15732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694541"/>
                  </a:ext>
                </a:extLst>
              </a:tr>
              <a:tr h="15732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671868"/>
                  </a:ext>
                </a:extLst>
              </a:tr>
              <a:tr h="15732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26.03.2026 - 26.03.2026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623679"/>
                  </a:ext>
                </a:extLst>
              </a:tr>
              <a:tr h="157320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868728"/>
                  </a:ext>
                </a:extLst>
              </a:tr>
              <a:tr h="16718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590 129,49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835079"/>
                  </a:ext>
                </a:extLst>
              </a:tr>
              <a:tr h="19862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563,70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793111"/>
                  </a:ext>
                </a:extLst>
              </a:tr>
              <a:tr h="20690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306,78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520008"/>
                  </a:ext>
                </a:extLst>
              </a:tr>
              <a:tr h="21517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2 671,62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373810"/>
                  </a:ext>
                </a:extLst>
              </a:tr>
              <a:tr h="19034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Друго финансиране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353167"/>
                  </a:ext>
                </a:extLst>
              </a:tr>
              <a:tr h="15732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операции в БНБ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-397,95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336208"/>
                  </a:ext>
                </a:extLst>
              </a:tr>
              <a:tr h="157320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593 273,64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174042"/>
                  </a:ext>
                </a:extLst>
              </a:tr>
              <a:tr h="15732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950727"/>
                  </a:ext>
                </a:extLst>
              </a:tr>
              <a:tr h="15732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688399"/>
                  </a:ext>
                </a:extLst>
              </a:tr>
              <a:tr h="157320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26.03.2026 - 26.03.2026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498547"/>
                  </a:ext>
                </a:extLst>
              </a:tr>
              <a:tr h="157320">
                <a:tc>
                  <a:txBody>
                    <a:bodyPr/>
                    <a:lstStyle/>
                    <a:p>
                      <a:pPr algn="ctr"/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700959"/>
                  </a:ext>
                </a:extLst>
              </a:tr>
              <a:tr h="18208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92 597,73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968415"/>
                  </a:ext>
                </a:extLst>
              </a:tr>
              <a:tr h="15732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1 092,32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297496"/>
                  </a:ext>
                </a:extLst>
              </a:tr>
              <a:tr h="157320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93 690,05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040461"/>
                  </a:ext>
                </a:extLst>
              </a:tr>
              <a:tr h="15732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522245"/>
                  </a:ext>
                </a:extLst>
              </a:tr>
              <a:tr h="15732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575896"/>
                  </a:ext>
                </a:extLst>
              </a:tr>
              <a:tr h="157320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en-US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26.03.2026 - 26.03.2026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352575"/>
                  </a:ext>
                </a:extLst>
              </a:tr>
              <a:tr h="157320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859932"/>
                  </a:ext>
                </a:extLst>
              </a:tr>
              <a:tr h="30126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13 495,35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022604"/>
                  </a:ext>
                </a:extLst>
              </a:tr>
              <a:tr h="157320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13 495,35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521501"/>
                  </a:ext>
                </a:extLst>
              </a:tr>
              <a:tr h="15732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162256"/>
                  </a:ext>
                </a:extLst>
              </a:tr>
              <a:tr h="15732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267" marR="17267" marT="8634" marB="86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574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3374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247</Words>
  <Application>Microsoft Office PowerPoint</Application>
  <PresentationFormat>Widescreen</PresentationFormat>
  <Paragraphs>106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2026-03-27T07:49:56Z</dcterms:created>
  <dcterms:modified xsi:type="dcterms:W3CDTF">2026-03-27T08:13:33Z</dcterms:modified>
</cp:coreProperties>
</file>