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B3C92-97C8-4746-9DC1-A9349198ACFD}" type="datetimeFigureOut">
              <a:rPr lang="bg-BG" smtClean="0"/>
              <a:t>25.3.2026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D15E2-1FDB-4884-8C3D-8586BAA19F2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89798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B3C92-97C8-4746-9DC1-A9349198ACFD}" type="datetimeFigureOut">
              <a:rPr lang="bg-BG" smtClean="0"/>
              <a:t>25.3.2026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D15E2-1FDB-4884-8C3D-8586BAA19F2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265013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B3C92-97C8-4746-9DC1-A9349198ACFD}" type="datetimeFigureOut">
              <a:rPr lang="bg-BG" smtClean="0"/>
              <a:t>25.3.2026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D15E2-1FDB-4884-8C3D-8586BAA19F2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41545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B3C92-97C8-4746-9DC1-A9349198ACFD}" type="datetimeFigureOut">
              <a:rPr lang="bg-BG" smtClean="0"/>
              <a:t>25.3.2026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D15E2-1FDB-4884-8C3D-8586BAA19F2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89378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B3C92-97C8-4746-9DC1-A9349198ACFD}" type="datetimeFigureOut">
              <a:rPr lang="bg-BG" smtClean="0"/>
              <a:t>25.3.2026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D15E2-1FDB-4884-8C3D-8586BAA19F2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61777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B3C92-97C8-4746-9DC1-A9349198ACFD}" type="datetimeFigureOut">
              <a:rPr lang="bg-BG" smtClean="0"/>
              <a:t>25.3.2026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D15E2-1FDB-4884-8C3D-8586BAA19F2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698365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B3C92-97C8-4746-9DC1-A9349198ACFD}" type="datetimeFigureOut">
              <a:rPr lang="bg-BG" smtClean="0"/>
              <a:t>25.3.2026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D15E2-1FDB-4884-8C3D-8586BAA19F2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837671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B3C92-97C8-4746-9DC1-A9349198ACFD}" type="datetimeFigureOut">
              <a:rPr lang="bg-BG" smtClean="0"/>
              <a:t>25.3.2026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D15E2-1FDB-4884-8C3D-8586BAA19F2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0778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B3C92-97C8-4746-9DC1-A9349198ACFD}" type="datetimeFigureOut">
              <a:rPr lang="bg-BG" smtClean="0"/>
              <a:t>25.3.2026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D15E2-1FDB-4884-8C3D-8586BAA19F2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536452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B3C92-97C8-4746-9DC1-A9349198ACFD}" type="datetimeFigureOut">
              <a:rPr lang="bg-BG" smtClean="0"/>
              <a:t>25.3.2026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D15E2-1FDB-4884-8C3D-8586BAA19F2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762349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B3C92-97C8-4746-9DC1-A9349198ACFD}" type="datetimeFigureOut">
              <a:rPr lang="bg-BG" smtClean="0"/>
              <a:t>25.3.2026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D15E2-1FDB-4884-8C3D-8586BAA19F2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947862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EB3C92-97C8-4746-9DC1-A9349198ACFD}" type="datetimeFigureOut">
              <a:rPr lang="bg-BG" smtClean="0"/>
              <a:t>25.3.2026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7D15E2-1FDB-4884-8C3D-8586BAA19F2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909142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5113680"/>
          </a:xfrm>
        </p:spPr>
        <p:txBody>
          <a:bodyPr/>
          <a:lstStyle/>
          <a:p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0256031"/>
              </p:ext>
            </p:extLst>
          </p:nvPr>
        </p:nvGraphicFramePr>
        <p:xfrm>
          <a:off x="527223" y="362470"/>
          <a:ext cx="11219934" cy="6194838"/>
        </p:xfrm>
        <a:graphic>
          <a:graphicData uri="http://schemas.openxmlformats.org/drawingml/2006/table">
            <a:tbl>
              <a:tblPr/>
              <a:tblGrid>
                <a:gridCol w="1284208">
                  <a:extLst>
                    <a:ext uri="{9D8B030D-6E8A-4147-A177-3AD203B41FA5}">
                      <a16:colId xmlns:a16="http://schemas.microsoft.com/office/drawing/2014/main" val="1066175952"/>
                    </a:ext>
                  </a:extLst>
                </a:gridCol>
                <a:gridCol w="4570770">
                  <a:extLst>
                    <a:ext uri="{9D8B030D-6E8A-4147-A177-3AD203B41FA5}">
                      <a16:colId xmlns:a16="http://schemas.microsoft.com/office/drawing/2014/main" val="1441270933"/>
                    </a:ext>
                  </a:extLst>
                </a:gridCol>
                <a:gridCol w="876982">
                  <a:extLst>
                    <a:ext uri="{9D8B030D-6E8A-4147-A177-3AD203B41FA5}">
                      <a16:colId xmlns:a16="http://schemas.microsoft.com/office/drawing/2014/main" val="629803076"/>
                    </a:ext>
                  </a:extLst>
                </a:gridCol>
                <a:gridCol w="2243987">
                  <a:extLst>
                    <a:ext uri="{9D8B030D-6E8A-4147-A177-3AD203B41FA5}">
                      <a16:colId xmlns:a16="http://schemas.microsoft.com/office/drawing/2014/main" val="1116687664"/>
                    </a:ext>
                  </a:extLst>
                </a:gridCol>
                <a:gridCol w="2243987">
                  <a:extLst>
                    <a:ext uri="{9D8B030D-6E8A-4147-A177-3AD203B41FA5}">
                      <a16:colId xmlns:a16="http://schemas.microsoft.com/office/drawing/2014/main" val="2050452551"/>
                    </a:ext>
                  </a:extLst>
                </a:gridCol>
              </a:tblGrid>
              <a:tr h="206880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Обобщено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C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8012895"/>
                  </a:ext>
                </a:extLst>
              </a:tr>
              <a:tr h="169318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( 074******* )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C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24.03.2026 - 24.03.2026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C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5333278"/>
                  </a:ext>
                </a:extLst>
              </a:tr>
              <a:tr h="165855"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1266784"/>
                  </a:ext>
                </a:extLst>
              </a:tr>
              <a:tr h="253652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17 201,82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837728"/>
                  </a:ext>
                </a:extLst>
              </a:tr>
              <a:tr h="222799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xxxx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 разходи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73,02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1964845"/>
                  </a:ext>
                </a:extLst>
              </a:tr>
              <a:tr h="230755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 xxxx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Плащания за дълготрайни активи, основен ремонт и капиталови трансфери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4 037,16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7473761"/>
                  </a:ext>
                </a:extLst>
              </a:tr>
              <a:tr h="169318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5 692,01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5826329"/>
                  </a:ext>
                </a:extLst>
              </a:tr>
              <a:tr h="165855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27 004,01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6559025"/>
                  </a:ext>
                </a:extLst>
              </a:tr>
              <a:tr h="165855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C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1868306"/>
                  </a:ext>
                </a:extLst>
              </a:tr>
              <a:tr h="165855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C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2164875"/>
                  </a:ext>
                </a:extLst>
              </a:tr>
              <a:tr h="165855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бюджетни организации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C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769924"/>
                  </a:ext>
                </a:extLst>
              </a:tr>
              <a:tr h="169318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-ЦУ ( 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C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24.03.2026 - 24.03.2026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C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6015004"/>
                  </a:ext>
                </a:extLst>
              </a:tr>
              <a:tr h="165855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8255632"/>
                  </a:ext>
                </a:extLst>
              </a:tr>
              <a:tr h="216622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9 043,74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0736142"/>
                  </a:ext>
                </a:extLst>
              </a:tr>
              <a:tr h="230756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xxxx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 разходи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73,02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1618244"/>
                  </a:ext>
                </a:extLst>
              </a:tr>
              <a:tr h="222799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33,00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4078685"/>
                  </a:ext>
                </a:extLst>
              </a:tr>
              <a:tr h="165855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9 149,76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8526127"/>
                  </a:ext>
                </a:extLst>
              </a:tr>
              <a:tr h="165855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C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272892"/>
                  </a:ext>
                </a:extLst>
              </a:tr>
              <a:tr h="165855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C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0256256"/>
                  </a:ext>
                </a:extLst>
              </a:tr>
              <a:tr h="165855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БАИ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C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24.03.2026 - 24.03.2026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C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4920102"/>
                  </a:ext>
                </a:extLst>
              </a:tr>
              <a:tr h="165855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7089134"/>
                  </a:ext>
                </a:extLst>
              </a:tr>
              <a:tr h="459578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 xxxx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Плащания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дълготрайни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активи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основен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ремонт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капиталови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трансфери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4 037,16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3074066"/>
                  </a:ext>
                </a:extLst>
              </a:tr>
              <a:tr h="165855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4 037,16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670852"/>
                  </a:ext>
                </a:extLst>
              </a:tr>
              <a:tr h="165855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C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751987"/>
                  </a:ext>
                </a:extLst>
              </a:tr>
              <a:tr h="165855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C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4910702"/>
                  </a:ext>
                </a:extLst>
              </a:tr>
              <a:tr h="165855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ИАНМСП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C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24.03.2026 - 24.03.2026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C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1637612"/>
                  </a:ext>
                </a:extLst>
              </a:tr>
              <a:tr h="165855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8737973"/>
                  </a:ext>
                </a:extLst>
              </a:tr>
              <a:tr h="261041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8 158,08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5447719"/>
                  </a:ext>
                </a:extLst>
              </a:tr>
              <a:tr h="230757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5 659,01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262321"/>
                  </a:ext>
                </a:extLst>
              </a:tr>
              <a:tr h="165855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13 817,09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7542014"/>
                  </a:ext>
                </a:extLst>
              </a:tr>
              <a:tr h="165855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C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2745853"/>
                  </a:ext>
                </a:extLst>
              </a:tr>
              <a:tr h="165855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4041" marR="24041" marT="12020" marB="120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C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49113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28079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183</Words>
  <Application>Microsoft Office PowerPoint</Application>
  <PresentationFormat>Widescreen</PresentationFormat>
  <Paragraphs>86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1</cp:revision>
  <dcterms:created xsi:type="dcterms:W3CDTF">2026-03-25T07:23:51Z</dcterms:created>
  <dcterms:modified xsi:type="dcterms:W3CDTF">2026-03-25T07:27:27Z</dcterms:modified>
</cp:coreProperties>
</file>