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bg-BG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14284-5755-48B5-8612-FD4B3FD2F24A}" type="datetimeFigureOut">
              <a:rPr lang="bg-BG" smtClean="0"/>
              <a:t>20.3.2026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BEC79-D408-4B71-AB98-8E1662F2F0DF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5174791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14284-5755-48B5-8612-FD4B3FD2F24A}" type="datetimeFigureOut">
              <a:rPr lang="bg-BG" smtClean="0"/>
              <a:t>20.3.2026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BEC79-D408-4B71-AB98-8E1662F2F0DF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3919236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14284-5755-48B5-8612-FD4B3FD2F24A}" type="datetimeFigureOut">
              <a:rPr lang="bg-BG" smtClean="0"/>
              <a:t>20.3.2026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BEC79-D408-4B71-AB98-8E1662F2F0DF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5906485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14284-5755-48B5-8612-FD4B3FD2F24A}" type="datetimeFigureOut">
              <a:rPr lang="bg-BG" smtClean="0"/>
              <a:t>20.3.2026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BEC79-D408-4B71-AB98-8E1662F2F0DF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1237698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14284-5755-48B5-8612-FD4B3FD2F24A}" type="datetimeFigureOut">
              <a:rPr lang="bg-BG" smtClean="0"/>
              <a:t>20.3.2026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BEC79-D408-4B71-AB98-8E1662F2F0DF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41772590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14284-5755-48B5-8612-FD4B3FD2F24A}" type="datetimeFigureOut">
              <a:rPr lang="bg-BG" smtClean="0"/>
              <a:t>20.3.2026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BEC79-D408-4B71-AB98-8E1662F2F0DF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1646334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14284-5755-48B5-8612-FD4B3FD2F24A}" type="datetimeFigureOut">
              <a:rPr lang="bg-BG" smtClean="0"/>
              <a:t>20.3.2026 г.</a:t>
            </a:fld>
            <a:endParaRPr lang="bg-B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BEC79-D408-4B71-AB98-8E1662F2F0DF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6573876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14284-5755-48B5-8612-FD4B3FD2F24A}" type="datetimeFigureOut">
              <a:rPr lang="bg-BG" smtClean="0"/>
              <a:t>20.3.2026 г.</a:t>
            </a:fld>
            <a:endParaRPr lang="bg-B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BEC79-D408-4B71-AB98-8E1662F2F0DF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0438990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14284-5755-48B5-8612-FD4B3FD2F24A}" type="datetimeFigureOut">
              <a:rPr lang="bg-BG" smtClean="0"/>
              <a:t>20.3.2026 г.</a:t>
            </a:fld>
            <a:endParaRPr lang="bg-B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BEC79-D408-4B71-AB98-8E1662F2F0DF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64464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14284-5755-48B5-8612-FD4B3FD2F24A}" type="datetimeFigureOut">
              <a:rPr lang="bg-BG" smtClean="0"/>
              <a:t>20.3.2026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BEC79-D408-4B71-AB98-8E1662F2F0DF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6713318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bg-B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14284-5755-48B5-8612-FD4B3FD2F24A}" type="datetimeFigureOut">
              <a:rPr lang="bg-BG" smtClean="0"/>
              <a:t>20.3.2026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BEC79-D408-4B71-AB98-8E1662F2F0DF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6035277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914284-5755-48B5-8612-FD4B3FD2F24A}" type="datetimeFigureOut">
              <a:rPr lang="bg-BG" smtClean="0"/>
              <a:t>20.3.2026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8BEC79-D408-4B71-AB98-8E1662F2F0DF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5572048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bg-BG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5245486"/>
          </a:xfrm>
        </p:spPr>
        <p:txBody>
          <a:bodyPr/>
          <a:lstStyle/>
          <a:p>
            <a:endParaRPr lang="bg-BG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bg-BG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3346868"/>
              </p:ext>
            </p:extLst>
          </p:nvPr>
        </p:nvGraphicFramePr>
        <p:xfrm>
          <a:off x="766117" y="395415"/>
          <a:ext cx="10733905" cy="5972436"/>
        </p:xfrm>
        <a:graphic>
          <a:graphicData uri="http://schemas.openxmlformats.org/drawingml/2006/table">
            <a:tbl>
              <a:tblPr/>
              <a:tblGrid>
                <a:gridCol w="2146781">
                  <a:extLst>
                    <a:ext uri="{9D8B030D-6E8A-4147-A177-3AD203B41FA5}">
                      <a16:colId xmlns:a16="http://schemas.microsoft.com/office/drawing/2014/main" val="3494126328"/>
                    </a:ext>
                  </a:extLst>
                </a:gridCol>
                <a:gridCol w="3636183">
                  <a:extLst>
                    <a:ext uri="{9D8B030D-6E8A-4147-A177-3AD203B41FA5}">
                      <a16:colId xmlns:a16="http://schemas.microsoft.com/office/drawing/2014/main" val="1333750330"/>
                    </a:ext>
                  </a:extLst>
                </a:gridCol>
                <a:gridCol w="657379">
                  <a:extLst>
                    <a:ext uri="{9D8B030D-6E8A-4147-A177-3AD203B41FA5}">
                      <a16:colId xmlns:a16="http://schemas.microsoft.com/office/drawing/2014/main" val="4063127936"/>
                    </a:ext>
                  </a:extLst>
                </a:gridCol>
                <a:gridCol w="2146781">
                  <a:extLst>
                    <a:ext uri="{9D8B030D-6E8A-4147-A177-3AD203B41FA5}">
                      <a16:colId xmlns:a16="http://schemas.microsoft.com/office/drawing/2014/main" val="3199904074"/>
                    </a:ext>
                  </a:extLst>
                </a:gridCol>
                <a:gridCol w="2146781">
                  <a:extLst>
                    <a:ext uri="{9D8B030D-6E8A-4147-A177-3AD203B41FA5}">
                      <a16:colId xmlns:a16="http://schemas.microsoft.com/office/drawing/2014/main" val="3112794719"/>
                    </a:ext>
                  </a:extLst>
                </a:gridCol>
              </a:tblGrid>
              <a:tr h="372349">
                <a:tc gridSpan="5">
                  <a:txBody>
                    <a:bodyPr/>
                    <a:lstStyle/>
                    <a:p>
                      <a:pPr algn="ctr"/>
                      <a:r>
                        <a:rPr lang="bg-BG" sz="900" b="1" dirty="0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Обобщено</a:t>
                      </a:r>
                    </a:p>
                  </a:txBody>
                  <a:tcPr marL="59607" marR="59607" marT="29804" marB="298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4F4F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48816721"/>
                  </a:ext>
                </a:extLst>
              </a:tr>
              <a:tr h="789579">
                <a:tc gridSpan="2">
                  <a:txBody>
                    <a:bodyPr/>
                    <a:lstStyle/>
                    <a:p>
                      <a:pPr algn="l"/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М-во на </a:t>
                      </a:r>
                      <a:r>
                        <a:rPr lang="ru-RU" sz="9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иновациите</a:t>
                      </a: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и </a:t>
                      </a:r>
                      <a:r>
                        <a:rPr lang="ru-RU" sz="9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растежа</a:t>
                      </a: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( 074******* )</a:t>
                      </a:r>
                    </a:p>
                  </a:txBody>
                  <a:tcPr marL="59607" marR="59607" marT="29804" marB="298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4F4F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Период: 19.03.2026 - 19.03.2026</a:t>
                      </a:r>
                    </a:p>
                  </a:txBody>
                  <a:tcPr marL="59607" marR="59607" marT="29804" marB="298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4F4F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66241726"/>
                  </a:ext>
                </a:extLst>
              </a:tr>
              <a:tr h="451187"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</a:t>
                      </a:r>
                    </a:p>
                  </a:txBody>
                  <a:tcPr marL="59607" marR="59607" marT="29804" marB="298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Описание</a:t>
                      </a:r>
                    </a:p>
                  </a:txBody>
                  <a:tcPr marL="59607" marR="59607" marT="29804" marB="298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Брой</a:t>
                      </a:r>
                    </a:p>
                  </a:txBody>
                  <a:tcPr marL="59607" marR="59607" marT="29804" marB="298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Сума</a:t>
                      </a:r>
                    </a:p>
                  </a:txBody>
                  <a:tcPr marL="59607" marR="59607" marT="29804" marB="298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607" marR="59607" marT="29804" marB="298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7948609"/>
                  </a:ext>
                </a:extLst>
              </a:tr>
              <a:tr h="451187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xxxx</a:t>
                      </a:r>
                    </a:p>
                  </a:txBody>
                  <a:tcPr marL="59607" marR="59607" marT="29804" marB="298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Издръжка</a:t>
                      </a:r>
                    </a:p>
                  </a:txBody>
                  <a:tcPr marL="59607" marR="59607" marT="29804" marB="298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59607" marR="59607" marT="29804" marB="298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531,16</a:t>
                      </a:r>
                    </a:p>
                  </a:txBody>
                  <a:tcPr marL="59607" marR="59607" marT="29804" marB="298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607" marR="59607" marT="29804" marB="298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730677"/>
                  </a:ext>
                </a:extLst>
              </a:tr>
              <a:tr h="425206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88 xxxx</a:t>
                      </a:r>
                    </a:p>
                  </a:txBody>
                  <a:tcPr marL="59607" marR="59607" marT="29804" marB="298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Средства на разпореждане</a:t>
                      </a:r>
                    </a:p>
                  </a:txBody>
                  <a:tcPr marL="59607" marR="59607" marT="29804" marB="298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59607" marR="59607" marT="29804" marB="298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52 410,77</a:t>
                      </a:r>
                    </a:p>
                  </a:txBody>
                  <a:tcPr marL="59607" marR="59607" marT="29804" marB="298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607" marR="59607" marT="29804" marB="298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155971"/>
                  </a:ext>
                </a:extLst>
              </a:tr>
              <a:tr h="451187">
                <a:tc gridSpan="2">
                  <a:txBody>
                    <a:bodyPr/>
                    <a:lstStyle/>
                    <a:p>
                      <a:pPr algn="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Общо: </a:t>
                      </a:r>
                    </a:p>
                  </a:txBody>
                  <a:tcPr marL="59607" marR="59607" marT="29804" marB="298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59607" marR="59607" marT="29804" marB="298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52 941,93</a:t>
                      </a:r>
                    </a:p>
                  </a:txBody>
                  <a:tcPr marL="59607" marR="59607" marT="29804" marB="298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607" marR="59607" marT="29804" marB="298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4257323"/>
                  </a:ext>
                </a:extLst>
              </a:tr>
              <a:tr h="451187">
                <a:tc gridSpan="5"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9607" marR="59607" marT="29804" marB="298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4F4F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84390201"/>
                  </a:ext>
                </a:extLst>
              </a:tr>
              <a:tr h="451187">
                <a:tc gridSpan="5">
                  <a:txBody>
                    <a:bodyPr/>
                    <a:lstStyle/>
                    <a:p>
                      <a:pPr algn="ctr"/>
                      <a:r>
                        <a:rPr lang="bg-BG" sz="900" b="1" dirty="0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 бюджетни организации</a:t>
                      </a:r>
                    </a:p>
                  </a:txBody>
                  <a:tcPr marL="59607" marR="59607" marT="29804" marB="298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4F4F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08334374"/>
                  </a:ext>
                </a:extLst>
              </a:tr>
              <a:tr h="451187">
                <a:tc gridSpan="2">
                  <a:txBody>
                    <a:bodyPr/>
                    <a:lstStyle/>
                    <a:p>
                      <a:pPr algn="l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ИАНМСП ( </a:t>
                      </a:r>
                      <a:r>
                        <a:rPr lang="bg-BG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074</a:t>
                      </a:r>
                      <a:r>
                        <a:rPr lang="ru-RU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*******</a:t>
                      </a:r>
                      <a:r>
                        <a:rPr lang="bg-BG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marL="59607" marR="59607" marT="29804" marB="298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4F4F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Период: 19.03.2026 - 19.03.2026</a:t>
                      </a:r>
                    </a:p>
                  </a:txBody>
                  <a:tcPr marL="59607" marR="59607" marT="29804" marB="298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4F4F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26940929"/>
                  </a:ext>
                </a:extLst>
              </a:tr>
              <a:tr h="451187"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</a:t>
                      </a:r>
                    </a:p>
                  </a:txBody>
                  <a:tcPr marL="59607" marR="59607" marT="29804" marB="298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Описание</a:t>
                      </a:r>
                    </a:p>
                  </a:txBody>
                  <a:tcPr marL="59607" marR="59607" marT="29804" marB="298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Брой</a:t>
                      </a:r>
                    </a:p>
                  </a:txBody>
                  <a:tcPr marL="59607" marR="59607" marT="29804" marB="298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Сума</a:t>
                      </a:r>
                    </a:p>
                  </a:txBody>
                  <a:tcPr marL="59607" marR="59607" marT="29804" marB="298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607" marR="59607" marT="29804" marB="298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82464635"/>
                  </a:ext>
                </a:extLst>
              </a:tr>
              <a:tr h="451187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xxxx</a:t>
                      </a:r>
                    </a:p>
                  </a:txBody>
                  <a:tcPr marL="59607" marR="59607" marT="29804" marB="298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Издръжка</a:t>
                      </a:r>
                    </a:p>
                  </a:txBody>
                  <a:tcPr marL="59607" marR="59607" marT="29804" marB="298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59607" marR="59607" marT="29804" marB="298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531,16</a:t>
                      </a:r>
                    </a:p>
                  </a:txBody>
                  <a:tcPr marL="59607" marR="59607" marT="29804" marB="298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607" marR="59607" marT="29804" marB="298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9384334"/>
                  </a:ext>
                </a:extLst>
              </a:tr>
              <a:tr h="403457"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88 </a:t>
                      </a:r>
                      <a:r>
                        <a:rPr lang="en-US" sz="9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xxxx</a:t>
                      </a:r>
                      <a:endParaRPr lang="en-US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607" marR="59607" marT="29804" marB="298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Средства на разпореждане</a:t>
                      </a:r>
                    </a:p>
                  </a:txBody>
                  <a:tcPr marL="59607" marR="59607" marT="29804" marB="298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59607" marR="59607" marT="29804" marB="298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52 410,77</a:t>
                      </a:r>
                    </a:p>
                  </a:txBody>
                  <a:tcPr marL="59607" marR="59607" marT="29804" marB="298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607" marR="59607" marT="29804" marB="298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84936021"/>
                  </a:ext>
                </a:extLst>
              </a:tr>
              <a:tr h="372349">
                <a:tc gridSpan="2"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Общо: </a:t>
                      </a:r>
                    </a:p>
                  </a:txBody>
                  <a:tcPr marL="59607" marR="59607" marT="29804" marB="298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59607" marR="59607" marT="29804" marB="298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52 941,93</a:t>
                      </a:r>
                    </a:p>
                  </a:txBody>
                  <a:tcPr marL="59607" marR="59607" marT="29804" marB="298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607" marR="59607" marT="29804" marB="298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63557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727627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75</Words>
  <Application>Microsoft Office PowerPoint</Application>
  <PresentationFormat>Widescreen</PresentationFormat>
  <Paragraphs>37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Administrator</cp:lastModifiedBy>
  <cp:revision>2</cp:revision>
  <dcterms:created xsi:type="dcterms:W3CDTF">2026-03-20T07:33:41Z</dcterms:created>
  <dcterms:modified xsi:type="dcterms:W3CDTF">2026-03-20T07:37:13Z</dcterms:modified>
</cp:coreProperties>
</file>