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10" d="100"/>
          <a:sy n="110" d="100"/>
        </p:scale>
        <p:origin x="576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AF476-C1E9-47F5-AF76-CA6FD342EDCB}" type="datetimeFigureOut">
              <a:rPr lang="bg-BG" smtClean="0"/>
              <a:t>10.3.2026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82AB0-4C9A-42C0-84F3-225804F7D76E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7495653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AF476-C1E9-47F5-AF76-CA6FD342EDCB}" type="datetimeFigureOut">
              <a:rPr lang="bg-BG" smtClean="0"/>
              <a:t>10.3.2026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82AB0-4C9A-42C0-84F3-225804F7D76E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61715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AF476-C1E9-47F5-AF76-CA6FD342EDCB}" type="datetimeFigureOut">
              <a:rPr lang="bg-BG" smtClean="0"/>
              <a:t>10.3.2026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82AB0-4C9A-42C0-84F3-225804F7D76E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460158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AF476-C1E9-47F5-AF76-CA6FD342EDCB}" type="datetimeFigureOut">
              <a:rPr lang="bg-BG" smtClean="0"/>
              <a:t>10.3.2026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82AB0-4C9A-42C0-84F3-225804F7D76E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592908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AF476-C1E9-47F5-AF76-CA6FD342EDCB}" type="datetimeFigureOut">
              <a:rPr lang="bg-BG" smtClean="0"/>
              <a:t>10.3.2026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82AB0-4C9A-42C0-84F3-225804F7D76E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499222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AF476-C1E9-47F5-AF76-CA6FD342EDCB}" type="datetimeFigureOut">
              <a:rPr lang="bg-BG" smtClean="0"/>
              <a:t>10.3.2026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82AB0-4C9A-42C0-84F3-225804F7D76E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500377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AF476-C1E9-47F5-AF76-CA6FD342EDCB}" type="datetimeFigureOut">
              <a:rPr lang="bg-BG" smtClean="0"/>
              <a:t>10.3.2026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82AB0-4C9A-42C0-84F3-225804F7D76E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123944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AF476-C1E9-47F5-AF76-CA6FD342EDCB}" type="datetimeFigureOut">
              <a:rPr lang="bg-BG" smtClean="0"/>
              <a:t>10.3.2026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82AB0-4C9A-42C0-84F3-225804F7D76E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85088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AF476-C1E9-47F5-AF76-CA6FD342EDCB}" type="datetimeFigureOut">
              <a:rPr lang="bg-BG" smtClean="0"/>
              <a:t>10.3.2026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82AB0-4C9A-42C0-84F3-225804F7D76E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342423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AF476-C1E9-47F5-AF76-CA6FD342EDCB}" type="datetimeFigureOut">
              <a:rPr lang="bg-BG" smtClean="0"/>
              <a:t>10.3.2026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82AB0-4C9A-42C0-84F3-225804F7D76E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390345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AF476-C1E9-47F5-AF76-CA6FD342EDCB}" type="datetimeFigureOut">
              <a:rPr lang="bg-BG" smtClean="0"/>
              <a:t>10.3.2026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82AB0-4C9A-42C0-84F3-225804F7D76E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242456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DAF476-C1E9-47F5-AF76-CA6FD342EDCB}" type="datetimeFigureOut">
              <a:rPr lang="bg-BG" smtClean="0"/>
              <a:t>10.3.2026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C82AB0-4C9A-42C0-84F3-225804F7D76E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112907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4281659"/>
          </a:xfrm>
        </p:spPr>
        <p:txBody>
          <a:bodyPr/>
          <a:lstStyle/>
          <a:p>
            <a:endParaRPr lang="bg-B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bg-BG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8374407"/>
              </p:ext>
            </p:extLst>
          </p:nvPr>
        </p:nvGraphicFramePr>
        <p:xfrm>
          <a:off x="387179" y="121910"/>
          <a:ext cx="11534855" cy="6584922"/>
        </p:xfrm>
        <a:graphic>
          <a:graphicData uri="http://schemas.openxmlformats.org/drawingml/2006/table">
            <a:tbl>
              <a:tblPr/>
              <a:tblGrid>
                <a:gridCol w="1118263">
                  <a:extLst>
                    <a:ext uri="{9D8B030D-6E8A-4147-A177-3AD203B41FA5}">
                      <a16:colId xmlns:a16="http://schemas.microsoft.com/office/drawing/2014/main" val="1273386467"/>
                    </a:ext>
                  </a:extLst>
                </a:gridCol>
                <a:gridCol w="5036594">
                  <a:extLst>
                    <a:ext uri="{9D8B030D-6E8A-4147-A177-3AD203B41FA5}">
                      <a16:colId xmlns:a16="http://schemas.microsoft.com/office/drawing/2014/main" val="221689645"/>
                    </a:ext>
                  </a:extLst>
                </a:gridCol>
                <a:gridCol w="766056">
                  <a:extLst>
                    <a:ext uri="{9D8B030D-6E8A-4147-A177-3AD203B41FA5}">
                      <a16:colId xmlns:a16="http://schemas.microsoft.com/office/drawing/2014/main" val="3323314665"/>
                    </a:ext>
                  </a:extLst>
                </a:gridCol>
                <a:gridCol w="2650033">
                  <a:extLst>
                    <a:ext uri="{9D8B030D-6E8A-4147-A177-3AD203B41FA5}">
                      <a16:colId xmlns:a16="http://schemas.microsoft.com/office/drawing/2014/main" val="4292847231"/>
                    </a:ext>
                  </a:extLst>
                </a:gridCol>
                <a:gridCol w="1963909">
                  <a:extLst>
                    <a:ext uri="{9D8B030D-6E8A-4147-A177-3AD203B41FA5}">
                      <a16:colId xmlns:a16="http://schemas.microsoft.com/office/drawing/2014/main" val="4219761624"/>
                    </a:ext>
                  </a:extLst>
                </a:gridCol>
              </a:tblGrid>
              <a:tr h="161070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Обобщено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5045850"/>
                  </a:ext>
                </a:extLst>
              </a:tr>
              <a:tr h="161070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на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иновациите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растежа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( 074******* )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09.03.2026 - 09.03.2026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1267884"/>
                  </a:ext>
                </a:extLst>
              </a:tr>
              <a:tr h="296935"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/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03643"/>
                  </a:ext>
                </a:extLst>
              </a:tr>
              <a:tr h="296935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 </a:t>
                      </a: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xxxx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7 349,56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/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7593975"/>
                  </a:ext>
                </a:extLst>
              </a:tr>
              <a:tr h="296935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</a:t>
                      </a: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xxxx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182,82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/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2002066"/>
                  </a:ext>
                </a:extLst>
              </a:tr>
              <a:tr h="296935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</a:t>
                      </a: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xxxx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25 774,80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/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4116181"/>
                  </a:ext>
                </a:extLst>
              </a:tr>
              <a:tr h="296935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33 307,18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/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6406733"/>
                  </a:ext>
                </a:extLst>
              </a:tr>
              <a:tr h="161070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7268013"/>
                  </a:ext>
                </a:extLst>
              </a:tr>
              <a:tr h="161070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бюджетни организации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4759617"/>
                  </a:ext>
                </a:extLst>
              </a:tr>
              <a:tr h="161070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на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иновациите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растежа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-ЦУ ( 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*******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09.03.2026 - 09.03.2026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0012416"/>
                  </a:ext>
                </a:extLst>
              </a:tr>
              <a:tr h="296935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/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7137523"/>
                  </a:ext>
                </a:extLst>
              </a:tr>
              <a:tr h="296935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</a:t>
                      </a: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xxxx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54,00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/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0488949"/>
                  </a:ext>
                </a:extLst>
              </a:tr>
              <a:tr h="296935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</a:t>
                      </a: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xxxx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956,48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/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9802047"/>
                  </a:ext>
                </a:extLst>
              </a:tr>
              <a:tr h="296935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1 010,48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/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3728731"/>
                  </a:ext>
                </a:extLst>
              </a:tr>
              <a:tr h="161070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8269272"/>
                  </a:ext>
                </a:extLst>
              </a:tr>
              <a:tr h="161070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901448"/>
                  </a:ext>
                </a:extLst>
              </a:tr>
              <a:tr h="161070">
                <a:tc gridSpan="2"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ИАНМСП ( 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*******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09.03.2026 - 09.03.2026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5561175"/>
                  </a:ext>
                </a:extLst>
              </a:tr>
              <a:tr h="296935"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/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8582744"/>
                  </a:ext>
                </a:extLst>
              </a:tr>
              <a:tr h="296935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</a:t>
                      </a: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xxxx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128,82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/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2966742"/>
                  </a:ext>
                </a:extLst>
              </a:tr>
              <a:tr h="296935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</a:t>
                      </a: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xxxx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24 818,32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/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8993913"/>
                  </a:ext>
                </a:extLst>
              </a:tr>
              <a:tr h="296935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24 947,14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/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3418421"/>
                  </a:ext>
                </a:extLst>
              </a:tr>
              <a:tr h="161070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3381853"/>
                  </a:ext>
                </a:extLst>
              </a:tr>
              <a:tr h="161070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5241909"/>
                  </a:ext>
                </a:extLst>
              </a:tr>
              <a:tr h="161070">
                <a:tc gridSpan="2"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НИФ ( 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*******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09.03.2026 - 09.03.2026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9616702"/>
                  </a:ext>
                </a:extLst>
              </a:tr>
              <a:tr h="296935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/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6917614"/>
                  </a:ext>
                </a:extLst>
              </a:tr>
              <a:tr h="296935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 xxxx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Заплати,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възнаграждения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плащания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 персонала -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нетна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сума за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изплащане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7 349,56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/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4545025"/>
                  </a:ext>
                </a:extLst>
              </a:tr>
              <a:tr h="296935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7 349,56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 dirty="0"/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944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39567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171</Words>
  <Application>Microsoft Office PowerPoint</Application>
  <PresentationFormat>Widescreen</PresentationFormat>
  <Paragraphs>75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2</cp:revision>
  <dcterms:created xsi:type="dcterms:W3CDTF">2026-03-10T07:30:49Z</dcterms:created>
  <dcterms:modified xsi:type="dcterms:W3CDTF">2026-03-10T07:39:43Z</dcterms:modified>
</cp:coreProperties>
</file>