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25F4-0744-4060-BEFC-8BAD27D6579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3273-975B-4301-B66B-24A09C149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789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25F4-0744-4060-BEFC-8BAD27D6579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3273-975B-4301-B66B-24A09C149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65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25F4-0744-4060-BEFC-8BAD27D6579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3273-975B-4301-B66B-24A09C149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494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25F4-0744-4060-BEFC-8BAD27D6579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3273-975B-4301-B66B-24A09C149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165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25F4-0744-4060-BEFC-8BAD27D6579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3273-975B-4301-B66B-24A09C149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393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25F4-0744-4060-BEFC-8BAD27D6579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3273-975B-4301-B66B-24A09C149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335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25F4-0744-4060-BEFC-8BAD27D6579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3273-975B-4301-B66B-24A09C149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301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25F4-0744-4060-BEFC-8BAD27D6579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3273-975B-4301-B66B-24A09C149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845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25F4-0744-4060-BEFC-8BAD27D6579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3273-975B-4301-B66B-24A09C149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32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25F4-0744-4060-BEFC-8BAD27D6579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3273-975B-4301-B66B-24A09C149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521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25F4-0744-4060-BEFC-8BAD27D6579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3273-975B-4301-B66B-24A09C149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637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625F4-0744-4060-BEFC-8BAD27D6579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D3273-975B-4301-B66B-24A09C149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311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212.122.164.250/sebra/dwh/done_payments_old.jsp?bo_code=074*******&amp;date_from=05.03.2026&amp;date_to=05.03.2026&amp;execute=ye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315019"/>
              </p:ext>
            </p:extLst>
          </p:nvPr>
        </p:nvGraphicFramePr>
        <p:xfrm>
          <a:off x="1033671" y="739470"/>
          <a:ext cx="9883469" cy="5602170"/>
        </p:xfrm>
        <a:graphic>
          <a:graphicData uri="http://schemas.openxmlformats.org/drawingml/2006/table">
            <a:tbl>
              <a:tblPr/>
              <a:tblGrid>
                <a:gridCol w="1976694">
                  <a:extLst>
                    <a:ext uri="{9D8B030D-6E8A-4147-A177-3AD203B41FA5}">
                      <a16:colId xmlns:a16="http://schemas.microsoft.com/office/drawing/2014/main" val="1575500974"/>
                    </a:ext>
                  </a:extLst>
                </a:gridCol>
                <a:gridCol w="3380986">
                  <a:extLst>
                    <a:ext uri="{9D8B030D-6E8A-4147-A177-3AD203B41FA5}">
                      <a16:colId xmlns:a16="http://schemas.microsoft.com/office/drawing/2014/main" val="2487115911"/>
                    </a:ext>
                  </a:extLst>
                </a:gridCol>
                <a:gridCol w="1060851">
                  <a:extLst>
                    <a:ext uri="{9D8B030D-6E8A-4147-A177-3AD203B41FA5}">
                      <a16:colId xmlns:a16="http://schemas.microsoft.com/office/drawing/2014/main" val="2515901676"/>
                    </a:ext>
                  </a:extLst>
                </a:gridCol>
                <a:gridCol w="1488244">
                  <a:extLst>
                    <a:ext uri="{9D8B030D-6E8A-4147-A177-3AD203B41FA5}">
                      <a16:colId xmlns:a16="http://schemas.microsoft.com/office/drawing/2014/main" val="3638620963"/>
                    </a:ext>
                  </a:extLst>
                </a:gridCol>
                <a:gridCol w="1976694">
                  <a:extLst>
                    <a:ext uri="{9D8B030D-6E8A-4147-A177-3AD203B41FA5}">
                      <a16:colId xmlns:a16="http://schemas.microsoft.com/office/drawing/2014/main" val="3404690491"/>
                    </a:ext>
                  </a:extLst>
                </a:gridCol>
              </a:tblGrid>
              <a:tr h="15597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659424"/>
                  </a:ext>
                </a:extLst>
              </a:tr>
              <a:tr h="155972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u="none" strike="noStrike" dirty="0">
                          <a:solidFill>
                            <a:srgbClr val="8B008B"/>
                          </a:solidFill>
                          <a:effectLst/>
                          <a:latin typeface="Arial" panose="020B0604020202020204" pitchFamily="34" charset="0"/>
                          <a:hlinkClick r:id="rId2"/>
                        </a:rPr>
                        <a:t>М-во на иновациите и растежа ( 074******* )</a:t>
                      </a:r>
                      <a:endParaRPr lang="ru-RU" sz="900" dirty="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05.03.2026 - 05.03.2026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348608"/>
                  </a:ext>
                </a:extLst>
              </a:tr>
              <a:tr h="155972"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</a:rPr>
                        <a:t>Код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</a:rPr>
                        <a:t>Описание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</a:rPr>
                        <a:t>Брой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</a:rPr>
                        <a:t>Сума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824491"/>
                  </a:ext>
                </a:extLst>
              </a:tr>
              <a:tr h="155972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</a:rPr>
                        <a:t>Общо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</a:rPr>
                        <a:t> 8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 1 965,59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318230"/>
                  </a:ext>
                </a:extLst>
              </a:tr>
              <a:tr h="155972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</a:rPr>
                        <a:t>10 </a:t>
                      </a:r>
                      <a:r>
                        <a:rPr lang="en-US" sz="900" dirty="0" err="1">
                          <a:effectLst/>
                        </a:rPr>
                        <a:t>xxxx</a:t>
                      </a:r>
                      <a:endParaRPr lang="en-US" sz="900" dirty="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</a:rPr>
                        <a:t>Издръжка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</a:rPr>
                        <a:t> 5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 727,57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189696"/>
                  </a:ext>
                </a:extLst>
              </a:tr>
              <a:tr h="155972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</a:rPr>
                        <a:t>18 </a:t>
                      </a:r>
                      <a:r>
                        <a:rPr lang="en-US" sz="900" dirty="0" err="1">
                          <a:effectLst/>
                        </a:rPr>
                        <a:t>xxxx</a:t>
                      </a:r>
                      <a:endParaRPr lang="en-US" sz="900" dirty="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</a:rPr>
                        <a:t>Други разходи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</a:rPr>
                        <a:t> 1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 869,57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712464"/>
                  </a:ext>
                </a:extLst>
              </a:tr>
              <a:tr h="155972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</a:rPr>
                        <a:t>88 </a:t>
                      </a:r>
                      <a:r>
                        <a:rPr lang="en-US" sz="900" dirty="0" err="1">
                          <a:effectLst/>
                        </a:rPr>
                        <a:t>xxxx</a:t>
                      </a:r>
                      <a:endParaRPr lang="en-US" sz="900" dirty="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</a:rPr>
                        <a:t> 2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 368,45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237534"/>
                  </a:ext>
                </a:extLst>
              </a:tr>
              <a:tr h="155972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 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7565784"/>
                  </a:ext>
                </a:extLst>
              </a:tr>
              <a:tr h="155972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 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932118"/>
                  </a:ext>
                </a:extLst>
              </a:tr>
              <a:tr h="15597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084737"/>
                  </a:ext>
                </a:extLst>
              </a:tr>
              <a:tr h="155972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</a:rPr>
                        <a:t>М-во на иновациите и растежа ( 074******* )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05.03.2026 - 05.03.2026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720540"/>
                  </a:ext>
                </a:extLst>
              </a:tr>
              <a:tr h="155972"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</a:rPr>
                        <a:t>Код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</a:rPr>
                        <a:t>Описание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</a:rPr>
                        <a:t>Брой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</a:rPr>
                        <a:t>Сума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1463607"/>
                  </a:ext>
                </a:extLst>
              </a:tr>
              <a:tr h="155972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</a:rPr>
                        <a:t>Общо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825270"/>
                  </a:ext>
                </a:extLst>
              </a:tr>
              <a:tr h="155972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237118"/>
                  </a:ext>
                </a:extLst>
              </a:tr>
              <a:tr h="155972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</a:rPr>
                        <a:t>М-во на иновациите и растежа-ЦУ ( </a:t>
                      </a:r>
                      <a:r>
                        <a:rPr lang="ru-RU" sz="900" dirty="0" smtClean="0">
                          <a:effectLst/>
                        </a:rPr>
                        <a:t>074****** </a:t>
                      </a:r>
                      <a:r>
                        <a:rPr lang="ru-RU" sz="900" dirty="0">
                          <a:effectLst/>
                        </a:rPr>
                        <a:t>)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05.03.2026 - 05.03.2026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5556117"/>
                  </a:ext>
                </a:extLst>
              </a:tr>
              <a:tr h="155972"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</a:rPr>
                        <a:t>Код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</a:rPr>
                        <a:t>Описание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</a:rPr>
                        <a:t>Брой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</a:rPr>
                        <a:t>Сума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545577"/>
                  </a:ext>
                </a:extLst>
              </a:tr>
              <a:tr h="155972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</a:rPr>
                        <a:t>Общо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</a:rPr>
                        <a:t> 5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 1 078,02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278235"/>
                  </a:ext>
                </a:extLst>
              </a:tr>
              <a:tr h="155972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</a:rPr>
                        <a:t>10 </a:t>
                      </a:r>
                      <a:r>
                        <a:rPr lang="en-US" sz="900" dirty="0" err="1">
                          <a:effectLst/>
                        </a:rPr>
                        <a:t>xxxx</a:t>
                      </a:r>
                      <a:endParaRPr lang="en-US" sz="900" dirty="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</a:rPr>
                        <a:t>Издръжка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</a:rPr>
                        <a:t> 3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 188,00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8889018"/>
                  </a:ext>
                </a:extLst>
              </a:tr>
              <a:tr h="15597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</a:rPr>
                        <a:t>18 xxxx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</a:rPr>
                        <a:t>Други разходи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</a:rPr>
                        <a:t> 1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 869,57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2472243"/>
                  </a:ext>
                </a:extLst>
              </a:tr>
              <a:tr h="15597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</a:rPr>
                        <a:t>88 xxxx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</a:rPr>
                        <a:t>Средства на разпореждане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</a:rPr>
                        <a:t> 1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 20,45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429110"/>
                  </a:ext>
                </a:extLst>
              </a:tr>
              <a:tr h="155972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028201"/>
                  </a:ext>
                </a:extLst>
              </a:tr>
              <a:tr h="155972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</a:rPr>
                        <a:t>БАИ ( </a:t>
                      </a:r>
                      <a:r>
                        <a:rPr lang="bg-BG" sz="900" dirty="0" smtClean="0">
                          <a:effectLst/>
                        </a:rPr>
                        <a:t>074******* </a:t>
                      </a:r>
                      <a:r>
                        <a:rPr lang="bg-BG" sz="900" dirty="0">
                          <a:effectLst/>
                        </a:rPr>
                        <a:t>)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05.03.2026 - 05.03.2026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3018734"/>
                  </a:ext>
                </a:extLst>
              </a:tr>
              <a:tr h="15597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</a:rPr>
                        <a:t>Код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</a:rPr>
                        <a:t>Описание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</a:rPr>
                        <a:t>Брой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</a:rPr>
                        <a:t>Сума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528570"/>
                  </a:ext>
                </a:extLst>
              </a:tr>
              <a:tr h="15597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</a:rPr>
                        <a:t>Общо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780358"/>
                  </a:ext>
                </a:extLst>
              </a:tr>
              <a:tr h="155972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3782984"/>
                  </a:ext>
                </a:extLst>
              </a:tr>
              <a:tr h="155972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</a:rPr>
                        <a:t>074******* </a:t>
                      </a:r>
                      <a:r>
                        <a:rPr lang="bg-BG" sz="900" dirty="0">
                          <a:effectLst/>
                        </a:rPr>
                        <a:t>)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05.03.2026 - 05.03.2026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005758"/>
                  </a:ext>
                </a:extLst>
              </a:tr>
              <a:tr h="15597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</a:rPr>
                        <a:t>Код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</a:rPr>
                        <a:t>Описание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</a:rPr>
                        <a:t>Брой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</a:rPr>
                        <a:t>Сума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0588332"/>
                  </a:ext>
                </a:extLst>
              </a:tr>
              <a:tr h="15597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</a:rPr>
                        <a:t>Общо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 2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</a:rPr>
                        <a:t> 515,45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1347027"/>
                  </a:ext>
                </a:extLst>
              </a:tr>
              <a:tr h="15597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</a:rPr>
                        <a:t>10 xxxx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</a:rPr>
                        <a:t>Издръжка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 1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</a:rPr>
                        <a:t> 167,45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596060"/>
                  </a:ext>
                </a:extLst>
              </a:tr>
              <a:tr h="15597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</a:rPr>
                        <a:t>88 xxxx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</a:rPr>
                        <a:t>Средства на разпореждане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 1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</a:rPr>
                        <a:t> 348,00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487958"/>
                  </a:ext>
                </a:extLst>
              </a:tr>
              <a:tr h="155972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3783247"/>
                  </a:ext>
                </a:extLst>
              </a:tr>
              <a:tr h="155972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</a:rPr>
                        <a:t>074******* </a:t>
                      </a:r>
                      <a:r>
                        <a:rPr lang="bg-BG" sz="900" dirty="0">
                          <a:effectLst/>
                        </a:rPr>
                        <a:t>)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05.03.2026 - 05.03.2026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345471"/>
                  </a:ext>
                </a:extLst>
              </a:tr>
              <a:tr h="15597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</a:rPr>
                        <a:t>Код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</a:rPr>
                        <a:t>Описание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</a:rPr>
                        <a:t>Брой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</a:rPr>
                        <a:t>Сума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041397"/>
                  </a:ext>
                </a:extLst>
              </a:tr>
              <a:tr h="15597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</a:rPr>
                        <a:t>Общо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 1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 372,12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747147"/>
                  </a:ext>
                </a:extLst>
              </a:tr>
              <a:tr h="15597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</a:rPr>
                        <a:t>10 xxxx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</a:rPr>
                        <a:t>Издръжка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 1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 372,12</a:t>
                      </a: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</a:endParaRPr>
                    </a:p>
                  </a:txBody>
                  <a:tcPr marL="22902" marR="22902" marT="11451" marB="11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6756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0201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207</Words>
  <Application>Microsoft Office PowerPoint</Application>
  <PresentationFormat>Widescreen</PresentationFormat>
  <Paragraphs>100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SARI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Gergana Koleva</dc:creator>
  <cp:lastModifiedBy>Gergana Koleva</cp:lastModifiedBy>
  <cp:revision>1</cp:revision>
  <dcterms:created xsi:type="dcterms:W3CDTF">2026-03-06T06:59:52Z</dcterms:created>
  <dcterms:modified xsi:type="dcterms:W3CDTF">2026-03-06T07:03:58Z</dcterms:modified>
</cp:coreProperties>
</file>