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315D-6119-4E7D-B511-402AB026040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6D75-F59F-4DE0-805C-D0A2A5FFB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57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315D-6119-4E7D-B511-402AB026040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6D75-F59F-4DE0-805C-D0A2A5FFB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51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315D-6119-4E7D-B511-402AB026040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6D75-F59F-4DE0-805C-D0A2A5FFB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61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315D-6119-4E7D-B511-402AB026040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6D75-F59F-4DE0-805C-D0A2A5FFB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8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315D-6119-4E7D-B511-402AB026040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6D75-F59F-4DE0-805C-D0A2A5FFB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9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315D-6119-4E7D-B511-402AB026040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6D75-F59F-4DE0-805C-D0A2A5FFB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480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315D-6119-4E7D-B511-402AB026040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6D75-F59F-4DE0-805C-D0A2A5FFB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06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315D-6119-4E7D-B511-402AB026040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6D75-F59F-4DE0-805C-D0A2A5FFB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24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315D-6119-4E7D-B511-402AB026040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6D75-F59F-4DE0-805C-D0A2A5FFB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21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315D-6119-4E7D-B511-402AB026040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6D75-F59F-4DE0-805C-D0A2A5FFB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315D-6119-4E7D-B511-402AB026040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6D75-F59F-4DE0-805C-D0A2A5FFB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9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2315D-6119-4E7D-B511-402AB026040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76D75-F59F-4DE0-805C-D0A2A5FFB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82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164494"/>
              </p:ext>
            </p:extLst>
          </p:nvPr>
        </p:nvGraphicFramePr>
        <p:xfrm>
          <a:off x="1157680" y="377505"/>
          <a:ext cx="10016455" cy="6301197"/>
        </p:xfrm>
        <a:graphic>
          <a:graphicData uri="http://schemas.openxmlformats.org/drawingml/2006/table">
            <a:tbl>
              <a:tblPr/>
              <a:tblGrid>
                <a:gridCol w="2003291">
                  <a:extLst>
                    <a:ext uri="{9D8B030D-6E8A-4147-A177-3AD203B41FA5}">
                      <a16:colId xmlns:a16="http://schemas.microsoft.com/office/drawing/2014/main" val="1240244333"/>
                    </a:ext>
                  </a:extLst>
                </a:gridCol>
                <a:gridCol w="2003291">
                  <a:extLst>
                    <a:ext uri="{9D8B030D-6E8A-4147-A177-3AD203B41FA5}">
                      <a16:colId xmlns:a16="http://schemas.microsoft.com/office/drawing/2014/main" val="16891012"/>
                    </a:ext>
                  </a:extLst>
                </a:gridCol>
                <a:gridCol w="2003291">
                  <a:extLst>
                    <a:ext uri="{9D8B030D-6E8A-4147-A177-3AD203B41FA5}">
                      <a16:colId xmlns:a16="http://schemas.microsoft.com/office/drawing/2014/main" val="1691694149"/>
                    </a:ext>
                  </a:extLst>
                </a:gridCol>
                <a:gridCol w="2003291">
                  <a:extLst>
                    <a:ext uri="{9D8B030D-6E8A-4147-A177-3AD203B41FA5}">
                      <a16:colId xmlns:a16="http://schemas.microsoft.com/office/drawing/2014/main" val="4235382196"/>
                    </a:ext>
                  </a:extLst>
                </a:gridCol>
                <a:gridCol w="2003291">
                  <a:extLst>
                    <a:ext uri="{9D8B030D-6E8A-4147-A177-3AD203B41FA5}">
                      <a16:colId xmlns:a16="http://schemas.microsoft.com/office/drawing/2014/main" val="4115044307"/>
                    </a:ext>
                  </a:extLst>
                </a:gridCol>
              </a:tblGrid>
              <a:tr h="140339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740946"/>
                  </a:ext>
                </a:extLst>
              </a:tr>
              <a:tr h="15981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М-во на иновациите и растежа ( 074******* )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16.02.2026 - 16.02.2026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24481"/>
                  </a:ext>
                </a:extLst>
              </a:tr>
              <a:tr h="140339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06181"/>
                  </a:ext>
                </a:extLst>
              </a:tr>
              <a:tr h="50421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4 724,00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919462"/>
                  </a:ext>
                </a:extLst>
              </a:tr>
              <a:tr h="14033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17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4 692,60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976428"/>
                  </a:ext>
                </a:extLst>
              </a:tr>
              <a:tr h="15981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817,00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275868"/>
                  </a:ext>
                </a:extLst>
              </a:tr>
              <a:tr h="36645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96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Преводи по нареждане на титуляра с други платежни документи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1 000 000,00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319561"/>
                  </a:ext>
                </a:extLst>
              </a:tr>
              <a:tr h="14033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31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1 010 233,60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921599"/>
                  </a:ext>
                </a:extLst>
              </a:tr>
              <a:tr h="14033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0657288"/>
                  </a:ext>
                </a:extLst>
              </a:tr>
              <a:tr h="14033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3673320"/>
                  </a:ext>
                </a:extLst>
              </a:tr>
              <a:tr h="14033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783822"/>
                  </a:ext>
                </a:extLst>
              </a:tr>
              <a:tr h="14033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90010"/>
                  </a:ext>
                </a:extLst>
              </a:tr>
              <a:tr h="140339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792606"/>
                  </a:ext>
                </a:extLst>
              </a:tr>
              <a:tr h="15981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Операции с неуточнен код на бюджетно предприятие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16.02.2026 - 16.02.2026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042312"/>
                  </a:ext>
                </a:extLst>
              </a:tr>
              <a:tr h="14033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1441"/>
                  </a:ext>
                </a:extLst>
              </a:tr>
              <a:tr h="36645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96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Преводи по нареждане на титуляра с други платежни документи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0,00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565920"/>
                  </a:ext>
                </a:extLst>
              </a:tr>
              <a:tr h="14033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0,00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436066"/>
                  </a:ext>
                </a:extLst>
              </a:tr>
              <a:tr h="14033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772974"/>
                  </a:ext>
                </a:extLst>
              </a:tr>
              <a:tr h="14033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375733"/>
                  </a:ext>
                </a:extLst>
              </a:tr>
              <a:tr h="15981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16.02.2026 - 16.02.2026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587738"/>
                  </a:ext>
                </a:extLst>
              </a:tr>
              <a:tr h="14033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764711"/>
                  </a:ext>
                </a:extLst>
              </a:tr>
              <a:tr h="50421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4 724,00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370816"/>
                  </a:ext>
                </a:extLst>
              </a:tr>
              <a:tr h="14033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1 439,63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510027"/>
                  </a:ext>
                </a:extLst>
              </a:tr>
              <a:tr h="15981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817,00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45795"/>
                  </a:ext>
                </a:extLst>
              </a:tr>
              <a:tr h="36645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96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Преводи по нареждане на титуляра с други платежни документи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1 000 000,00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746187"/>
                  </a:ext>
                </a:extLst>
              </a:tr>
              <a:tr h="14033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23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1 006 980,63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277173"/>
                  </a:ext>
                </a:extLst>
              </a:tr>
              <a:tr h="14033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197593"/>
                  </a:ext>
                </a:extLst>
              </a:tr>
              <a:tr h="14033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506700"/>
                  </a:ext>
                </a:extLst>
              </a:tr>
              <a:tr h="140339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16.02.2026 - 16.02.2026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2521743"/>
                  </a:ext>
                </a:extLst>
              </a:tr>
              <a:tr h="14033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313741"/>
                  </a:ext>
                </a:extLst>
              </a:tr>
              <a:tr h="14033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3 252,97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42002"/>
                  </a:ext>
                </a:extLst>
              </a:tr>
              <a:tr h="14033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3 252,97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694484"/>
                  </a:ext>
                </a:extLst>
              </a:tr>
              <a:tr h="14033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7663429"/>
                  </a:ext>
                </a:extLst>
              </a:tr>
              <a:tr h="14033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513" marR="19513" marT="9756" marB="9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866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543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202</Words>
  <Application>Microsoft Office PowerPoint</Application>
  <PresentationFormat>Widescreen</PresentationFormat>
  <Paragraphs>88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2026-02-17T06:05:58Z</dcterms:created>
  <dcterms:modified xsi:type="dcterms:W3CDTF">2026-02-17T06:08:58Z</dcterms:modified>
</cp:coreProperties>
</file>