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8BAEA-3665-48DE-8E3D-9CEE1A7E992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417C-622B-4D50-B263-90DD049D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86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8BAEA-3665-48DE-8E3D-9CEE1A7E992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417C-622B-4D50-B263-90DD049D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6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8BAEA-3665-48DE-8E3D-9CEE1A7E992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417C-622B-4D50-B263-90DD049D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65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8BAEA-3665-48DE-8E3D-9CEE1A7E992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417C-622B-4D50-B263-90DD049D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5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8BAEA-3665-48DE-8E3D-9CEE1A7E992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417C-622B-4D50-B263-90DD049D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09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8BAEA-3665-48DE-8E3D-9CEE1A7E992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417C-622B-4D50-B263-90DD049D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07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8BAEA-3665-48DE-8E3D-9CEE1A7E992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417C-622B-4D50-B263-90DD049D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43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8BAEA-3665-48DE-8E3D-9CEE1A7E992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417C-622B-4D50-B263-90DD049D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10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8BAEA-3665-48DE-8E3D-9CEE1A7E992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417C-622B-4D50-B263-90DD049D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56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8BAEA-3665-48DE-8E3D-9CEE1A7E992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417C-622B-4D50-B263-90DD049D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2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8BAEA-3665-48DE-8E3D-9CEE1A7E992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417C-622B-4D50-B263-90DD049D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9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8BAEA-3665-48DE-8E3D-9CEE1A7E992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417C-622B-4D50-B263-90DD049D0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5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950198"/>
              </p:ext>
            </p:extLst>
          </p:nvPr>
        </p:nvGraphicFramePr>
        <p:xfrm>
          <a:off x="889234" y="83885"/>
          <a:ext cx="10628850" cy="6717608"/>
        </p:xfrm>
        <a:graphic>
          <a:graphicData uri="http://schemas.openxmlformats.org/drawingml/2006/table">
            <a:tbl>
              <a:tblPr/>
              <a:tblGrid>
                <a:gridCol w="2125770">
                  <a:extLst>
                    <a:ext uri="{9D8B030D-6E8A-4147-A177-3AD203B41FA5}">
                      <a16:colId xmlns:a16="http://schemas.microsoft.com/office/drawing/2014/main" val="645610334"/>
                    </a:ext>
                  </a:extLst>
                </a:gridCol>
                <a:gridCol w="2125770">
                  <a:extLst>
                    <a:ext uri="{9D8B030D-6E8A-4147-A177-3AD203B41FA5}">
                      <a16:colId xmlns:a16="http://schemas.microsoft.com/office/drawing/2014/main" val="21416449"/>
                    </a:ext>
                  </a:extLst>
                </a:gridCol>
                <a:gridCol w="2125770">
                  <a:extLst>
                    <a:ext uri="{9D8B030D-6E8A-4147-A177-3AD203B41FA5}">
                      <a16:colId xmlns:a16="http://schemas.microsoft.com/office/drawing/2014/main" val="798298497"/>
                    </a:ext>
                  </a:extLst>
                </a:gridCol>
                <a:gridCol w="2125770">
                  <a:extLst>
                    <a:ext uri="{9D8B030D-6E8A-4147-A177-3AD203B41FA5}">
                      <a16:colId xmlns:a16="http://schemas.microsoft.com/office/drawing/2014/main" val="100888702"/>
                    </a:ext>
                  </a:extLst>
                </a:gridCol>
                <a:gridCol w="2125770">
                  <a:extLst>
                    <a:ext uri="{9D8B030D-6E8A-4147-A177-3AD203B41FA5}">
                      <a16:colId xmlns:a16="http://schemas.microsoft.com/office/drawing/2014/main" val="1223912012"/>
                    </a:ext>
                  </a:extLst>
                </a:gridCol>
              </a:tblGrid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754193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22.12.2025 - 22.12.2025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22272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376222"/>
                  </a:ext>
                </a:extLst>
              </a:tr>
              <a:tr h="24998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1 416 629,33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060769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33 623,29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326225"/>
                  </a:ext>
                </a:extLst>
              </a:tr>
              <a:tr h="24998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</a:t>
                      </a:r>
                      <a:r>
                        <a:rPr lang="ru-RU" sz="800" dirty="0" err="1">
                          <a:effectLst/>
                        </a:rPr>
                        <a:t>дълготрайни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активи</a:t>
                      </a:r>
                      <a:r>
                        <a:rPr lang="ru-RU" sz="800" dirty="0">
                          <a:effectLst/>
                        </a:rPr>
                        <a:t>, </a:t>
                      </a:r>
                      <a:r>
                        <a:rPr lang="ru-RU" sz="800" dirty="0" err="1">
                          <a:effectLst/>
                        </a:rPr>
                        <a:t>основен</a:t>
                      </a:r>
                      <a:r>
                        <a:rPr lang="ru-RU" sz="800" dirty="0">
                          <a:effectLst/>
                        </a:rPr>
                        <a:t> ремонт и </a:t>
                      </a:r>
                      <a:r>
                        <a:rPr lang="ru-RU" sz="800" dirty="0" err="1">
                          <a:effectLst/>
                        </a:rPr>
                        <a:t>капиталови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трансфери</a:t>
                      </a:r>
                      <a:endParaRPr lang="ru-RU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6 068 279,20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874114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3 446,38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485316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33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7 521 978,20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631373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421047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477839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804609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350768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551925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22.12.2025 - 22.12.2025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9760170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285467"/>
                  </a:ext>
                </a:extLst>
              </a:tr>
              <a:tr h="24998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1 229 829,22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517943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25 247,44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486521"/>
                  </a:ext>
                </a:extLst>
              </a:tr>
              <a:tr h="24998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6 032 639,20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432819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3 446,38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249014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7 291 162,24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551201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304523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868665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22.12.2025 - 22.12.2025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445617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045542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4 706,10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271258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4 706,10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589946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473325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669387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22.12.2025 - 22.12.2025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375234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999242"/>
                  </a:ext>
                </a:extLst>
              </a:tr>
              <a:tr h="24998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163 423,40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939702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3 587,15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792527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167 010,55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167391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668780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927200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22.12.2025 - 22.12.2025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372873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2360653"/>
                  </a:ext>
                </a:extLst>
              </a:tr>
              <a:tr h="24998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23 376,71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57483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82,60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701097"/>
                  </a:ext>
                </a:extLst>
              </a:tr>
              <a:tr h="24998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35 640,00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138325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59 099,31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90643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520790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4456" marR="14456" marT="7228" marB="72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347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672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275</Words>
  <Application>Microsoft Office PowerPoint</Application>
  <PresentationFormat>Widescreen</PresentationFormat>
  <Paragraphs>114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2025-12-23T06:08:45Z</dcterms:created>
  <dcterms:modified xsi:type="dcterms:W3CDTF">2025-12-23T06:13:08Z</dcterms:modified>
</cp:coreProperties>
</file>