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04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35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4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7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95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56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0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097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55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26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31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A78519-6C79-4E04-A452-8D48622E9467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B6B71-9DBB-4B99-8741-583AE15C9A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93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227034"/>
              </p:ext>
            </p:extLst>
          </p:nvPr>
        </p:nvGraphicFramePr>
        <p:xfrm>
          <a:off x="1157683" y="503330"/>
          <a:ext cx="10427515" cy="6054502"/>
        </p:xfrm>
        <a:graphic>
          <a:graphicData uri="http://schemas.openxmlformats.org/drawingml/2006/table">
            <a:tbl>
              <a:tblPr/>
              <a:tblGrid>
                <a:gridCol w="2085503">
                  <a:extLst>
                    <a:ext uri="{9D8B030D-6E8A-4147-A177-3AD203B41FA5}">
                      <a16:colId xmlns:a16="http://schemas.microsoft.com/office/drawing/2014/main" val="4133327158"/>
                    </a:ext>
                  </a:extLst>
                </a:gridCol>
                <a:gridCol w="2085503">
                  <a:extLst>
                    <a:ext uri="{9D8B030D-6E8A-4147-A177-3AD203B41FA5}">
                      <a16:colId xmlns:a16="http://schemas.microsoft.com/office/drawing/2014/main" val="2203254883"/>
                    </a:ext>
                  </a:extLst>
                </a:gridCol>
                <a:gridCol w="2085503">
                  <a:extLst>
                    <a:ext uri="{9D8B030D-6E8A-4147-A177-3AD203B41FA5}">
                      <a16:colId xmlns:a16="http://schemas.microsoft.com/office/drawing/2014/main" val="252793193"/>
                    </a:ext>
                  </a:extLst>
                </a:gridCol>
                <a:gridCol w="2085503">
                  <a:extLst>
                    <a:ext uri="{9D8B030D-6E8A-4147-A177-3AD203B41FA5}">
                      <a16:colId xmlns:a16="http://schemas.microsoft.com/office/drawing/2014/main" val="4126427989"/>
                    </a:ext>
                  </a:extLst>
                </a:gridCol>
                <a:gridCol w="2085503">
                  <a:extLst>
                    <a:ext uri="{9D8B030D-6E8A-4147-A177-3AD203B41FA5}">
                      <a16:colId xmlns:a16="http://schemas.microsoft.com/office/drawing/2014/main" val="2885613154"/>
                    </a:ext>
                  </a:extLst>
                </a:gridCol>
              </a:tblGrid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089686"/>
                  </a:ext>
                </a:extLst>
              </a:tr>
              <a:tr h="176342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18.12.2025 - 18.12.2025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395706"/>
                  </a:ext>
                </a:extLst>
              </a:tr>
              <a:tr h="13289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508824"/>
                  </a:ext>
                </a:extLst>
              </a:tr>
              <a:tr h="1328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Издръжка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27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220 285,52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570872"/>
                  </a:ext>
                </a:extLst>
              </a:tr>
              <a:tr h="78870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70 xxxx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 err="1">
                          <a:effectLst/>
                        </a:rPr>
                        <a:t>Възмездно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финансиране</a:t>
                      </a:r>
                      <a:r>
                        <a:rPr lang="ru-RU" sz="800" dirty="0">
                          <a:effectLst/>
                        </a:rPr>
                        <a:t> – </a:t>
                      </a:r>
                      <a:r>
                        <a:rPr lang="ru-RU" sz="800" dirty="0" err="1">
                          <a:effectLst/>
                        </a:rPr>
                        <a:t>придобиване</a:t>
                      </a:r>
                      <a:r>
                        <a:rPr lang="ru-RU" sz="800" dirty="0">
                          <a:effectLst/>
                        </a:rPr>
                        <a:t> на </a:t>
                      </a:r>
                      <a:r>
                        <a:rPr lang="ru-RU" sz="800" dirty="0" err="1">
                          <a:effectLst/>
                        </a:rPr>
                        <a:t>дялове</a:t>
                      </a:r>
                      <a:r>
                        <a:rPr lang="ru-RU" sz="800" dirty="0">
                          <a:effectLst/>
                        </a:rPr>
                        <a:t> и акции, </a:t>
                      </a:r>
                      <a:r>
                        <a:rPr lang="ru-RU" sz="800" dirty="0" err="1">
                          <a:effectLst/>
                        </a:rPr>
                        <a:t>предоставени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кредити</a:t>
                      </a:r>
                      <a:r>
                        <a:rPr lang="ru-RU" sz="800" dirty="0">
                          <a:effectLst/>
                        </a:rPr>
                        <a:t> и временна </a:t>
                      </a:r>
                      <a:r>
                        <a:rPr lang="ru-RU" sz="800" dirty="0" err="1">
                          <a:effectLst/>
                        </a:rPr>
                        <a:t>финансова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помощ</a:t>
                      </a:r>
                      <a:endParaRPr lang="ru-RU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1 138 100,00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9730478"/>
                  </a:ext>
                </a:extLst>
              </a:tr>
              <a:tr h="17634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12 174,00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682612"/>
                  </a:ext>
                </a:extLst>
              </a:tr>
              <a:tr h="13289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35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1 370 559,52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939729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414853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254814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9428961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8278268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8175810"/>
                  </a:ext>
                </a:extLst>
              </a:tr>
              <a:tr h="176342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18.12.2025 - 18.12.2025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6657749"/>
                  </a:ext>
                </a:extLst>
              </a:tr>
              <a:tr h="13289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361033"/>
                  </a:ext>
                </a:extLst>
              </a:tr>
              <a:tr h="1328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11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174 309,19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069818"/>
                  </a:ext>
                </a:extLst>
              </a:tr>
              <a:tr h="788709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70 xxxx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Възмездно финансиране – придобиване на дялове и акции, предоставени кредити и временна финансова помощ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1 138 100,00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4350511"/>
                  </a:ext>
                </a:extLst>
              </a:tr>
              <a:tr h="176342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12 174,00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5507090"/>
                  </a:ext>
                </a:extLst>
              </a:tr>
              <a:tr h="13289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19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1 324 583,19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845753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631667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472669"/>
                  </a:ext>
                </a:extLst>
              </a:tr>
              <a:tr h="13289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18.12.2025 - 18.12.2025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52581"/>
                  </a:ext>
                </a:extLst>
              </a:tr>
              <a:tr h="13289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854365"/>
                  </a:ext>
                </a:extLst>
              </a:tr>
              <a:tr h="1328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45 720,65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810647"/>
                  </a:ext>
                </a:extLst>
              </a:tr>
              <a:tr h="13289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45 720,65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3377341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98145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078286"/>
                  </a:ext>
                </a:extLst>
              </a:tr>
              <a:tr h="132896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НИФ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18.12.2025 - 18.12.2025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447675"/>
                  </a:ext>
                </a:extLst>
              </a:tr>
              <a:tr h="132896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170980"/>
                  </a:ext>
                </a:extLst>
              </a:tr>
              <a:tr h="132896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255,68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536048"/>
                  </a:ext>
                </a:extLst>
              </a:tr>
              <a:tr h="132896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255,68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965917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9353312"/>
                  </a:ext>
                </a:extLst>
              </a:tr>
              <a:tr h="132896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3145" marR="23145" marT="11573" marB="115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A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45520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39385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170</Words>
  <Application>Microsoft Office PowerPoint</Application>
  <PresentationFormat>Widescreen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2025-12-19T05:59:53Z</dcterms:created>
  <dcterms:modified xsi:type="dcterms:W3CDTF">2025-12-19T06:01:08Z</dcterms:modified>
</cp:coreProperties>
</file>