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D0D5C-707A-4FAC-AE96-0D6A82006FFB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FF407-91EF-40D0-82A5-4CDD5EB85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019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D0D5C-707A-4FAC-AE96-0D6A82006FFB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FF407-91EF-40D0-82A5-4CDD5EB85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403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D0D5C-707A-4FAC-AE96-0D6A82006FFB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FF407-91EF-40D0-82A5-4CDD5EB85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541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D0D5C-707A-4FAC-AE96-0D6A82006FFB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FF407-91EF-40D0-82A5-4CDD5EB85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671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D0D5C-707A-4FAC-AE96-0D6A82006FFB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FF407-91EF-40D0-82A5-4CDD5EB85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120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D0D5C-707A-4FAC-AE96-0D6A82006FFB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FF407-91EF-40D0-82A5-4CDD5EB85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771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D0D5C-707A-4FAC-AE96-0D6A82006FFB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FF407-91EF-40D0-82A5-4CDD5EB85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153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D0D5C-707A-4FAC-AE96-0D6A82006FFB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FF407-91EF-40D0-82A5-4CDD5EB85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417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D0D5C-707A-4FAC-AE96-0D6A82006FFB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FF407-91EF-40D0-82A5-4CDD5EB85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107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D0D5C-707A-4FAC-AE96-0D6A82006FFB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FF407-91EF-40D0-82A5-4CDD5EB85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036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D0D5C-707A-4FAC-AE96-0D6A82006FFB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FF407-91EF-40D0-82A5-4CDD5EB85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895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AD0D5C-707A-4FAC-AE96-0D6A82006FFB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FF407-91EF-40D0-82A5-4CDD5EB85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297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5316919"/>
              </p:ext>
            </p:extLst>
          </p:nvPr>
        </p:nvGraphicFramePr>
        <p:xfrm>
          <a:off x="1216406" y="385904"/>
          <a:ext cx="10159065" cy="6229210"/>
        </p:xfrm>
        <a:graphic>
          <a:graphicData uri="http://schemas.openxmlformats.org/drawingml/2006/table">
            <a:tbl>
              <a:tblPr/>
              <a:tblGrid>
                <a:gridCol w="2031813">
                  <a:extLst>
                    <a:ext uri="{9D8B030D-6E8A-4147-A177-3AD203B41FA5}">
                      <a16:colId xmlns:a16="http://schemas.microsoft.com/office/drawing/2014/main" val="570386042"/>
                    </a:ext>
                  </a:extLst>
                </a:gridCol>
                <a:gridCol w="2031813">
                  <a:extLst>
                    <a:ext uri="{9D8B030D-6E8A-4147-A177-3AD203B41FA5}">
                      <a16:colId xmlns:a16="http://schemas.microsoft.com/office/drawing/2014/main" val="1517324042"/>
                    </a:ext>
                  </a:extLst>
                </a:gridCol>
                <a:gridCol w="2031813">
                  <a:extLst>
                    <a:ext uri="{9D8B030D-6E8A-4147-A177-3AD203B41FA5}">
                      <a16:colId xmlns:a16="http://schemas.microsoft.com/office/drawing/2014/main" val="2636138188"/>
                    </a:ext>
                  </a:extLst>
                </a:gridCol>
                <a:gridCol w="2031813">
                  <a:extLst>
                    <a:ext uri="{9D8B030D-6E8A-4147-A177-3AD203B41FA5}">
                      <a16:colId xmlns:a16="http://schemas.microsoft.com/office/drawing/2014/main" val="702109451"/>
                    </a:ext>
                  </a:extLst>
                </a:gridCol>
                <a:gridCol w="2031813">
                  <a:extLst>
                    <a:ext uri="{9D8B030D-6E8A-4147-A177-3AD203B41FA5}">
                      <a16:colId xmlns:a16="http://schemas.microsoft.com/office/drawing/2014/main" val="811981091"/>
                    </a:ext>
                  </a:extLst>
                </a:gridCol>
              </a:tblGrid>
              <a:tr h="139062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2744901"/>
                  </a:ext>
                </a:extLst>
              </a:tr>
              <a:tr h="140964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16.12.2025 - 16.12.2025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1080721"/>
                  </a:ext>
                </a:extLst>
              </a:tr>
              <a:tr h="139062"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Код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3767470"/>
                  </a:ext>
                </a:extLst>
              </a:tr>
              <a:tr h="139062"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effectLst/>
                        </a:rPr>
                        <a:t>10 </a:t>
                      </a:r>
                      <a:r>
                        <a:rPr lang="en-US" sz="800" dirty="0" err="1">
                          <a:effectLst/>
                        </a:rPr>
                        <a:t>xxxx</a:t>
                      </a:r>
                      <a:endParaRPr lang="en-US" sz="800" dirty="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Издръжка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66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87 898,63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8976104"/>
                  </a:ext>
                </a:extLst>
              </a:tr>
              <a:tr h="38369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50 xxxx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dirty="0" err="1">
                          <a:effectLst/>
                        </a:rPr>
                        <a:t>Плащания</a:t>
                      </a:r>
                      <a:r>
                        <a:rPr lang="ru-RU" sz="800" dirty="0">
                          <a:effectLst/>
                        </a:rPr>
                        <a:t> за </a:t>
                      </a:r>
                      <a:r>
                        <a:rPr lang="ru-RU" sz="800" dirty="0" err="1">
                          <a:effectLst/>
                        </a:rPr>
                        <a:t>дълготрайни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активи</a:t>
                      </a:r>
                      <a:r>
                        <a:rPr lang="ru-RU" sz="800" dirty="0">
                          <a:effectLst/>
                        </a:rPr>
                        <a:t>, </a:t>
                      </a:r>
                      <a:r>
                        <a:rPr lang="ru-RU" sz="800" dirty="0" err="1">
                          <a:effectLst/>
                        </a:rPr>
                        <a:t>основен</a:t>
                      </a:r>
                      <a:r>
                        <a:rPr lang="ru-RU" sz="800" dirty="0">
                          <a:effectLst/>
                        </a:rPr>
                        <a:t> ремонт и </a:t>
                      </a:r>
                      <a:r>
                        <a:rPr lang="ru-RU" sz="800" dirty="0" err="1">
                          <a:effectLst/>
                        </a:rPr>
                        <a:t>капиталови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трансфери</a:t>
                      </a:r>
                      <a:endParaRPr lang="ru-RU" sz="800" dirty="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3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118 518,00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8114878"/>
                  </a:ext>
                </a:extLst>
              </a:tr>
              <a:tr h="14096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30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29 268,17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5329404"/>
                  </a:ext>
                </a:extLst>
              </a:tr>
              <a:tr h="14096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98 xxxx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Други операции в БНБ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3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-1 788,46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695389"/>
                  </a:ext>
                </a:extLst>
              </a:tr>
              <a:tr h="139062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102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233 896,34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6560702"/>
                  </a:ext>
                </a:extLst>
              </a:tr>
              <a:tr h="13906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7166424"/>
                  </a:ext>
                </a:extLst>
              </a:tr>
              <a:tr h="13906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1687827"/>
                  </a:ext>
                </a:extLst>
              </a:tr>
              <a:tr h="13906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3264707"/>
                  </a:ext>
                </a:extLst>
              </a:tr>
              <a:tr h="13906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5486360"/>
                  </a:ext>
                </a:extLst>
              </a:tr>
              <a:tr h="139062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737680"/>
                  </a:ext>
                </a:extLst>
              </a:tr>
              <a:tr h="140964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Операции с неуточнен код на бюджетно предприятие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16.12.2025 - 16.12.2025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4655783"/>
                  </a:ext>
                </a:extLst>
              </a:tr>
              <a:tr h="139062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2772034"/>
                  </a:ext>
                </a:extLst>
              </a:tr>
              <a:tr h="14096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98 xxxx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Други операции в БНБ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0,00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8939752"/>
                  </a:ext>
                </a:extLst>
              </a:tr>
              <a:tr h="139062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0,00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6746532"/>
                  </a:ext>
                </a:extLst>
              </a:tr>
              <a:tr h="13906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8418985"/>
                  </a:ext>
                </a:extLst>
              </a:tr>
              <a:tr h="13906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8534033"/>
                  </a:ext>
                </a:extLst>
              </a:tr>
              <a:tr h="140964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en-US" sz="800" dirty="0" smtClean="0">
                          <a:effectLst/>
                        </a:rPr>
                        <a:t>*******</a:t>
                      </a:r>
                      <a:r>
                        <a:rPr lang="ru-RU" sz="800" dirty="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16.12.2025 - 16.12.2025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8206795"/>
                  </a:ext>
                </a:extLst>
              </a:tr>
              <a:tr h="139062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4500906"/>
                  </a:ext>
                </a:extLst>
              </a:tr>
              <a:tr h="139062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11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27 996,29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716421"/>
                  </a:ext>
                </a:extLst>
              </a:tr>
              <a:tr h="38369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50 xxxx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Плащания за дълготрайни активи, основен ремонт и капиталови трансфери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118 518,00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6123542"/>
                  </a:ext>
                </a:extLst>
              </a:tr>
              <a:tr h="14096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Средства на разпореждане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16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20 161,76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2411739"/>
                  </a:ext>
                </a:extLst>
              </a:tr>
              <a:tr h="14096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98 xxxx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Други операции в БНБ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-1 788,46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0339428"/>
                  </a:ext>
                </a:extLst>
              </a:tr>
              <a:tr h="139062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31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164 887,59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8319387"/>
                  </a:ext>
                </a:extLst>
              </a:tr>
              <a:tr h="13906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9689459"/>
                  </a:ext>
                </a:extLst>
              </a:tr>
              <a:tr h="13906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0164403"/>
                  </a:ext>
                </a:extLst>
              </a:tr>
              <a:tr h="139062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БАИ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en-US" sz="800" dirty="0" smtClean="0">
                          <a:effectLst/>
                        </a:rPr>
                        <a:t>*******</a:t>
                      </a:r>
                      <a:r>
                        <a:rPr lang="bg-BG" sz="800" dirty="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16.12.2025 - 16.12.2025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638572"/>
                  </a:ext>
                </a:extLst>
              </a:tr>
              <a:tr h="139062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0348667"/>
                  </a:ext>
                </a:extLst>
              </a:tr>
              <a:tr h="139062"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effectLst/>
                        </a:rPr>
                        <a:t>10 </a:t>
                      </a:r>
                      <a:r>
                        <a:rPr lang="en-US" sz="800">
                          <a:effectLst/>
                        </a:rPr>
                        <a:t>xxxx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2 577,69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2871883"/>
                  </a:ext>
                </a:extLst>
              </a:tr>
              <a:tr h="139062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2 577,69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523486"/>
                  </a:ext>
                </a:extLst>
              </a:tr>
              <a:tr h="139062">
                <a:tc gridSpan="5"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4093511"/>
                  </a:ext>
                </a:extLst>
              </a:tr>
              <a:tr h="13906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7773156"/>
                  </a:ext>
                </a:extLst>
              </a:tr>
              <a:tr h="139062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ИАНМСП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en-US" sz="800" dirty="0" smtClean="0">
                          <a:effectLst/>
                        </a:rPr>
                        <a:t>*******</a:t>
                      </a:r>
                      <a:r>
                        <a:rPr lang="bg-BG" sz="800" dirty="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16.12.2025 - 16.12.2025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0124420"/>
                  </a:ext>
                </a:extLst>
              </a:tr>
              <a:tr h="139062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0352128"/>
                  </a:ext>
                </a:extLst>
              </a:tr>
              <a:tr h="139062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51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57 324,65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9516513"/>
                  </a:ext>
                </a:extLst>
              </a:tr>
              <a:tr h="14096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14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9 106,41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5722254"/>
                  </a:ext>
                </a:extLst>
              </a:tr>
              <a:tr h="139062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65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66 431,06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7873711"/>
                  </a:ext>
                </a:extLst>
              </a:tr>
              <a:tr h="13906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2195074"/>
                  </a:ext>
                </a:extLst>
              </a:tr>
              <a:tr h="80281">
                <a:tc gridSpan="5">
                  <a:txBody>
                    <a:bodyPr/>
                    <a:lstStyle/>
                    <a:p>
                      <a:pPr algn="ctr"/>
                      <a:r>
                        <a:rPr lang="en-US" sz="400" dirty="0"/>
                        <a:t> </a:t>
                      </a:r>
                    </a:p>
                  </a:txBody>
                  <a:tcPr marL="19689" marR="19689" marT="9845" marB="98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61371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32817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214</Words>
  <Application>Microsoft Office PowerPoint</Application>
  <PresentationFormat>Widescreen</PresentationFormat>
  <Paragraphs>106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2</cp:revision>
  <dcterms:created xsi:type="dcterms:W3CDTF">2025-12-17T06:03:15Z</dcterms:created>
  <dcterms:modified xsi:type="dcterms:W3CDTF">2025-12-17T06:10:54Z</dcterms:modified>
</cp:coreProperties>
</file>