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6DB0E5-CF6D-47CC-A99F-EB680C75F8D8}" type="datetimeFigureOut">
              <a:rPr lang="en-US" smtClean="0"/>
              <a:t>12/5/2025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7F8AF4-DD4A-493E-BE8B-87C125E8AE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87829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6DB0E5-CF6D-47CC-A99F-EB680C75F8D8}" type="datetimeFigureOut">
              <a:rPr lang="en-US" smtClean="0"/>
              <a:t>12/5/2025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7F8AF4-DD4A-493E-BE8B-87C125E8AE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90420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6DB0E5-CF6D-47CC-A99F-EB680C75F8D8}" type="datetimeFigureOut">
              <a:rPr lang="en-US" smtClean="0"/>
              <a:t>12/5/2025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7F8AF4-DD4A-493E-BE8B-87C125E8AE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39049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6DB0E5-CF6D-47CC-A99F-EB680C75F8D8}" type="datetimeFigureOut">
              <a:rPr lang="en-US" smtClean="0"/>
              <a:t>12/5/2025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7F8AF4-DD4A-493E-BE8B-87C125E8AE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75415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6DB0E5-CF6D-47CC-A99F-EB680C75F8D8}" type="datetimeFigureOut">
              <a:rPr lang="en-US" smtClean="0"/>
              <a:t>12/5/2025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7F8AF4-DD4A-493E-BE8B-87C125E8AE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51481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6DB0E5-CF6D-47CC-A99F-EB680C75F8D8}" type="datetimeFigureOut">
              <a:rPr lang="en-US" smtClean="0"/>
              <a:t>12/5/2025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7F8AF4-DD4A-493E-BE8B-87C125E8AE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84000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6DB0E5-CF6D-47CC-A99F-EB680C75F8D8}" type="datetimeFigureOut">
              <a:rPr lang="en-US" smtClean="0"/>
              <a:t>12/5/2025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7F8AF4-DD4A-493E-BE8B-87C125E8AE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04074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6DB0E5-CF6D-47CC-A99F-EB680C75F8D8}" type="datetimeFigureOut">
              <a:rPr lang="en-US" smtClean="0"/>
              <a:t>12/5/2025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7F8AF4-DD4A-493E-BE8B-87C125E8AE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78858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6DB0E5-CF6D-47CC-A99F-EB680C75F8D8}" type="datetimeFigureOut">
              <a:rPr lang="en-US" smtClean="0"/>
              <a:t>12/5/2025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7F8AF4-DD4A-493E-BE8B-87C125E8AE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33502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6DB0E5-CF6D-47CC-A99F-EB680C75F8D8}" type="datetimeFigureOut">
              <a:rPr lang="en-US" smtClean="0"/>
              <a:t>12/5/2025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7F8AF4-DD4A-493E-BE8B-87C125E8AE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32329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6DB0E5-CF6D-47CC-A99F-EB680C75F8D8}" type="datetimeFigureOut">
              <a:rPr lang="en-US" smtClean="0"/>
              <a:t>12/5/2025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7F8AF4-DD4A-493E-BE8B-87C125E8AE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39061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6DB0E5-CF6D-47CC-A99F-EB680C75F8D8}" type="datetimeFigureOut">
              <a:rPr lang="en-US" smtClean="0"/>
              <a:t>12/5/2025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7F8AF4-DD4A-493E-BE8B-87C125E8AE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26109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15375164"/>
              </p:ext>
            </p:extLst>
          </p:nvPr>
        </p:nvGraphicFramePr>
        <p:xfrm>
          <a:off x="981513" y="545278"/>
          <a:ext cx="10435905" cy="5646376"/>
        </p:xfrm>
        <a:graphic>
          <a:graphicData uri="http://schemas.openxmlformats.org/drawingml/2006/table">
            <a:tbl>
              <a:tblPr/>
              <a:tblGrid>
                <a:gridCol w="2087181">
                  <a:extLst>
                    <a:ext uri="{9D8B030D-6E8A-4147-A177-3AD203B41FA5}">
                      <a16:colId xmlns:a16="http://schemas.microsoft.com/office/drawing/2014/main" val="768954351"/>
                    </a:ext>
                  </a:extLst>
                </a:gridCol>
                <a:gridCol w="2087181">
                  <a:extLst>
                    <a:ext uri="{9D8B030D-6E8A-4147-A177-3AD203B41FA5}">
                      <a16:colId xmlns:a16="http://schemas.microsoft.com/office/drawing/2014/main" val="2337385084"/>
                    </a:ext>
                  </a:extLst>
                </a:gridCol>
                <a:gridCol w="2087181">
                  <a:extLst>
                    <a:ext uri="{9D8B030D-6E8A-4147-A177-3AD203B41FA5}">
                      <a16:colId xmlns:a16="http://schemas.microsoft.com/office/drawing/2014/main" val="114028023"/>
                    </a:ext>
                  </a:extLst>
                </a:gridCol>
                <a:gridCol w="2087181">
                  <a:extLst>
                    <a:ext uri="{9D8B030D-6E8A-4147-A177-3AD203B41FA5}">
                      <a16:colId xmlns:a16="http://schemas.microsoft.com/office/drawing/2014/main" val="1794730166"/>
                    </a:ext>
                  </a:extLst>
                </a:gridCol>
                <a:gridCol w="2087181">
                  <a:extLst>
                    <a:ext uri="{9D8B030D-6E8A-4147-A177-3AD203B41FA5}">
                      <a16:colId xmlns:a16="http://schemas.microsoft.com/office/drawing/2014/main" val="1626164220"/>
                    </a:ext>
                  </a:extLst>
                </a:gridCol>
              </a:tblGrid>
              <a:tr h="209075">
                <a:tc gridSpan="5">
                  <a:txBody>
                    <a:bodyPr/>
                    <a:lstStyle/>
                    <a:p>
                      <a:pPr algn="ctr"/>
                      <a:r>
                        <a:rPr lang="bg-BG" sz="800" b="1" dirty="0">
                          <a:solidFill>
                            <a:srgbClr val="4B0082"/>
                          </a:solidFill>
                          <a:effectLst/>
                          <a:latin typeface="Arial" panose="020B0604020202020204" pitchFamily="34" charset="0"/>
                        </a:rPr>
                        <a:t>Обобщено</a:t>
                      </a: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5F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81616538"/>
                  </a:ext>
                </a:extLst>
              </a:tr>
              <a:tr h="366219">
                <a:tc gridSpan="2">
                  <a:txBody>
                    <a:bodyPr/>
                    <a:lstStyle/>
                    <a:p>
                      <a:pPr algn="l"/>
                      <a:r>
                        <a:rPr lang="ru-RU" sz="800" dirty="0">
                          <a:effectLst/>
                        </a:rPr>
                        <a:t>М-во на </a:t>
                      </a:r>
                      <a:r>
                        <a:rPr lang="ru-RU" sz="800" dirty="0" err="1">
                          <a:effectLst/>
                        </a:rPr>
                        <a:t>иновациите</a:t>
                      </a:r>
                      <a:r>
                        <a:rPr lang="ru-RU" sz="800" dirty="0">
                          <a:effectLst/>
                        </a:rPr>
                        <a:t> и </a:t>
                      </a:r>
                      <a:r>
                        <a:rPr lang="ru-RU" sz="800" dirty="0" err="1">
                          <a:effectLst/>
                        </a:rPr>
                        <a:t>растежа</a:t>
                      </a:r>
                      <a:r>
                        <a:rPr lang="ru-RU" sz="800" dirty="0">
                          <a:effectLst/>
                        </a:rPr>
                        <a:t> ( 074******* )</a:t>
                      </a: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5F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800">
                          <a:solidFill>
                            <a:srgbClr val="4B0082"/>
                          </a:solidFill>
                          <a:effectLst/>
                          <a:latin typeface="Arial" panose="020B0604020202020204" pitchFamily="34" charset="0"/>
                        </a:rPr>
                        <a:t>Период: 04.12.2025 - 04.12.2025</a:t>
                      </a: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5F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34328239"/>
                  </a:ext>
                </a:extLst>
              </a:tr>
              <a:tr h="209075"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Код</a:t>
                      </a: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Описание</a:t>
                      </a: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Брой</a:t>
                      </a: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Сума</a:t>
                      </a: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>
                        <a:effectLst/>
                      </a:endParaRP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91601573"/>
                  </a:ext>
                </a:extLst>
              </a:tr>
              <a:tr h="209075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10 xxxx</a:t>
                      </a: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800">
                          <a:effectLst/>
                        </a:rPr>
                        <a:t>Издръжка</a:t>
                      </a: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6</a:t>
                      </a: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26 778,95 лв.</a:t>
                      </a: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>
                        <a:effectLst/>
                      </a:endParaRP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87307120"/>
                  </a:ext>
                </a:extLst>
              </a:tr>
              <a:tr h="366219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88 xxxx</a:t>
                      </a: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800" dirty="0">
                          <a:effectLst/>
                        </a:rPr>
                        <a:t>Средства на разпореждане</a:t>
                      </a: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2</a:t>
                      </a: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40,00 лв.</a:t>
                      </a: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>
                        <a:effectLst/>
                      </a:endParaRP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55327385"/>
                  </a:ext>
                </a:extLst>
              </a:tr>
              <a:tr h="209075">
                <a:tc gridSpan="2"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Общо: </a:t>
                      </a: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8</a:t>
                      </a: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26 818,95 лв.</a:t>
                      </a: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>
                        <a:effectLst/>
                      </a:endParaRP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92330693"/>
                  </a:ext>
                </a:extLst>
              </a:tr>
              <a:tr h="209075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5F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83541474"/>
                  </a:ext>
                </a:extLst>
              </a:tr>
              <a:tr h="209075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5F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87755877"/>
                  </a:ext>
                </a:extLst>
              </a:tr>
              <a:tr h="209075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5F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98258"/>
                  </a:ext>
                </a:extLst>
              </a:tr>
              <a:tr h="209075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/>
                        <a:t> </a:t>
                      </a: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5F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41948439"/>
                  </a:ext>
                </a:extLst>
              </a:tr>
              <a:tr h="209075">
                <a:tc gridSpan="5">
                  <a:txBody>
                    <a:bodyPr/>
                    <a:lstStyle/>
                    <a:p>
                      <a:pPr algn="ctr"/>
                      <a:r>
                        <a:rPr lang="bg-BG" sz="800" b="1">
                          <a:solidFill>
                            <a:srgbClr val="4B0082"/>
                          </a:solidFill>
                          <a:effectLst/>
                          <a:latin typeface="Arial" panose="020B0604020202020204" pitchFamily="34" charset="0"/>
                        </a:rPr>
                        <a:t>По бюджетни организации</a:t>
                      </a: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5F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60171559"/>
                  </a:ext>
                </a:extLst>
              </a:tr>
              <a:tr h="366219">
                <a:tc gridSpan="2">
                  <a:txBody>
                    <a:bodyPr/>
                    <a:lstStyle/>
                    <a:p>
                      <a:pPr algn="l"/>
                      <a:r>
                        <a:rPr lang="ru-RU" sz="800" dirty="0">
                          <a:effectLst/>
                        </a:rPr>
                        <a:t>М-во на </a:t>
                      </a:r>
                      <a:r>
                        <a:rPr lang="ru-RU" sz="800" dirty="0" err="1">
                          <a:effectLst/>
                        </a:rPr>
                        <a:t>иновациите</a:t>
                      </a:r>
                      <a:r>
                        <a:rPr lang="ru-RU" sz="800" dirty="0">
                          <a:effectLst/>
                        </a:rPr>
                        <a:t> и </a:t>
                      </a:r>
                      <a:r>
                        <a:rPr lang="ru-RU" sz="800" dirty="0" err="1">
                          <a:effectLst/>
                        </a:rPr>
                        <a:t>растежа</a:t>
                      </a:r>
                      <a:r>
                        <a:rPr lang="ru-RU" sz="800" dirty="0">
                          <a:effectLst/>
                        </a:rPr>
                        <a:t>-ЦУ ( </a:t>
                      </a:r>
                      <a:r>
                        <a:rPr lang="ru-RU" sz="800" dirty="0" smtClean="0">
                          <a:effectLst/>
                        </a:rPr>
                        <a:t>074</a:t>
                      </a:r>
                      <a:r>
                        <a:rPr lang="ru-RU" sz="800" dirty="0" smtClean="0">
                          <a:effectLst/>
                        </a:rPr>
                        <a:t>*******</a:t>
                      </a:r>
                      <a:r>
                        <a:rPr lang="ru-RU" sz="800" dirty="0" smtClean="0">
                          <a:effectLst/>
                        </a:rPr>
                        <a:t> </a:t>
                      </a:r>
                      <a:r>
                        <a:rPr lang="ru-RU" sz="800" dirty="0">
                          <a:effectLst/>
                        </a:rPr>
                        <a:t>)</a:t>
                      </a: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5F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800" dirty="0">
                          <a:solidFill>
                            <a:srgbClr val="4B0082"/>
                          </a:solidFill>
                          <a:effectLst/>
                          <a:latin typeface="Arial" panose="020B0604020202020204" pitchFamily="34" charset="0"/>
                        </a:rPr>
                        <a:t>Период: 04.12.2025 - 04.12.2025</a:t>
                      </a: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5F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57553019"/>
                  </a:ext>
                </a:extLst>
              </a:tr>
              <a:tr h="209075"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Код</a:t>
                      </a: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Описание</a:t>
                      </a: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Брой</a:t>
                      </a: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 dirty="0">
                          <a:effectLst/>
                        </a:rPr>
                        <a:t>Сума</a:t>
                      </a: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>
                        <a:effectLst/>
                      </a:endParaRP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33632284"/>
                  </a:ext>
                </a:extLst>
              </a:tr>
              <a:tr h="209075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10 xxxx</a:t>
                      </a: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800">
                          <a:effectLst/>
                        </a:rPr>
                        <a:t>Издръжка</a:t>
                      </a: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5</a:t>
                      </a: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 dirty="0">
                          <a:effectLst/>
                        </a:rPr>
                        <a:t>20 208,95 лв.</a:t>
                      </a: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8749297"/>
                  </a:ext>
                </a:extLst>
              </a:tr>
              <a:tr h="366219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88 xxxx</a:t>
                      </a: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800">
                          <a:effectLst/>
                        </a:rPr>
                        <a:t>Средства на разпореждане</a:t>
                      </a: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2</a:t>
                      </a: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 dirty="0">
                          <a:effectLst/>
                        </a:rPr>
                        <a:t>40,00 лв.</a:t>
                      </a: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13290019"/>
                  </a:ext>
                </a:extLst>
              </a:tr>
              <a:tr h="209075">
                <a:tc gridSpan="2"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Общо: </a:t>
                      </a: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7</a:t>
                      </a: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 dirty="0">
                          <a:effectLst/>
                        </a:rPr>
                        <a:t>20 248,95 лв.</a:t>
                      </a: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78225312"/>
                  </a:ext>
                </a:extLst>
              </a:tr>
              <a:tr h="209075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5F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91944688"/>
                  </a:ext>
                </a:extLst>
              </a:tr>
              <a:tr h="209075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5F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08956689"/>
                  </a:ext>
                </a:extLst>
              </a:tr>
              <a:tr h="209075">
                <a:tc gridSpan="2">
                  <a:txBody>
                    <a:bodyPr/>
                    <a:lstStyle/>
                    <a:p>
                      <a:pPr algn="l"/>
                      <a:r>
                        <a:rPr lang="bg-BG" sz="800" dirty="0">
                          <a:effectLst/>
                        </a:rPr>
                        <a:t>БАИ ( </a:t>
                      </a:r>
                      <a:r>
                        <a:rPr lang="bg-BG" sz="800" dirty="0" smtClean="0">
                          <a:effectLst/>
                        </a:rPr>
                        <a:t>074</a:t>
                      </a:r>
                      <a:r>
                        <a:rPr lang="ru-RU" sz="800" dirty="0" smtClean="0">
                          <a:effectLst/>
                        </a:rPr>
                        <a:t>*******</a:t>
                      </a:r>
                      <a:r>
                        <a:rPr lang="bg-BG" sz="800" dirty="0" smtClean="0">
                          <a:effectLst/>
                        </a:rPr>
                        <a:t> </a:t>
                      </a:r>
                      <a:r>
                        <a:rPr lang="bg-BG" sz="800" dirty="0">
                          <a:effectLst/>
                        </a:rPr>
                        <a:t>)</a:t>
                      </a: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5F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800" dirty="0">
                          <a:solidFill>
                            <a:srgbClr val="4B0082"/>
                          </a:solidFill>
                          <a:effectLst/>
                          <a:latin typeface="Arial" panose="020B0604020202020204" pitchFamily="34" charset="0"/>
                        </a:rPr>
                        <a:t>Период: 04.12.2025 - 04.12.2025</a:t>
                      </a: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5F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79944961"/>
                  </a:ext>
                </a:extLst>
              </a:tr>
              <a:tr h="209075"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Код</a:t>
                      </a: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Описание</a:t>
                      </a: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Брой</a:t>
                      </a: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Сума</a:t>
                      </a: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>
                        <a:effectLst/>
                      </a:endParaRP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87072117"/>
                  </a:ext>
                </a:extLst>
              </a:tr>
              <a:tr h="209075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10 xxxx</a:t>
                      </a: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800">
                          <a:effectLst/>
                        </a:rPr>
                        <a:t>Издръжка</a:t>
                      </a: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1</a:t>
                      </a: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6 570,00 лв.</a:t>
                      </a: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13296429"/>
                  </a:ext>
                </a:extLst>
              </a:tr>
              <a:tr h="209075">
                <a:tc gridSpan="2"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Общо: </a:t>
                      </a: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1</a:t>
                      </a: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6 570,00 лв.</a:t>
                      </a: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7515018"/>
                  </a:ext>
                </a:extLst>
              </a:tr>
              <a:tr h="209075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5F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89385316"/>
                  </a:ext>
                </a:extLst>
              </a:tr>
              <a:tr h="209075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5F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6141108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532910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117</Words>
  <Application>Microsoft Office PowerPoint</Application>
  <PresentationFormat>Widescreen</PresentationFormat>
  <Paragraphs>57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Diana Dimitrova</dc:creator>
  <cp:lastModifiedBy>Diana Dimitrova</cp:lastModifiedBy>
  <cp:revision>1</cp:revision>
  <dcterms:created xsi:type="dcterms:W3CDTF">2025-12-05T05:56:46Z</dcterms:created>
  <dcterms:modified xsi:type="dcterms:W3CDTF">2025-12-05T05:57:44Z</dcterms:modified>
</cp:coreProperties>
</file>