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A35CD-1D1D-4696-8B4E-20CA4D1F9C5E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37296-2B4E-408B-AE14-9A84D0EA8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76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A35CD-1D1D-4696-8B4E-20CA4D1F9C5E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37296-2B4E-408B-AE14-9A84D0EA8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046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A35CD-1D1D-4696-8B4E-20CA4D1F9C5E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37296-2B4E-408B-AE14-9A84D0EA8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380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A35CD-1D1D-4696-8B4E-20CA4D1F9C5E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37296-2B4E-408B-AE14-9A84D0EA8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55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A35CD-1D1D-4696-8B4E-20CA4D1F9C5E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37296-2B4E-408B-AE14-9A84D0EA8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030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A35CD-1D1D-4696-8B4E-20CA4D1F9C5E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37296-2B4E-408B-AE14-9A84D0EA8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754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A35CD-1D1D-4696-8B4E-20CA4D1F9C5E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37296-2B4E-408B-AE14-9A84D0EA8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48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A35CD-1D1D-4696-8B4E-20CA4D1F9C5E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37296-2B4E-408B-AE14-9A84D0EA8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461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A35CD-1D1D-4696-8B4E-20CA4D1F9C5E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37296-2B4E-408B-AE14-9A84D0EA8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174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A35CD-1D1D-4696-8B4E-20CA4D1F9C5E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37296-2B4E-408B-AE14-9A84D0EA8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275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A35CD-1D1D-4696-8B4E-20CA4D1F9C5E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37296-2B4E-408B-AE14-9A84D0EA8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261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A35CD-1D1D-4696-8B4E-20CA4D1F9C5E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37296-2B4E-408B-AE14-9A84D0EA8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481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4205802"/>
              </p:ext>
            </p:extLst>
          </p:nvPr>
        </p:nvGraphicFramePr>
        <p:xfrm>
          <a:off x="1124127" y="293609"/>
          <a:ext cx="10242955" cy="6300539"/>
        </p:xfrm>
        <a:graphic>
          <a:graphicData uri="http://schemas.openxmlformats.org/drawingml/2006/table">
            <a:tbl>
              <a:tblPr/>
              <a:tblGrid>
                <a:gridCol w="2048591">
                  <a:extLst>
                    <a:ext uri="{9D8B030D-6E8A-4147-A177-3AD203B41FA5}">
                      <a16:colId xmlns:a16="http://schemas.microsoft.com/office/drawing/2014/main" val="1876483359"/>
                    </a:ext>
                  </a:extLst>
                </a:gridCol>
                <a:gridCol w="2048591">
                  <a:extLst>
                    <a:ext uri="{9D8B030D-6E8A-4147-A177-3AD203B41FA5}">
                      <a16:colId xmlns:a16="http://schemas.microsoft.com/office/drawing/2014/main" val="2013857284"/>
                    </a:ext>
                  </a:extLst>
                </a:gridCol>
                <a:gridCol w="2048591">
                  <a:extLst>
                    <a:ext uri="{9D8B030D-6E8A-4147-A177-3AD203B41FA5}">
                      <a16:colId xmlns:a16="http://schemas.microsoft.com/office/drawing/2014/main" val="718463050"/>
                    </a:ext>
                  </a:extLst>
                </a:gridCol>
                <a:gridCol w="2048591">
                  <a:extLst>
                    <a:ext uri="{9D8B030D-6E8A-4147-A177-3AD203B41FA5}">
                      <a16:colId xmlns:a16="http://schemas.microsoft.com/office/drawing/2014/main" val="2748183616"/>
                    </a:ext>
                  </a:extLst>
                </a:gridCol>
                <a:gridCol w="2048591">
                  <a:extLst>
                    <a:ext uri="{9D8B030D-6E8A-4147-A177-3AD203B41FA5}">
                      <a16:colId xmlns:a16="http://schemas.microsoft.com/office/drawing/2014/main" val="2275676506"/>
                    </a:ext>
                  </a:extLst>
                </a:gridCol>
              </a:tblGrid>
              <a:tr h="137193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5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7138125"/>
                  </a:ext>
                </a:extLst>
              </a:tr>
              <a:tr h="148475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5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03.12.2025 - 03.12.2025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5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3002097"/>
                  </a:ext>
                </a:extLst>
              </a:tr>
              <a:tr h="137193"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Код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2076638"/>
                  </a:ext>
                </a:extLst>
              </a:tr>
              <a:tr h="13719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33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81 711,72 лв.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0319124"/>
                  </a:ext>
                </a:extLst>
              </a:tr>
              <a:tr h="40300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50 xxxx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Плащания за дълготрайни активи, основен ремонт и капиталови трансфери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2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32 918,40 лв.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0268839"/>
                  </a:ext>
                </a:extLst>
              </a:tr>
              <a:tr h="14847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23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42 311,16 лв.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6889791"/>
                  </a:ext>
                </a:extLst>
              </a:tr>
              <a:tr h="137193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58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156 941,28 лв.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6655024"/>
                  </a:ext>
                </a:extLst>
              </a:tr>
              <a:tr h="13719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5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1662077"/>
                  </a:ext>
                </a:extLst>
              </a:tr>
              <a:tr h="13719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5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8917603"/>
                  </a:ext>
                </a:extLst>
              </a:tr>
              <a:tr h="13719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5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3001381"/>
                  </a:ext>
                </a:extLst>
              </a:tr>
              <a:tr h="13719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5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1417281"/>
                  </a:ext>
                </a:extLst>
              </a:tr>
              <a:tr h="137193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5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1223411"/>
                  </a:ext>
                </a:extLst>
              </a:tr>
              <a:tr h="148475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</a:t>
                      </a:r>
                      <a:r>
                        <a:rPr lang="ru-RU" sz="800" dirty="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5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03.12.2025 - 03.12.2025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5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6569749"/>
                  </a:ext>
                </a:extLst>
              </a:tr>
              <a:tr h="137193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0575772"/>
                  </a:ext>
                </a:extLst>
              </a:tr>
              <a:tr h="13719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15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60 348,45 лв.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2100863"/>
                  </a:ext>
                </a:extLst>
              </a:tr>
              <a:tr h="40300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50 xxxx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Плащания за дълготрайни активи, основен ремонт и капиталови трансфери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12 326,40 лв.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5059786"/>
                  </a:ext>
                </a:extLst>
              </a:tr>
              <a:tr h="14847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23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42 311,16 лв.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583810"/>
                  </a:ext>
                </a:extLst>
              </a:tr>
              <a:tr h="137193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39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114 986,01 лв.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1317033"/>
                  </a:ext>
                </a:extLst>
              </a:tr>
              <a:tr h="13719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5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699410"/>
                  </a:ext>
                </a:extLst>
              </a:tr>
              <a:tr h="13719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5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6648007"/>
                  </a:ext>
                </a:extLst>
              </a:tr>
              <a:tr h="137193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БАИ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</a:t>
                      </a:r>
                      <a:r>
                        <a:rPr lang="bg-BG" sz="800" dirty="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5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03.12.2025 - 03.12.2025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5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7374757"/>
                  </a:ext>
                </a:extLst>
              </a:tr>
              <a:tr h="137193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740890"/>
                  </a:ext>
                </a:extLst>
              </a:tr>
              <a:tr h="13719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13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11 616,34 лв.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8660326"/>
                  </a:ext>
                </a:extLst>
              </a:tr>
              <a:tr h="40300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50 xxxx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Плащания за дълготрайни активи, основен ремонт и капиталови трансфери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20 592,00 лв.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0971273"/>
                  </a:ext>
                </a:extLst>
              </a:tr>
              <a:tr h="137193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14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32 208,34 лв.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8091542"/>
                  </a:ext>
                </a:extLst>
              </a:tr>
              <a:tr h="13719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5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7281062"/>
                  </a:ext>
                </a:extLst>
              </a:tr>
              <a:tr h="13719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5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0411530"/>
                  </a:ext>
                </a:extLst>
              </a:tr>
              <a:tr h="137193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ИАНМСП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</a:t>
                      </a:r>
                      <a:r>
                        <a:rPr lang="bg-BG" sz="800" dirty="0" smtClean="0">
                          <a:effectLst/>
                        </a:rPr>
                        <a:t>)</a:t>
                      </a:r>
                      <a:endParaRPr lang="bg-BG" sz="800" dirty="0">
                        <a:effectLst/>
                      </a:endParaRP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5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03.12.2025 - 03.12.2025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5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0448653"/>
                  </a:ext>
                </a:extLst>
              </a:tr>
              <a:tr h="137193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5331579"/>
                  </a:ext>
                </a:extLst>
              </a:tr>
              <a:tr h="13719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8 338,73 лв.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6612091"/>
                  </a:ext>
                </a:extLst>
              </a:tr>
              <a:tr h="137193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8 338,73 лв.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5507652"/>
                  </a:ext>
                </a:extLst>
              </a:tr>
              <a:tr h="13719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5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7756077"/>
                  </a:ext>
                </a:extLst>
              </a:tr>
              <a:tr h="13719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5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5578872"/>
                  </a:ext>
                </a:extLst>
              </a:tr>
              <a:tr h="137193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НИФ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smtClean="0">
                          <a:effectLst/>
                        </a:rPr>
                        <a:t>*******</a:t>
                      </a:r>
                      <a:r>
                        <a:rPr lang="bg-BG" sz="800" smtClean="0">
                          <a:effectLst/>
                        </a:rPr>
                        <a:t>)</a:t>
                      </a:r>
                      <a:endParaRPr lang="bg-BG" sz="800" dirty="0">
                        <a:effectLst/>
                      </a:endParaRP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5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03.12.2025 - 03.12.2025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5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0458130"/>
                  </a:ext>
                </a:extLst>
              </a:tr>
              <a:tr h="137193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3897485"/>
                  </a:ext>
                </a:extLst>
              </a:tr>
              <a:tr h="13719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1 408,20 лв.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7825294"/>
                  </a:ext>
                </a:extLst>
              </a:tr>
              <a:tr h="137193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1 408,20 лв.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4643677"/>
                  </a:ext>
                </a:extLst>
              </a:tr>
              <a:tr h="137193">
                <a:tc gridSpan="5"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5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6703430"/>
                  </a:ext>
                </a:extLst>
              </a:tr>
              <a:tr h="84842">
                <a:tc gridSpan="5">
                  <a:txBody>
                    <a:bodyPr/>
                    <a:lstStyle/>
                    <a:p>
                      <a:pPr algn="ctr"/>
                      <a:r>
                        <a:rPr lang="en-US" sz="400" dirty="0"/>
                        <a:t> </a:t>
                      </a:r>
                    </a:p>
                  </a:txBody>
                  <a:tcPr marL="20429" marR="20429" marT="10214" marB="10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5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37251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46900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228</Words>
  <Application>Microsoft Office PowerPoint</Application>
  <PresentationFormat>Widescreen</PresentationFormat>
  <Paragraphs>98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2025-12-04T06:00:16Z</dcterms:created>
  <dcterms:modified xsi:type="dcterms:W3CDTF">2025-12-04T06:02:28Z</dcterms:modified>
</cp:coreProperties>
</file>