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6CC0A-E783-4F27-89AB-C0FBEE8CF693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C3754-E6E1-4FF6-BA66-1D8D5248CA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9235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6CC0A-E783-4F27-89AB-C0FBEE8CF693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C3754-E6E1-4FF6-BA66-1D8D5248CA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5956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6CC0A-E783-4F27-89AB-C0FBEE8CF693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C3754-E6E1-4FF6-BA66-1D8D5248CA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043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6CC0A-E783-4F27-89AB-C0FBEE8CF693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C3754-E6E1-4FF6-BA66-1D8D5248CA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856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6CC0A-E783-4F27-89AB-C0FBEE8CF693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C3754-E6E1-4FF6-BA66-1D8D5248CA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2575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6CC0A-E783-4F27-89AB-C0FBEE8CF693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C3754-E6E1-4FF6-BA66-1D8D5248CA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4775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6CC0A-E783-4F27-89AB-C0FBEE8CF693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C3754-E6E1-4FF6-BA66-1D8D5248CA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0696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6CC0A-E783-4F27-89AB-C0FBEE8CF693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C3754-E6E1-4FF6-BA66-1D8D5248CA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9537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6CC0A-E783-4F27-89AB-C0FBEE8CF693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C3754-E6E1-4FF6-BA66-1D8D5248CA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159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6CC0A-E783-4F27-89AB-C0FBEE8CF693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C3754-E6E1-4FF6-BA66-1D8D5248CA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692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6CC0A-E783-4F27-89AB-C0FBEE8CF693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C3754-E6E1-4FF6-BA66-1D8D5248CA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407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86CC0A-E783-4F27-89AB-C0FBEE8CF693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9C3754-E6E1-4FF6-BA66-1D8D5248CA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3944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0507401"/>
              </p:ext>
            </p:extLst>
          </p:nvPr>
        </p:nvGraphicFramePr>
        <p:xfrm>
          <a:off x="931179" y="444609"/>
          <a:ext cx="10419125" cy="6219016"/>
        </p:xfrm>
        <a:graphic>
          <a:graphicData uri="http://schemas.openxmlformats.org/drawingml/2006/table">
            <a:tbl>
              <a:tblPr/>
              <a:tblGrid>
                <a:gridCol w="2083825">
                  <a:extLst>
                    <a:ext uri="{9D8B030D-6E8A-4147-A177-3AD203B41FA5}">
                      <a16:colId xmlns:a16="http://schemas.microsoft.com/office/drawing/2014/main" val="1160369155"/>
                    </a:ext>
                  </a:extLst>
                </a:gridCol>
                <a:gridCol w="2083825">
                  <a:extLst>
                    <a:ext uri="{9D8B030D-6E8A-4147-A177-3AD203B41FA5}">
                      <a16:colId xmlns:a16="http://schemas.microsoft.com/office/drawing/2014/main" val="949650227"/>
                    </a:ext>
                  </a:extLst>
                </a:gridCol>
                <a:gridCol w="2083825">
                  <a:extLst>
                    <a:ext uri="{9D8B030D-6E8A-4147-A177-3AD203B41FA5}">
                      <a16:colId xmlns:a16="http://schemas.microsoft.com/office/drawing/2014/main" val="176493703"/>
                    </a:ext>
                  </a:extLst>
                </a:gridCol>
                <a:gridCol w="2083825">
                  <a:extLst>
                    <a:ext uri="{9D8B030D-6E8A-4147-A177-3AD203B41FA5}">
                      <a16:colId xmlns:a16="http://schemas.microsoft.com/office/drawing/2014/main" val="3282371301"/>
                    </a:ext>
                  </a:extLst>
                </a:gridCol>
                <a:gridCol w="2083825">
                  <a:extLst>
                    <a:ext uri="{9D8B030D-6E8A-4147-A177-3AD203B41FA5}">
                      <a16:colId xmlns:a16="http://schemas.microsoft.com/office/drawing/2014/main" val="935903391"/>
                    </a:ext>
                  </a:extLst>
                </a:gridCol>
              </a:tblGrid>
              <a:tr h="137659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Обобщено</a:t>
                      </a:r>
                    </a:p>
                  </a:txBody>
                  <a:tcPr marL="21976" marR="21976" marT="10988" marB="109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B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2954575"/>
                  </a:ext>
                </a:extLst>
              </a:tr>
              <a:tr h="184511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 ( 074******* )</a:t>
                      </a:r>
                    </a:p>
                  </a:txBody>
                  <a:tcPr marL="21976" marR="21976" marT="10988" marB="109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B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25.11.2025 - 25.11.2025</a:t>
                      </a:r>
                    </a:p>
                  </a:txBody>
                  <a:tcPr marL="21976" marR="21976" marT="10988" marB="109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B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8336069"/>
                  </a:ext>
                </a:extLst>
              </a:tr>
              <a:tr h="137659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21976" marR="21976" marT="10988" marB="109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effectLst/>
                        </a:rPr>
                        <a:t>Описание</a:t>
                      </a:r>
                    </a:p>
                  </a:txBody>
                  <a:tcPr marL="21976" marR="21976" marT="10988" marB="109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21976" marR="21976" marT="10988" marB="109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21976" marR="21976" marT="10988" marB="109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1976" marR="21976" marT="10988" marB="109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7700520"/>
                  </a:ext>
                </a:extLst>
              </a:tr>
              <a:tr h="579892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01 xxxx</a:t>
                      </a:r>
                    </a:p>
                  </a:txBody>
                  <a:tcPr marL="21976" marR="21976" marT="10988" marB="109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Заплати, </a:t>
                      </a:r>
                      <a:r>
                        <a:rPr lang="ru-RU" sz="800" dirty="0" err="1">
                          <a:effectLst/>
                        </a:rPr>
                        <a:t>възнаграждения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други</a:t>
                      </a:r>
                      <a:r>
                        <a:rPr lang="ru-RU" sz="800" dirty="0">
                          <a:effectLst/>
                        </a:rPr>
                        <a:t> </a:t>
                      </a:r>
                      <a:r>
                        <a:rPr lang="ru-RU" sz="800" dirty="0" err="1">
                          <a:effectLst/>
                        </a:rPr>
                        <a:t>плащания</a:t>
                      </a:r>
                      <a:r>
                        <a:rPr lang="ru-RU" sz="800" dirty="0">
                          <a:effectLst/>
                        </a:rPr>
                        <a:t> за персонала - </a:t>
                      </a:r>
                      <a:r>
                        <a:rPr lang="ru-RU" sz="800" dirty="0" err="1">
                          <a:effectLst/>
                        </a:rPr>
                        <a:t>нетна</a:t>
                      </a:r>
                      <a:r>
                        <a:rPr lang="ru-RU" sz="800" dirty="0">
                          <a:effectLst/>
                        </a:rPr>
                        <a:t> сума за </a:t>
                      </a:r>
                      <a:r>
                        <a:rPr lang="ru-RU" sz="800" dirty="0" err="1">
                          <a:effectLst/>
                        </a:rPr>
                        <a:t>изплащане</a:t>
                      </a:r>
                      <a:endParaRPr lang="ru-RU" sz="800" dirty="0">
                        <a:effectLst/>
                      </a:endParaRPr>
                    </a:p>
                  </a:txBody>
                  <a:tcPr marL="21976" marR="21976" marT="10988" marB="109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4</a:t>
                      </a:r>
                    </a:p>
                  </a:txBody>
                  <a:tcPr marL="21976" marR="21976" marT="10988" marB="109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1 105 684,13 лв.</a:t>
                      </a:r>
                    </a:p>
                  </a:txBody>
                  <a:tcPr marL="21976" marR="21976" marT="10988" marB="109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1976" marR="21976" marT="10988" marB="109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4540260"/>
                  </a:ext>
                </a:extLst>
              </a:tr>
              <a:tr h="137659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21976" marR="21976" marT="10988" marB="109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21976" marR="21976" marT="10988" marB="109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30</a:t>
                      </a:r>
                    </a:p>
                  </a:txBody>
                  <a:tcPr marL="21976" marR="21976" marT="10988" marB="109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35 169,02 лв.</a:t>
                      </a:r>
                    </a:p>
                  </a:txBody>
                  <a:tcPr marL="21976" marR="21976" marT="10988" marB="109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1976" marR="21976" marT="10988" marB="109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0120523"/>
                  </a:ext>
                </a:extLst>
              </a:tr>
              <a:tr h="184511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21976" marR="21976" marT="10988" marB="109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21976" marR="21976" marT="10988" marB="109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17</a:t>
                      </a:r>
                    </a:p>
                  </a:txBody>
                  <a:tcPr marL="21976" marR="21976" marT="10988" marB="109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588,00 лв.</a:t>
                      </a:r>
                    </a:p>
                  </a:txBody>
                  <a:tcPr marL="21976" marR="21976" marT="10988" marB="109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1976" marR="21976" marT="10988" marB="109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3665666"/>
                  </a:ext>
                </a:extLst>
              </a:tr>
              <a:tr h="137659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21976" marR="21976" marT="10988" marB="109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51</a:t>
                      </a:r>
                    </a:p>
                  </a:txBody>
                  <a:tcPr marL="21976" marR="21976" marT="10988" marB="109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1 141 441,15 лв.</a:t>
                      </a:r>
                    </a:p>
                  </a:txBody>
                  <a:tcPr marL="21976" marR="21976" marT="10988" marB="109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1976" marR="21976" marT="10988" marB="109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7394788"/>
                  </a:ext>
                </a:extLst>
              </a:tr>
              <a:tr h="137659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1976" marR="21976" marT="10988" marB="109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B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1309097"/>
                  </a:ext>
                </a:extLst>
              </a:tr>
              <a:tr h="137659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21976" marR="21976" marT="10988" marB="109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B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7625833"/>
                  </a:ext>
                </a:extLst>
              </a:tr>
              <a:tr h="137659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1976" marR="21976" marT="10988" marB="109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B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1539049"/>
                  </a:ext>
                </a:extLst>
              </a:tr>
              <a:tr h="137659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1976" marR="21976" marT="10988" marB="109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B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9783873"/>
                  </a:ext>
                </a:extLst>
              </a:tr>
              <a:tr h="137659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По бюджетни организации</a:t>
                      </a:r>
                    </a:p>
                  </a:txBody>
                  <a:tcPr marL="21976" marR="21976" marT="10988" marB="109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B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6351895"/>
                  </a:ext>
                </a:extLst>
              </a:tr>
              <a:tr h="184511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-ЦУ ( </a:t>
                      </a:r>
                      <a:r>
                        <a:rPr lang="ru-RU" sz="800" dirty="0" smtClean="0">
                          <a:effectLst/>
                        </a:rPr>
                        <a:t>074</a:t>
                      </a:r>
                      <a:r>
                        <a:rPr lang="ru-RU" sz="800" dirty="0" smtClean="0">
                          <a:effectLst/>
                        </a:rPr>
                        <a:t>*******</a:t>
                      </a:r>
                      <a:r>
                        <a:rPr lang="ru-RU" sz="800" dirty="0" smtClean="0">
                          <a:effectLst/>
                        </a:rPr>
                        <a:t>)</a:t>
                      </a:r>
                      <a:endParaRPr lang="ru-RU" sz="800" dirty="0">
                        <a:effectLst/>
                      </a:endParaRPr>
                    </a:p>
                  </a:txBody>
                  <a:tcPr marL="21976" marR="21976" marT="10988" marB="109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B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25.11.2025 - 25.11.2025</a:t>
                      </a:r>
                    </a:p>
                  </a:txBody>
                  <a:tcPr marL="21976" marR="21976" marT="10988" marB="109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B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7360087"/>
                  </a:ext>
                </a:extLst>
              </a:tr>
              <a:tr h="137659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21976" marR="21976" marT="10988" marB="109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21976" marR="21976" marT="10988" marB="109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21976" marR="21976" marT="10988" marB="109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effectLst/>
                        </a:rPr>
                        <a:t>Сума</a:t>
                      </a:r>
                    </a:p>
                  </a:txBody>
                  <a:tcPr marL="21976" marR="21976" marT="10988" marB="109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1976" marR="21976" marT="10988" marB="109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7197170"/>
                  </a:ext>
                </a:extLst>
              </a:tr>
              <a:tr h="579892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01 xxxx</a:t>
                      </a:r>
                    </a:p>
                  </a:txBody>
                  <a:tcPr marL="21976" marR="21976" marT="10988" marB="109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Заплати, възнаграждения и други плащания за персонала - нетна сума за изплащане</a:t>
                      </a:r>
                    </a:p>
                  </a:txBody>
                  <a:tcPr marL="21976" marR="21976" marT="10988" marB="109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</a:t>
                      </a:r>
                    </a:p>
                  </a:txBody>
                  <a:tcPr marL="21976" marR="21976" marT="10988" marB="109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1 083 698,75 лв.</a:t>
                      </a:r>
                    </a:p>
                  </a:txBody>
                  <a:tcPr marL="21976" marR="21976" marT="10988" marB="109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1976" marR="21976" marT="10988" marB="109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8861023"/>
                  </a:ext>
                </a:extLst>
              </a:tr>
              <a:tr h="137659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21976" marR="21976" marT="10988" marB="109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21976" marR="21976" marT="10988" marB="109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14</a:t>
                      </a:r>
                    </a:p>
                  </a:txBody>
                  <a:tcPr marL="21976" marR="21976" marT="10988" marB="109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17 848,83 лв.</a:t>
                      </a:r>
                    </a:p>
                  </a:txBody>
                  <a:tcPr marL="21976" marR="21976" marT="10988" marB="109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1976" marR="21976" marT="10988" marB="109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5079283"/>
                  </a:ext>
                </a:extLst>
              </a:tr>
              <a:tr h="184511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21976" marR="21976" marT="10988" marB="109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21976" marR="21976" marT="10988" marB="109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17</a:t>
                      </a:r>
                    </a:p>
                  </a:txBody>
                  <a:tcPr marL="21976" marR="21976" marT="10988" marB="109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588,00 лв.</a:t>
                      </a:r>
                    </a:p>
                  </a:txBody>
                  <a:tcPr marL="21976" marR="21976" marT="10988" marB="109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1976" marR="21976" marT="10988" marB="109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8015603"/>
                  </a:ext>
                </a:extLst>
              </a:tr>
              <a:tr h="137659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21976" marR="21976" marT="10988" marB="109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33</a:t>
                      </a:r>
                    </a:p>
                  </a:txBody>
                  <a:tcPr marL="21976" marR="21976" marT="10988" marB="109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1 102 135,58 лв.</a:t>
                      </a:r>
                    </a:p>
                  </a:txBody>
                  <a:tcPr marL="21976" marR="21976" marT="10988" marB="109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1976" marR="21976" marT="10988" marB="109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68444"/>
                  </a:ext>
                </a:extLst>
              </a:tr>
              <a:tr h="137659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1976" marR="21976" marT="10988" marB="109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B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6800053"/>
                  </a:ext>
                </a:extLst>
              </a:tr>
              <a:tr h="137659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1976" marR="21976" marT="10988" marB="109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B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1940161"/>
                  </a:ext>
                </a:extLst>
              </a:tr>
              <a:tr h="137659">
                <a:tc gridSpan="2"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</a:rPr>
                        <a:t>ИАНМСП ( </a:t>
                      </a:r>
                      <a:r>
                        <a:rPr lang="bg-BG" sz="800" dirty="0" smtClean="0">
                          <a:effectLst/>
                        </a:rPr>
                        <a:t>074</a:t>
                      </a:r>
                      <a:r>
                        <a:rPr lang="ru-RU" sz="800" dirty="0" smtClean="0">
                          <a:effectLst/>
                        </a:rPr>
                        <a:t>*******</a:t>
                      </a:r>
                      <a:r>
                        <a:rPr lang="bg-BG" sz="800" dirty="0" smtClean="0">
                          <a:effectLst/>
                        </a:rPr>
                        <a:t> </a:t>
                      </a:r>
                      <a:r>
                        <a:rPr lang="bg-BG" sz="800" dirty="0">
                          <a:effectLst/>
                        </a:rPr>
                        <a:t>)</a:t>
                      </a:r>
                    </a:p>
                  </a:txBody>
                  <a:tcPr marL="21976" marR="21976" marT="10988" marB="109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B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25.11.2025 - 25.11.2025</a:t>
                      </a:r>
                    </a:p>
                  </a:txBody>
                  <a:tcPr marL="21976" marR="21976" marT="10988" marB="109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B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5256023"/>
                  </a:ext>
                </a:extLst>
              </a:tr>
              <a:tr h="137659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21976" marR="21976" marT="10988" marB="109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21976" marR="21976" marT="10988" marB="109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21976" marR="21976" marT="10988" marB="109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21976" marR="21976" marT="10988" marB="109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1976" marR="21976" marT="10988" marB="109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3722440"/>
                  </a:ext>
                </a:extLst>
              </a:tr>
              <a:tr h="137659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21976" marR="21976" marT="10988" marB="109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21976" marR="21976" marT="10988" marB="109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10</a:t>
                      </a:r>
                    </a:p>
                  </a:txBody>
                  <a:tcPr marL="21976" marR="21976" marT="10988" marB="109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13 420,19 лв.</a:t>
                      </a:r>
                    </a:p>
                  </a:txBody>
                  <a:tcPr marL="21976" marR="21976" marT="10988" marB="109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1976" marR="21976" marT="10988" marB="109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9930381"/>
                  </a:ext>
                </a:extLst>
              </a:tr>
              <a:tr h="137659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21976" marR="21976" marT="10988" marB="109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10</a:t>
                      </a:r>
                    </a:p>
                  </a:txBody>
                  <a:tcPr marL="21976" marR="21976" marT="10988" marB="109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13 420,19 лв.</a:t>
                      </a:r>
                    </a:p>
                  </a:txBody>
                  <a:tcPr marL="21976" marR="21976" marT="10988" marB="109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1976" marR="21976" marT="10988" marB="109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464370"/>
                  </a:ext>
                </a:extLst>
              </a:tr>
              <a:tr h="137659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1976" marR="21976" marT="10988" marB="109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B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63404"/>
                  </a:ext>
                </a:extLst>
              </a:tr>
              <a:tr h="137659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1976" marR="21976" marT="10988" marB="109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B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4903516"/>
                  </a:ext>
                </a:extLst>
              </a:tr>
              <a:tr h="137659">
                <a:tc gridSpan="2"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</a:rPr>
                        <a:t>НИФ ( </a:t>
                      </a:r>
                      <a:r>
                        <a:rPr lang="bg-BG" sz="800" dirty="0" smtClean="0">
                          <a:effectLst/>
                        </a:rPr>
                        <a:t>074</a:t>
                      </a:r>
                      <a:r>
                        <a:rPr lang="ru-RU" sz="800" dirty="0" smtClean="0">
                          <a:effectLst/>
                        </a:rPr>
                        <a:t>*******</a:t>
                      </a:r>
                      <a:r>
                        <a:rPr lang="bg-BG" sz="800" dirty="0" smtClean="0">
                          <a:effectLst/>
                        </a:rPr>
                        <a:t> </a:t>
                      </a:r>
                      <a:r>
                        <a:rPr lang="bg-BG" sz="800" dirty="0">
                          <a:effectLst/>
                        </a:rPr>
                        <a:t>)</a:t>
                      </a:r>
                    </a:p>
                  </a:txBody>
                  <a:tcPr marL="21976" marR="21976" marT="10988" marB="109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B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25.11.2025 - 25.11.2025</a:t>
                      </a:r>
                    </a:p>
                  </a:txBody>
                  <a:tcPr marL="21976" marR="21976" marT="10988" marB="109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B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5862780"/>
                  </a:ext>
                </a:extLst>
              </a:tr>
              <a:tr h="137659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21976" marR="21976" marT="10988" marB="109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21976" marR="21976" marT="10988" marB="109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21976" marR="21976" marT="10988" marB="109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21976" marR="21976" marT="10988" marB="109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21976" marR="21976" marT="10988" marB="109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1927799"/>
                  </a:ext>
                </a:extLst>
              </a:tr>
              <a:tr h="579892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01 xxxx</a:t>
                      </a:r>
                    </a:p>
                  </a:txBody>
                  <a:tcPr marL="21976" marR="21976" marT="10988" marB="109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Заплати, възнаграждения и други плащания за персонала - нетна сума за изплащане</a:t>
                      </a:r>
                    </a:p>
                  </a:txBody>
                  <a:tcPr marL="21976" marR="21976" marT="10988" marB="109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</a:t>
                      </a:r>
                    </a:p>
                  </a:txBody>
                  <a:tcPr marL="21976" marR="21976" marT="10988" marB="109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21 985,38 лв.</a:t>
                      </a:r>
                    </a:p>
                  </a:txBody>
                  <a:tcPr marL="21976" marR="21976" marT="10988" marB="109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1976" marR="21976" marT="10988" marB="109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3640760"/>
                  </a:ext>
                </a:extLst>
              </a:tr>
              <a:tr h="137659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21976" marR="21976" marT="10988" marB="109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21976" marR="21976" marT="10988" marB="109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6</a:t>
                      </a:r>
                    </a:p>
                  </a:txBody>
                  <a:tcPr marL="21976" marR="21976" marT="10988" marB="109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3 900,00 лв.</a:t>
                      </a:r>
                    </a:p>
                  </a:txBody>
                  <a:tcPr marL="21976" marR="21976" marT="10988" marB="109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1976" marR="21976" marT="10988" marB="109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9660192"/>
                  </a:ext>
                </a:extLst>
              </a:tr>
              <a:tr h="137659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21976" marR="21976" marT="10988" marB="109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8</a:t>
                      </a:r>
                    </a:p>
                  </a:txBody>
                  <a:tcPr marL="21976" marR="21976" marT="10988" marB="109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25 885,38 лв.</a:t>
                      </a:r>
                    </a:p>
                  </a:txBody>
                  <a:tcPr marL="21976" marR="21976" marT="10988" marB="109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1976" marR="21976" marT="10988" marB="109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5552228"/>
                  </a:ext>
                </a:extLst>
              </a:tr>
              <a:tr h="137659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1976" marR="21976" marT="10988" marB="109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B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1013816"/>
                  </a:ext>
                </a:extLst>
              </a:tr>
              <a:tr h="137659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1976" marR="21976" marT="10988" marB="109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B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70624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91246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209</Words>
  <Application>Microsoft Office PowerPoint</Application>
  <PresentationFormat>Widescreen</PresentationFormat>
  <Paragraphs>84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Diana Dimitrova</dc:creator>
  <cp:lastModifiedBy>Diana Dimitrova</cp:lastModifiedBy>
  <cp:revision>1</cp:revision>
  <dcterms:created xsi:type="dcterms:W3CDTF">2025-11-26T06:06:26Z</dcterms:created>
  <dcterms:modified xsi:type="dcterms:W3CDTF">2025-11-26T06:07:59Z</dcterms:modified>
</cp:coreProperties>
</file>