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79D0-A8C3-4023-AEA4-961C3EA5408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EF24-0BA9-4A91-BD47-3AD3306B0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95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79D0-A8C3-4023-AEA4-961C3EA5408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EF24-0BA9-4A91-BD47-3AD3306B0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39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79D0-A8C3-4023-AEA4-961C3EA5408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EF24-0BA9-4A91-BD47-3AD3306B0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531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79D0-A8C3-4023-AEA4-961C3EA5408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EF24-0BA9-4A91-BD47-3AD3306B0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25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79D0-A8C3-4023-AEA4-961C3EA5408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EF24-0BA9-4A91-BD47-3AD3306B0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9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79D0-A8C3-4023-AEA4-961C3EA5408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EF24-0BA9-4A91-BD47-3AD3306B0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721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79D0-A8C3-4023-AEA4-961C3EA5408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EF24-0BA9-4A91-BD47-3AD3306B0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97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79D0-A8C3-4023-AEA4-961C3EA5408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EF24-0BA9-4A91-BD47-3AD3306B0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45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79D0-A8C3-4023-AEA4-961C3EA5408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EF24-0BA9-4A91-BD47-3AD3306B0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302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79D0-A8C3-4023-AEA4-961C3EA5408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EF24-0BA9-4A91-BD47-3AD3306B0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51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79D0-A8C3-4023-AEA4-961C3EA5408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9EF24-0BA9-4A91-BD47-3AD3306B0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10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F079D0-A8C3-4023-AEA4-961C3EA54084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9EF24-0BA9-4A91-BD47-3AD3306B09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555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459349"/>
              </p:ext>
            </p:extLst>
          </p:nvPr>
        </p:nvGraphicFramePr>
        <p:xfrm>
          <a:off x="1023460" y="285215"/>
          <a:ext cx="10444290" cy="6391348"/>
        </p:xfrm>
        <a:graphic>
          <a:graphicData uri="http://schemas.openxmlformats.org/drawingml/2006/table">
            <a:tbl>
              <a:tblPr/>
              <a:tblGrid>
                <a:gridCol w="2088858">
                  <a:extLst>
                    <a:ext uri="{9D8B030D-6E8A-4147-A177-3AD203B41FA5}">
                      <a16:colId xmlns:a16="http://schemas.microsoft.com/office/drawing/2014/main" val="1513240570"/>
                    </a:ext>
                  </a:extLst>
                </a:gridCol>
                <a:gridCol w="2088858">
                  <a:extLst>
                    <a:ext uri="{9D8B030D-6E8A-4147-A177-3AD203B41FA5}">
                      <a16:colId xmlns:a16="http://schemas.microsoft.com/office/drawing/2014/main" val="1392142721"/>
                    </a:ext>
                  </a:extLst>
                </a:gridCol>
                <a:gridCol w="2088858">
                  <a:extLst>
                    <a:ext uri="{9D8B030D-6E8A-4147-A177-3AD203B41FA5}">
                      <a16:colId xmlns:a16="http://schemas.microsoft.com/office/drawing/2014/main" val="4006164066"/>
                    </a:ext>
                  </a:extLst>
                </a:gridCol>
                <a:gridCol w="2088858">
                  <a:extLst>
                    <a:ext uri="{9D8B030D-6E8A-4147-A177-3AD203B41FA5}">
                      <a16:colId xmlns:a16="http://schemas.microsoft.com/office/drawing/2014/main" val="2161208894"/>
                    </a:ext>
                  </a:extLst>
                </a:gridCol>
                <a:gridCol w="2088858">
                  <a:extLst>
                    <a:ext uri="{9D8B030D-6E8A-4147-A177-3AD203B41FA5}">
                      <a16:colId xmlns:a16="http://schemas.microsoft.com/office/drawing/2014/main" val="371177793"/>
                    </a:ext>
                  </a:extLst>
                </a:gridCol>
              </a:tblGrid>
              <a:tr h="13342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9168887"/>
                  </a:ext>
                </a:extLst>
              </a:tr>
              <a:tr h="178674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11.11.2025 - 11.11.2025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0159498"/>
                  </a:ext>
                </a:extLst>
              </a:tr>
              <a:tr h="13342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0000147"/>
                  </a:ext>
                </a:extLst>
              </a:tr>
              <a:tr h="13342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48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487 541,01 лв.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504919"/>
                  </a:ext>
                </a:extLst>
              </a:tr>
              <a:tr h="40839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40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Стипендии, пенсии, помощи и текущи трансфери за домакинства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3 852 321,00 лв.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0556794"/>
                  </a:ext>
                </a:extLst>
              </a:tr>
              <a:tr h="48497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4 656,00 лв.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8850141"/>
                  </a:ext>
                </a:extLst>
              </a:tr>
              <a:tr h="17867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30 460,00 лв.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970294"/>
                  </a:ext>
                </a:extLst>
              </a:tr>
              <a:tr h="13342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58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4 374 978,01 лв.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6949196"/>
                  </a:ext>
                </a:extLst>
              </a:tr>
              <a:tr h="1334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1382645"/>
                  </a:ext>
                </a:extLst>
              </a:tr>
              <a:tr h="1334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4596711"/>
                  </a:ext>
                </a:extLst>
              </a:tr>
              <a:tr h="1334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381090"/>
                  </a:ext>
                </a:extLst>
              </a:tr>
              <a:tr h="1334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143318"/>
                  </a:ext>
                </a:extLst>
              </a:tr>
              <a:tr h="133424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448531"/>
                  </a:ext>
                </a:extLst>
              </a:tr>
              <a:tr h="178674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)</a:t>
                      </a:r>
                      <a:endParaRPr lang="ru-RU" sz="800" dirty="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11.11.2025 - 11.11.2025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2608326"/>
                  </a:ext>
                </a:extLst>
              </a:tr>
              <a:tr h="13342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695186"/>
                  </a:ext>
                </a:extLst>
              </a:tr>
              <a:tr h="13342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426 097,29 лв.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720099"/>
                  </a:ext>
                </a:extLst>
              </a:tr>
              <a:tr h="40839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40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Стипендии, пенсии, помощи и текущи трансфери за домакинства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3 852 321,00 лв.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36949"/>
                  </a:ext>
                </a:extLst>
              </a:tr>
              <a:tr h="48497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4 656,00 лв.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555573"/>
                  </a:ext>
                </a:extLst>
              </a:tr>
              <a:tr h="17867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7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29 962,00 лв.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5626306"/>
                  </a:ext>
                </a:extLst>
              </a:tr>
              <a:tr h="13342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21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4 313 036,29 лв.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6363288"/>
                  </a:ext>
                </a:extLst>
              </a:tr>
              <a:tr h="1334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4936168"/>
                  </a:ext>
                </a:extLst>
              </a:tr>
              <a:tr h="1334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5540775"/>
                  </a:ext>
                </a:extLst>
              </a:tr>
              <a:tr h="133424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БАИ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11.11.2025 - 11.11.2025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495563"/>
                  </a:ext>
                </a:extLst>
              </a:tr>
              <a:tr h="13342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5049142"/>
                  </a:ext>
                </a:extLst>
              </a:tr>
              <a:tr h="13342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23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15 582,40 лв.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768912"/>
                  </a:ext>
                </a:extLst>
              </a:tr>
              <a:tr h="13342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23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15 582,40 лв.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882880"/>
                  </a:ext>
                </a:extLst>
              </a:tr>
              <a:tr h="1334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2506478"/>
                  </a:ext>
                </a:extLst>
              </a:tr>
              <a:tr h="1334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7303005"/>
                  </a:ext>
                </a:extLst>
              </a:tr>
              <a:tr h="133424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)</a:t>
                      </a:r>
                      <a:endParaRPr lang="bg-BG" sz="800" dirty="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11.11.2025 - 11.11.2025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541814"/>
                  </a:ext>
                </a:extLst>
              </a:tr>
              <a:tr h="133424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6175606"/>
                  </a:ext>
                </a:extLst>
              </a:tr>
              <a:tr h="13342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13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45 861,32 лв.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0187280"/>
                  </a:ext>
                </a:extLst>
              </a:tr>
              <a:tr h="178674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498,00 лв.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8760114"/>
                  </a:ext>
                </a:extLst>
              </a:tr>
              <a:tr h="133424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46 359,32 лв.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230322"/>
                  </a:ext>
                </a:extLst>
              </a:tr>
              <a:tr h="1334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173634"/>
                  </a:ext>
                </a:extLst>
              </a:tr>
              <a:tr h="1334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0820" marR="20820" marT="10410" marB="104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F8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772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5180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228</Words>
  <Application>Microsoft Office PowerPoint</Application>
  <PresentationFormat>Widescreen</PresentationFormat>
  <Paragraphs>92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2025-11-12T06:04:22Z</dcterms:created>
  <dcterms:modified xsi:type="dcterms:W3CDTF">2025-11-12T06:05:47Z</dcterms:modified>
</cp:coreProperties>
</file>