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59598-4C4B-4776-A79E-773DF0776E8F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CF787-C64A-474F-815A-ECCF16E4DE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1279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59598-4C4B-4776-A79E-773DF0776E8F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CF787-C64A-474F-815A-ECCF16E4DE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955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59598-4C4B-4776-A79E-773DF0776E8F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CF787-C64A-474F-815A-ECCF16E4DE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5542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59598-4C4B-4776-A79E-773DF0776E8F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CF787-C64A-474F-815A-ECCF16E4DE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1970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59598-4C4B-4776-A79E-773DF0776E8F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CF787-C64A-474F-815A-ECCF16E4DE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590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59598-4C4B-4776-A79E-773DF0776E8F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CF787-C64A-474F-815A-ECCF16E4DE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484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59598-4C4B-4776-A79E-773DF0776E8F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CF787-C64A-474F-815A-ECCF16E4DE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6880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59598-4C4B-4776-A79E-773DF0776E8F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CF787-C64A-474F-815A-ECCF16E4DE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249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59598-4C4B-4776-A79E-773DF0776E8F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CF787-C64A-474F-815A-ECCF16E4DE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73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59598-4C4B-4776-A79E-773DF0776E8F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CF787-C64A-474F-815A-ECCF16E4DE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080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59598-4C4B-4776-A79E-773DF0776E8F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4CF787-C64A-474F-815A-ECCF16E4DE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125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E59598-4C4B-4776-A79E-773DF0776E8F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4CF787-C64A-474F-815A-ECCF16E4DE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5771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2720371"/>
              </p:ext>
            </p:extLst>
          </p:nvPr>
        </p:nvGraphicFramePr>
        <p:xfrm>
          <a:off x="1157680" y="595618"/>
          <a:ext cx="9907395" cy="5581345"/>
        </p:xfrm>
        <a:graphic>
          <a:graphicData uri="http://schemas.openxmlformats.org/drawingml/2006/table">
            <a:tbl>
              <a:tblPr/>
              <a:tblGrid>
                <a:gridCol w="1981479">
                  <a:extLst>
                    <a:ext uri="{9D8B030D-6E8A-4147-A177-3AD203B41FA5}">
                      <a16:colId xmlns:a16="http://schemas.microsoft.com/office/drawing/2014/main" val="2738637456"/>
                    </a:ext>
                  </a:extLst>
                </a:gridCol>
                <a:gridCol w="1981479">
                  <a:extLst>
                    <a:ext uri="{9D8B030D-6E8A-4147-A177-3AD203B41FA5}">
                      <a16:colId xmlns:a16="http://schemas.microsoft.com/office/drawing/2014/main" val="2643741928"/>
                    </a:ext>
                  </a:extLst>
                </a:gridCol>
                <a:gridCol w="1981479">
                  <a:extLst>
                    <a:ext uri="{9D8B030D-6E8A-4147-A177-3AD203B41FA5}">
                      <a16:colId xmlns:a16="http://schemas.microsoft.com/office/drawing/2014/main" val="2281778567"/>
                    </a:ext>
                  </a:extLst>
                </a:gridCol>
                <a:gridCol w="1981479">
                  <a:extLst>
                    <a:ext uri="{9D8B030D-6E8A-4147-A177-3AD203B41FA5}">
                      <a16:colId xmlns:a16="http://schemas.microsoft.com/office/drawing/2014/main" val="1532368963"/>
                    </a:ext>
                  </a:extLst>
                </a:gridCol>
                <a:gridCol w="1981479">
                  <a:extLst>
                    <a:ext uri="{9D8B030D-6E8A-4147-A177-3AD203B41FA5}">
                      <a16:colId xmlns:a16="http://schemas.microsoft.com/office/drawing/2014/main" val="258218004"/>
                    </a:ext>
                  </a:extLst>
                </a:gridCol>
              </a:tblGrid>
              <a:tr h="214667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Обобщено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4375006"/>
                  </a:ext>
                </a:extLst>
              </a:tr>
              <a:tr h="375668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 ( 074******* )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10.11.2025 - 10.11.2025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34035241"/>
                  </a:ext>
                </a:extLst>
              </a:tr>
              <a:tr h="214667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3094027"/>
                  </a:ext>
                </a:extLst>
              </a:tr>
              <a:tr h="214667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8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49 345,46 лв.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7996473"/>
                  </a:ext>
                </a:extLst>
              </a:tr>
              <a:tr h="375668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14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1 040,00 лв.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1700678"/>
                  </a:ext>
                </a:extLst>
              </a:tr>
              <a:tr h="214667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22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50 385,46 лв.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2928929"/>
                  </a:ext>
                </a:extLst>
              </a:tr>
              <a:tr h="214667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5344164"/>
                  </a:ext>
                </a:extLst>
              </a:tr>
              <a:tr h="214667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4882376"/>
                  </a:ext>
                </a:extLst>
              </a:tr>
              <a:tr h="214667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3482321"/>
                  </a:ext>
                </a:extLst>
              </a:tr>
              <a:tr h="214667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8450351"/>
                  </a:ext>
                </a:extLst>
              </a:tr>
              <a:tr h="214667">
                <a:tc gridSpan="5">
                  <a:txBody>
                    <a:bodyPr/>
                    <a:lstStyle/>
                    <a:p>
                      <a:pPr algn="ctr"/>
                      <a:r>
                        <a:rPr lang="bg-BG" sz="800" b="1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По бюджетни организации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62019089"/>
                  </a:ext>
                </a:extLst>
              </a:tr>
              <a:tr h="375668">
                <a:tc gridSpan="2">
                  <a:txBody>
                    <a:bodyPr/>
                    <a:lstStyle/>
                    <a:p>
                      <a:pPr algn="l"/>
                      <a:r>
                        <a:rPr lang="ru-RU" sz="800" dirty="0">
                          <a:effectLst/>
                        </a:rPr>
                        <a:t>М-во на </a:t>
                      </a:r>
                      <a:r>
                        <a:rPr lang="ru-RU" sz="800" dirty="0" err="1">
                          <a:effectLst/>
                        </a:rPr>
                        <a:t>иновациите</a:t>
                      </a:r>
                      <a:r>
                        <a:rPr lang="ru-RU" sz="800" dirty="0">
                          <a:effectLst/>
                        </a:rPr>
                        <a:t> и </a:t>
                      </a:r>
                      <a:r>
                        <a:rPr lang="ru-RU" sz="800" dirty="0" err="1">
                          <a:effectLst/>
                        </a:rPr>
                        <a:t>растежа</a:t>
                      </a:r>
                      <a:r>
                        <a:rPr lang="ru-RU" sz="800" dirty="0">
                          <a:effectLst/>
                        </a:rPr>
                        <a:t>-ЦУ ( </a:t>
                      </a:r>
                      <a:r>
                        <a:rPr lang="ru-RU" sz="800" dirty="0" smtClean="0">
                          <a:effectLst/>
                        </a:rPr>
                        <a:t>074</a:t>
                      </a:r>
                      <a:r>
                        <a:rPr lang="ru-RU" sz="800" dirty="0" smtClean="0">
                          <a:effectLst/>
                        </a:rPr>
                        <a:t>*******</a:t>
                      </a:r>
                      <a:r>
                        <a:rPr lang="ru-RU" sz="800" dirty="0" smtClean="0">
                          <a:effectLst/>
                        </a:rPr>
                        <a:t> </a:t>
                      </a:r>
                      <a:r>
                        <a:rPr lang="ru-RU" sz="800" dirty="0">
                          <a:effectLst/>
                        </a:rPr>
                        <a:t>)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10.11.2025 - 10.11.2025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9764924"/>
                  </a:ext>
                </a:extLst>
              </a:tr>
              <a:tr h="214667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7776775"/>
                  </a:ext>
                </a:extLst>
              </a:tr>
              <a:tr h="375668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88 xxxx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Средства на разпореждане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14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1 040,00 лв.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5927148"/>
                  </a:ext>
                </a:extLst>
              </a:tr>
              <a:tr h="214667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14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1 040,00 лв.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7846067"/>
                  </a:ext>
                </a:extLst>
              </a:tr>
              <a:tr h="214667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8565314"/>
                  </a:ext>
                </a:extLst>
              </a:tr>
              <a:tr h="214667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/>
                        <a:t> 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6595243"/>
                  </a:ext>
                </a:extLst>
              </a:tr>
              <a:tr h="214667">
                <a:tc gridSpan="2">
                  <a:txBody>
                    <a:bodyPr/>
                    <a:lstStyle/>
                    <a:p>
                      <a:pPr algn="l"/>
                      <a:r>
                        <a:rPr lang="bg-BG" sz="800" dirty="0">
                          <a:effectLst/>
                        </a:rPr>
                        <a:t>ИАНМСП ( </a:t>
                      </a:r>
                      <a:r>
                        <a:rPr lang="bg-BG" sz="800" dirty="0" smtClean="0">
                          <a:effectLst/>
                        </a:rPr>
                        <a:t>074</a:t>
                      </a:r>
                      <a:r>
                        <a:rPr lang="ru-RU" sz="800" dirty="0" smtClean="0">
                          <a:effectLst/>
                        </a:rPr>
                        <a:t>*******</a:t>
                      </a:r>
                      <a:r>
                        <a:rPr lang="bg-BG" sz="800" dirty="0" smtClean="0">
                          <a:effectLst/>
                        </a:rPr>
                        <a:t> </a:t>
                      </a:r>
                      <a:r>
                        <a:rPr lang="bg-BG" sz="800" dirty="0">
                          <a:effectLst/>
                        </a:rPr>
                        <a:t>)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800">
                          <a:solidFill>
                            <a:srgbClr val="4B0082"/>
                          </a:solidFill>
                          <a:effectLst/>
                          <a:latin typeface="Arial" panose="020B0604020202020204" pitchFamily="34" charset="0"/>
                        </a:rPr>
                        <a:t>Период: 10.11.2025 - 10.11.2025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4048059"/>
                  </a:ext>
                </a:extLst>
              </a:tr>
              <a:tr h="214667"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Код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Описание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Брой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800">
                          <a:effectLst/>
                        </a:rPr>
                        <a:t>Сума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800">
                        <a:effectLst/>
                      </a:endParaRP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3407278"/>
                  </a:ext>
                </a:extLst>
              </a:tr>
              <a:tr h="214667">
                <a:tc>
                  <a:txBody>
                    <a:bodyPr/>
                    <a:lstStyle/>
                    <a:p>
                      <a:pPr algn="ctr"/>
                      <a:r>
                        <a:rPr lang="en-US" sz="800">
                          <a:effectLst/>
                        </a:rPr>
                        <a:t>10 xxxx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800">
                          <a:effectLst/>
                        </a:rPr>
                        <a:t>Издръжка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8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49 345,46 лв.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11085911"/>
                  </a:ext>
                </a:extLst>
              </a:tr>
              <a:tr h="214667">
                <a:tc gridSpan="2"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Общо: 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800">
                          <a:effectLst/>
                        </a:rPr>
                        <a:t>8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800">
                          <a:effectLst/>
                        </a:rPr>
                        <a:t>49 345,46 лв.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800" dirty="0">
                        <a:effectLst/>
                      </a:endParaRP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0580968"/>
                  </a:ext>
                </a:extLst>
              </a:tr>
              <a:tr h="214667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4339150"/>
                  </a:ext>
                </a:extLst>
              </a:tr>
              <a:tr h="214667">
                <a:tc gridSpan="5">
                  <a:txBody>
                    <a:bodyPr/>
                    <a:lstStyle/>
                    <a:p>
                      <a:pPr algn="ctr"/>
                      <a:r>
                        <a:rPr lang="en-US" sz="800" dirty="0"/>
                        <a:t> </a:t>
                      </a:r>
                    </a:p>
                  </a:txBody>
                  <a:tcPr marL="41840" marR="41840" marT="20920" marB="2092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0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268229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345551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111</Words>
  <Application>Microsoft Office PowerPoint</Application>
  <PresentationFormat>Widescreen</PresentationFormat>
  <Paragraphs>53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Dimitrova</dc:creator>
  <cp:lastModifiedBy>Diana Dimitrova</cp:lastModifiedBy>
  <cp:revision>1</cp:revision>
  <dcterms:created xsi:type="dcterms:W3CDTF">2025-11-11T06:09:25Z</dcterms:created>
  <dcterms:modified xsi:type="dcterms:W3CDTF">2025-11-11T06:11:35Z</dcterms:modified>
</cp:coreProperties>
</file>