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269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714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41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615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772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29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115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955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284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469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84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1812B-690B-4FFA-AFDE-995D8FD9B147}" type="datetimeFigureOut">
              <a:rPr lang="en-US" smtClean="0"/>
              <a:t>10/31/2025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0EBA4-555C-4224-AED9-11CD45F7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50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212.122.164.250/sebra/dwh/done_payments_old.jsp?bo_code=074*******&amp;date_from=30.10.2025&amp;date_to=30.10.2025&amp;execute=yes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643752"/>
              </p:ext>
            </p:extLst>
          </p:nvPr>
        </p:nvGraphicFramePr>
        <p:xfrm>
          <a:off x="1025717" y="620217"/>
          <a:ext cx="10066355" cy="5637484"/>
        </p:xfrm>
        <a:graphic>
          <a:graphicData uri="http://schemas.openxmlformats.org/drawingml/2006/table">
            <a:tbl>
              <a:tblPr/>
              <a:tblGrid>
                <a:gridCol w="1081379">
                  <a:extLst>
                    <a:ext uri="{9D8B030D-6E8A-4147-A177-3AD203B41FA5}">
                      <a16:colId xmlns:a16="http://schemas.microsoft.com/office/drawing/2014/main" val="613576081"/>
                    </a:ext>
                  </a:extLst>
                </a:gridCol>
                <a:gridCol w="931892">
                  <a:extLst>
                    <a:ext uri="{9D8B030D-6E8A-4147-A177-3AD203B41FA5}">
                      <a16:colId xmlns:a16="http://schemas.microsoft.com/office/drawing/2014/main" val="208319657"/>
                    </a:ext>
                  </a:extLst>
                </a:gridCol>
                <a:gridCol w="3695767">
                  <a:extLst>
                    <a:ext uri="{9D8B030D-6E8A-4147-A177-3AD203B41FA5}">
                      <a16:colId xmlns:a16="http://schemas.microsoft.com/office/drawing/2014/main" val="743688939"/>
                    </a:ext>
                  </a:extLst>
                </a:gridCol>
                <a:gridCol w="882595">
                  <a:extLst>
                    <a:ext uri="{9D8B030D-6E8A-4147-A177-3AD203B41FA5}">
                      <a16:colId xmlns:a16="http://schemas.microsoft.com/office/drawing/2014/main" val="2731838331"/>
                    </a:ext>
                  </a:extLst>
                </a:gridCol>
                <a:gridCol w="1461451">
                  <a:extLst>
                    <a:ext uri="{9D8B030D-6E8A-4147-A177-3AD203B41FA5}">
                      <a16:colId xmlns:a16="http://schemas.microsoft.com/office/drawing/2014/main" val="1507494557"/>
                    </a:ext>
                  </a:extLst>
                </a:gridCol>
                <a:gridCol w="2013271">
                  <a:extLst>
                    <a:ext uri="{9D8B030D-6E8A-4147-A177-3AD203B41FA5}">
                      <a16:colId xmlns:a16="http://schemas.microsoft.com/office/drawing/2014/main" val="3644556867"/>
                    </a:ext>
                  </a:extLst>
                </a:gridCol>
              </a:tblGrid>
              <a:tr h="133327">
                <a:tc gridSpan="6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3418009"/>
                  </a:ext>
                </a:extLst>
              </a:tr>
              <a:tr h="133327">
                <a:tc gridSpan="3">
                  <a:txBody>
                    <a:bodyPr/>
                    <a:lstStyle/>
                    <a:p>
                      <a:pPr algn="l"/>
                      <a:r>
                        <a:rPr lang="ru-RU" sz="900" u="none" strike="noStrike">
                          <a:solidFill>
                            <a:srgbClr val="8B008B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  <a:hlinkClick r:id="rId2"/>
                        </a:rPr>
                        <a:t>М-во на иновациите и растежа ( 074******* )</a:t>
                      </a:r>
                      <a:endParaRPr lang="ru-RU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30.10.2025 - 30.10.2025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75545"/>
                  </a:ext>
                </a:extLst>
              </a:tr>
              <a:tr h="133327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092165"/>
                  </a:ext>
                </a:extLst>
              </a:tr>
              <a:tr h="133327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67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1 263 589,17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581274"/>
                  </a:ext>
                </a:extLst>
              </a:tr>
              <a:tr h="133327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ru-RU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1 201 440,18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6321429"/>
                  </a:ext>
                </a:extLst>
              </a:tr>
              <a:tr h="133327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51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57 929,79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267404"/>
                  </a:ext>
                </a:extLst>
              </a:tr>
              <a:tr h="133327">
                <a:tc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11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4 219,20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6874902"/>
                  </a:ext>
                </a:extLst>
              </a:tr>
              <a:tr h="133327">
                <a:tc gridSpan="6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250196"/>
                  </a:ext>
                </a:extLst>
              </a:tr>
              <a:tr h="133327">
                <a:tc gridSpan="3"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 ( 074******* )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30.10.2025 - 30.10.2025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3847931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5483648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953782"/>
                  </a:ext>
                </a:extLst>
              </a:tr>
              <a:tr h="133327">
                <a:tc gridSpan="6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9190617"/>
                  </a:ext>
                </a:extLst>
              </a:tr>
              <a:tr h="133327">
                <a:tc gridSpan="3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иновациите и растежа-ЦУ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30.10.2025 - 30.10.2025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0562830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308751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54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1 168 565,49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78193"/>
                  </a:ext>
                </a:extLst>
              </a:tr>
              <a:tr h="252301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1 135 908,29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459459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41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28 438,00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6805008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11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4 219,20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5302859"/>
                  </a:ext>
                </a:extLst>
              </a:tr>
              <a:tr h="133327">
                <a:tc gridSpan="6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522358"/>
                  </a:ext>
                </a:extLst>
              </a:tr>
              <a:tr h="133327">
                <a:tc gridSpan="3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БАИ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30.10.2025 - 30.10.2025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0542920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5248935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8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62 717,24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6937155"/>
                  </a:ext>
                </a:extLst>
              </a:tr>
              <a:tr h="252301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60 536,89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2837742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6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2 180,35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124287"/>
                  </a:ext>
                </a:extLst>
              </a:tr>
              <a:tr h="133327">
                <a:tc gridSpan="6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129143"/>
                  </a:ext>
                </a:extLst>
              </a:tr>
              <a:tr h="133327">
                <a:tc gridSpan="3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30.10.2025 - 30.10.2025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836283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8768941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27 311,44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4455558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27 311,44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648580"/>
                  </a:ext>
                </a:extLst>
              </a:tr>
              <a:tr h="133327">
                <a:tc gridSpan="6">
                  <a:txBody>
                    <a:bodyPr/>
                    <a:lstStyle/>
                    <a:p>
                      <a:pPr algn="ctr"/>
                      <a:endParaRPr lang="en-US" sz="900" b="1" dirty="0">
                        <a:solidFill>
                          <a:srgbClr val="4B0082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5356016"/>
                  </a:ext>
                </a:extLst>
              </a:tr>
              <a:tr h="133327">
                <a:tc gridSpan="3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en-US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30.10.2025 - 30.10.2025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F5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013576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6830052"/>
                  </a:ext>
                </a:extLst>
              </a:tr>
              <a:tr h="133327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4 995,00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510441"/>
                  </a:ext>
                </a:extLst>
              </a:tr>
              <a:tr h="252301">
                <a:tc gridSpan="2">
                  <a:txBody>
                    <a:bodyPr/>
                    <a:lstStyle/>
                    <a:p>
                      <a:pPr algn="l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1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4 995,00 лв.</a:t>
                      </a: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6545" marR="16545" marT="8273" marB="82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4023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32321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305</Words>
  <Application>Microsoft Office PowerPoint</Application>
  <PresentationFormat>Widescreen</PresentationFormat>
  <Paragraphs>102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SARI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Gergana Koleva</dc:creator>
  <cp:lastModifiedBy>Gergana Koleva</cp:lastModifiedBy>
  <cp:revision>2</cp:revision>
  <dcterms:created xsi:type="dcterms:W3CDTF">2025-10-31T07:02:59Z</dcterms:created>
  <dcterms:modified xsi:type="dcterms:W3CDTF">2025-10-31T07:11:27Z</dcterms:modified>
</cp:coreProperties>
</file>