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610C-3376-444B-A37A-22C8D311FC0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1F93-386A-485B-A176-E6297838F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729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610C-3376-444B-A37A-22C8D311FC0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1F93-386A-485B-A176-E6297838F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1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610C-3376-444B-A37A-22C8D311FC0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1F93-386A-485B-A176-E6297838F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724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610C-3376-444B-A37A-22C8D311FC0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1F93-386A-485B-A176-E6297838F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65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610C-3376-444B-A37A-22C8D311FC0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1F93-386A-485B-A176-E6297838F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37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610C-3376-444B-A37A-22C8D311FC0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1F93-386A-485B-A176-E6297838F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260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610C-3376-444B-A37A-22C8D311FC0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1F93-386A-485B-A176-E6297838F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930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610C-3376-444B-A37A-22C8D311FC0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1F93-386A-485B-A176-E6297838F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815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610C-3376-444B-A37A-22C8D311FC0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1F93-386A-485B-A176-E6297838F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62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610C-3376-444B-A37A-22C8D311FC0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1F93-386A-485B-A176-E6297838F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68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2610C-3376-444B-A37A-22C8D311FC0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21F93-386A-485B-A176-E6297838F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365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2610C-3376-444B-A37A-22C8D311FC0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21F93-386A-485B-A176-E6297838F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10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0479034"/>
              </p:ext>
            </p:extLst>
          </p:nvPr>
        </p:nvGraphicFramePr>
        <p:xfrm>
          <a:off x="1057012" y="343950"/>
          <a:ext cx="10167460" cy="6249804"/>
        </p:xfrm>
        <a:graphic>
          <a:graphicData uri="http://schemas.openxmlformats.org/drawingml/2006/table">
            <a:tbl>
              <a:tblPr/>
              <a:tblGrid>
                <a:gridCol w="2033492">
                  <a:extLst>
                    <a:ext uri="{9D8B030D-6E8A-4147-A177-3AD203B41FA5}">
                      <a16:colId xmlns:a16="http://schemas.microsoft.com/office/drawing/2014/main" val="3635407537"/>
                    </a:ext>
                  </a:extLst>
                </a:gridCol>
                <a:gridCol w="2033492">
                  <a:extLst>
                    <a:ext uri="{9D8B030D-6E8A-4147-A177-3AD203B41FA5}">
                      <a16:colId xmlns:a16="http://schemas.microsoft.com/office/drawing/2014/main" val="199088294"/>
                    </a:ext>
                  </a:extLst>
                </a:gridCol>
                <a:gridCol w="2033492">
                  <a:extLst>
                    <a:ext uri="{9D8B030D-6E8A-4147-A177-3AD203B41FA5}">
                      <a16:colId xmlns:a16="http://schemas.microsoft.com/office/drawing/2014/main" val="561529852"/>
                    </a:ext>
                  </a:extLst>
                </a:gridCol>
                <a:gridCol w="2033492">
                  <a:extLst>
                    <a:ext uri="{9D8B030D-6E8A-4147-A177-3AD203B41FA5}">
                      <a16:colId xmlns:a16="http://schemas.microsoft.com/office/drawing/2014/main" val="2942890393"/>
                    </a:ext>
                  </a:extLst>
                </a:gridCol>
                <a:gridCol w="2033492">
                  <a:extLst>
                    <a:ext uri="{9D8B030D-6E8A-4147-A177-3AD203B41FA5}">
                      <a16:colId xmlns:a16="http://schemas.microsoft.com/office/drawing/2014/main" val="1960715402"/>
                    </a:ext>
                  </a:extLst>
                </a:gridCol>
              </a:tblGrid>
              <a:tr h="146904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5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528883"/>
                  </a:ext>
                </a:extLst>
              </a:tr>
              <a:tr h="155423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5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27.10.2025 - 27.10.2025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5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237125"/>
                  </a:ext>
                </a:extLst>
              </a:tr>
              <a:tr h="146904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4416186"/>
                  </a:ext>
                </a:extLst>
              </a:tr>
              <a:tr h="48887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12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22 822,18 лв.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4089821"/>
                  </a:ext>
                </a:extLst>
              </a:tr>
              <a:tr h="14690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33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45 031,31 лв.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9027025"/>
                  </a:ext>
                </a:extLst>
              </a:tr>
              <a:tr h="15542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11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26 899,64 лв.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04702"/>
                  </a:ext>
                </a:extLst>
              </a:tr>
              <a:tr h="14690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56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94 753,13 лв.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700359"/>
                  </a:ext>
                </a:extLst>
              </a:tr>
              <a:tr h="14690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5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4151555"/>
                  </a:ext>
                </a:extLst>
              </a:tr>
              <a:tr h="14690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5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3292937"/>
                  </a:ext>
                </a:extLst>
              </a:tr>
              <a:tr h="14690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5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176850"/>
                  </a:ext>
                </a:extLst>
              </a:tr>
              <a:tr h="14690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5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695783"/>
                  </a:ext>
                </a:extLst>
              </a:tr>
              <a:tr h="146904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5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1256391"/>
                  </a:ext>
                </a:extLst>
              </a:tr>
              <a:tr h="155423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</a:t>
                      </a:r>
                      <a:r>
                        <a:rPr lang="en-US" sz="800" dirty="0" smtClean="0">
                          <a:effectLst/>
                        </a:rPr>
                        <a:t>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5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27.10.2025 - 27.10.2025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5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4462232"/>
                  </a:ext>
                </a:extLst>
              </a:tr>
              <a:tr h="14690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576958"/>
                  </a:ext>
                </a:extLst>
              </a:tr>
              <a:tr h="48887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6 255,00 лв.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832"/>
                  </a:ext>
                </a:extLst>
              </a:tr>
              <a:tr h="14690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31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36 404,69 лв.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9523423"/>
                  </a:ext>
                </a:extLst>
              </a:tr>
              <a:tr h="15542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Средства на разпореждане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26 899,64 лв.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4224641"/>
                  </a:ext>
                </a:extLst>
              </a:tr>
              <a:tr h="14690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45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69 559,33 лв.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5572165"/>
                  </a:ext>
                </a:extLst>
              </a:tr>
              <a:tr h="14690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5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0177024"/>
                  </a:ext>
                </a:extLst>
              </a:tr>
              <a:tr h="14690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5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7978083"/>
                  </a:ext>
                </a:extLst>
              </a:tr>
              <a:tr h="146904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bg-BG" sz="800" dirty="0" smtClean="0">
                          <a:effectLst/>
                        </a:rPr>
                        <a:t>)</a:t>
                      </a:r>
                      <a:endParaRPr lang="bg-BG" sz="800" dirty="0">
                        <a:effectLst/>
                      </a:endParaRP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5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27.10.2025 - 27.10.2025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5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4546178"/>
                  </a:ext>
                </a:extLst>
              </a:tr>
              <a:tr h="146904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428703"/>
                  </a:ext>
                </a:extLst>
              </a:tr>
              <a:tr h="48887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5 506,16 лв.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051530"/>
                  </a:ext>
                </a:extLst>
              </a:tr>
              <a:tr h="14690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8 626,62 лв.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960299"/>
                  </a:ext>
                </a:extLst>
              </a:tr>
              <a:tr h="14690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14 132,78 лв.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317237"/>
                  </a:ext>
                </a:extLst>
              </a:tr>
              <a:tr h="14690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5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1169629"/>
                  </a:ext>
                </a:extLst>
              </a:tr>
              <a:tr h="14690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5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049031"/>
                  </a:ext>
                </a:extLst>
              </a:tr>
              <a:tr h="146904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НИФ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5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27.10.2025 - 27.10.2025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5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2465953"/>
                  </a:ext>
                </a:extLst>
              </a:tr>
              <a:tr h="14690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2088600"/>
                  </a:ext>
                </a:extLst>
              </a:tr>
              <a:tr h="48887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11 061,02 лв.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575812"/>
                  </a:ext>
                </a:extLst>
              </a:tr>
              <a:tr h="14690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11 061,02 лв.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922907"/>
                  </a:ext>
                </a:extLst>
              </a:tr>
              <a:tr h="14690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5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31936"/>
                  </a:ext>
                </a:extLst>
              </a:tr>
              <a:tr h="14690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145" marR="20145" marT="10073" marB="10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5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054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8220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221</Words>
  <Application>Microsoft Office PowerPoint</Application>
  <PresentationFormat>Widescreen</PresentationFormat>
  <Paragraphs>84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2025-10-28T06:08:45Z</dcterms:created>
  <dcterms:modified xsi:type="dcterms:W3CDTF">2025-10-28T06:10:32Z</dcterms:modified>
</cp:coreProperties>
</file>