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FEE9C-4260-43CE-98E1-55149B518CCB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7EDF2-018F-4E35-9267-099E2D4C48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4847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FEE9C-4260-43CE-98E1-55149B518CCB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7EDF2-018F-4E35-9267-099E2D4C48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1346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FEE9C-4260-43CE-98E1-55149B518CCB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7EDF2-018F-4E35-9267-099E2D4C48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213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FEE9C-4260-43CE-98E1-55149B518CCB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7EDF2-018F-4E35-9267-099E2D4C48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452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FEE9C-4260-43CE-98E1-55149B518CCB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7EDF2-018F-4E35-9267-099E2D4C48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894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FEE9C-4260-43CE-98E1-55149B518CCB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7EDF2-018F-4E35-9267-099E2D4C48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083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FEE9C-4260-43CE-98E1-55149B518CCB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7EDF2-018F-4E35-9267-099E2D4C48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673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FEE9C-4260-43CE-98E1-55149B518CCB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7EDF2-018F-4E35-9267-099E2D4C48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119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FEE9C-4260-43CE-98E1-55149B518CCB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7EDF2-018F-4E35-9267-099E2D4C48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772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FEE9C-4260-43CE-98E1-55149B518CCB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7EDF2-018F-4E35-9267-099E2D4C48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789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FEE9C-4260-43CE-98E1-55149B518CCB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7EDF2-018F-4E35-9267-099E2D4C48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964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3FEE9C-4260-43CE-98E1-55149B518CCB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27EDF2-018F-4E35-9267-099E2D4C48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494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4566841"/>
              </p:ext>
            </p:extLst>
          </p:nvPr>
        </p:nvGraphicFramePr>
        <p:xfrm>
          <a:off x="1082180" y="654336"/>
          <a:ext cx="9940955" cy="5910818"/>
        </p:xfrm>
        <a:graphic>
          <a:graphicData uri="http://schemas.openxmlformats.org/drawingml/2006/table">
            <a:tbl>
              <a:tblPr/>
              <a:tblGrid>
                <a:gridCol w="1988191">
                  <a:extLst>
                    <a:ext uri="{9D8B030D-6E8A-4147-A177-3AD203B41FA5}">
                      <a16:colId xmlns:a16="http://schemas.microsoft.com/office/drawing/2014/main" val="3625333037"/>
                    </a:ext>
                  </a:extLst>
                </a:gridCol>
                <a:gridCol w="1988191">
                  <a:extLst>
                    <a:ext uri="{9D8B030D-6E8A-4147-A177-3AD203B41FA5}">
                      <a16:colId xmlns:a16="http://schemas.microsoft.com/office/drawing/2014/main" val="2006131526"/>
                    </a:ext>
                  </a:extLst>
                </a:gridCol>
                <a:gridCol w="1988191">
                  <a:extLst>
                    <a:ext uri="{9D8B030D-6E8A-4147-A177-3AD203B41FA5}">
                      <a16:colId xmlns:a16="http://schemas.microsoft.com/office/drawing/2014/main" val="3994706102"/>
                    </a:ext>
                  </a:extLst>
                </a:gridCol>
                <a:gridCol w="1988191">
                  <a:extLst>
                    <a:ext uri="{9D8B030D-6E8A-4147-A177-3AD203B41FA5}">
                      <a16:colId xmlns:a16="http://schemas.microsoft.com/office/drawing/2014/main" val="1427363384"/>
                    </a:ext>
                  </a:extLst>
                </a:gridCol>
                <a:gridCol w="1988191">
                  <a:extLst>
                    <a:ext uri="{9D8B030D-6E8A-4147-A177-3AD203B41FA5}">
                      <a16:colId xmlns:a16="http://schemas.microsoft.com/office/drawing/2014/main" val="4289490596"/>
                    </a:ext>
                  </a:extLst>
                </a:gridCol>
              </a:tblGrid>
              <a:tr h="143058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Обобщено</a:t>
                      </a:r>
                    </a:p>
                  </a:txBody>
                  <a:tcPr marL="28255" marR="28255" marT="14128" marB="141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A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1497065"/>
                  </a:ext>
                </a:extLst>
              </a:tr>
              <a:tr h="252346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 ( 074******* )</a:t>
                      </a:r>
                    </a:p>
                  </a:txBody>
                  <a:tcPr marL="28255" marR="28255" marT="14128" marB="141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A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10.10.2025 - 10.10.2025</a:t>
                      </a:r>
                    </a:p>
                  </a:txBody>
                  <a:tcPr marL="28255" marR="28255" marT="14128" marB="141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A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119915"/>
                  </a:ext>
                </a:extLst>
              </a:tr>
              <a:tr h="143058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8255" marR="28255" marT="14128" marB="141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Описание</a:t>
                      </a:r>
                    </a:p>
                  </a:txBody>
                  <a:tcPr marL="28255" marR="28255" marT="14128" marB="141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8255" marR="28255" marT="14128" marB="141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8255" marR="28255" marT="14128" marB="141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8255" marR="28255" marT="14128" marB="141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6651453"/>
                  </a:ext>
                </a:extLst>
              </a:tr>
              <a:tr h="143058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28255" marR="28255" marT="14128" marB="141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28255" marR="28255" marT="14128" marB="141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11</a:t>
                      </a:r>
                    </a:p>
                  </a:txBody>
                  <a:tcPr marL="28255" marR="28255" marT="14128" marB="141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14 555,47 лв.</a:t>
                      </a:r>
                    </a:p>
                  </a:txBody>
                  <a:tcPr marL="28255" marR="28255" marT="14128" marB="141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8255" marR="28255" marT="14128" marB="141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7476888"/>
                  </a:ext>
                </a:extLst>
              </a:tr>
              <a:tr h="143058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18 xxxx</a:t>
                      </a:r>
                    </a:p>
                  </a:txBody>
                  <a:tcPr marL="28255" marR="28255" marT="14128" marB="141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Други разходи</a:t>
                      </a:r>
                    </a:p>
                  </a:txBody>
                  <a:tcPr marL="28255" marR="28255" marT="14128" marB="141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28255" marR="28255" marT="14128" marB="141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25,00 лв.</a:t>
                      </a:r>
                    </a:p>
                  </a:txBody>
                  <a:tcPr marL="28255" marR="28255" marT="14128" marB="141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8255" marR="28255" marT="14128" marB="141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9585952"/>
                  </a:ext>
                </a:extLst>
              </a:tr>
              <a:tr h="798781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50 xxxx</a:t>
                      </a:r>
                    </a:p>
                  </a:txBody>
                  <a:tcPr marL="28255" marR="28255" marT="14128" marB="141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Плащания за дълготрайни активи, основен ремонт и капиталови трансфери</a:t>
                      </a:r>
                    </a:p>
                  </a:txBody>
                  <a:tcPr marL="28255" marR="28255" marT="14128" marB="141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1</a:t>
                      </a:r>
                    </a:p>
                  </a:txBody>
                  <a:tcPr marL="28255" marR="28255" marT="14128" marB="141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126 000,00 лв.</a:t>
                      </a:r>
                    </a:p>
                  </a:txBody>
                  <a:tcPr marL="28255" marR="28255" marT="14128" marB="141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8255" marR="28255" marT="14128" marB="141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2257976"/>
                  </a:ext>
                </a:extLst>
              </a:tr>
              <a:tr h="252346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28255" marR="28255" marT="14128" marB="141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28255" marR="28255" marT="14128" marB="141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13</a:t>
                      </a:r>
                    </a:p>
                  </a:txBody>
                  <a:tcPr marL="28255" marR="28255" marT="14128" marB="141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12 791,99 лв.</a:t>
                      </a:r>
                    </a:p>
                  </a:txBody>
                  <a:tcPr marL="28255" marR="28255" marT="14128" marB="141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8255" marR="28255" marT="14128" marB="141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593590"/>
                  </a:ext>
                </a:extLst>
              </a:tr>
              <a:tr h="143058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8255" marR="28255" marT="14128" marB="141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26</a:t>
                      </a:r>
                    </a:p>
                  </a:txBody>
                  <a:tcPr marL="28255" marR="28255" marT="14128" marB="141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153 372,46 лв.</a:t>
                      </a:r>
                    </a:p>
                  </a:txBody>
                  <a:tcPr marL="28255" marR="28255" marT="14128" marB="141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28255" marR="28255" marT="14128" marB="141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7844934"/>
                  </a:ext>
                </a:extLst>
              </a:tr>
              <a:tr h="143058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8255" marR="28255" marT="14128" marB="141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A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3439476"/>
                  </a:ext>
                </a:extLst>
              </a:tr>
              <a:tr h="143058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8255" marR="28255" marT="14128" marB="141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A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0634922"/>
                  </a:ext>
                </a:extLst>
              </a:tr>
              <a:tr h="143058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8255" marR="28255" marT="14128" marB="141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A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4877868"/>
                  </a:ext>
                </a:extLst>
              </a:tr>
              <a:tr h="143058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8255" marR="28255" marT="14128" marB="141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A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8122620"/>
                  </a:ext>
                </a:extLst>
              </a:tr>
              <a:tr h="143058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По бюджетни организации</a:t>
                      </a:r>
                    </a:p>
                  </a:txBody>
                  <a:tcPr marL="28255" marR="28255" marT="14128" marB="141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A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7673989"/>
                  </a:ext>
                </a:extLst>
              </a:tr>
              <a:tr h="252346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-ЦУ ( </a:t>
                      </a:r>
                      <a:r>
                        <a:rPr lang="ru-RU" sz="800" dirty="0" smtClean="0">
                          <a:effectLst/>
                        </a:rPr>
                        <a:t>074</a:t>
                      </a:r>
                      <a:r>
                        <a:rPr lang="ru-RU" sz="800" dirty="0" smtClean="0">
                          <a:effectLst/>
                        </a:rPr>
                        <a:t>******* </a:t>
                      </a:r>
                      <a:r>
                        <a:rPr lang="ru-RU" sz="800" dirty="0" smtClean="0">
                          <a:effectLst/>
                        </a:rPr>
                        <a:t> </a:t>
                      </a:r>
                      <a:r>
                        <a:rPr lang="ru-RU" sz="800" dirty="0">
                          <a:effectLst/>
                        </a:rPr>
                        <a:t>)</a:t>
                      </a:r>
                    </a:p>
                  </a:txBody>
                  <a:tcPr marL="28255" marR="28255" marT="14128" marB="141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A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10.10.2025 - 10.10.2025</a:t>
                      </a:r>
                    </a:p>
                  </a:txBody>
                  <a:tcPr marL="28255" marR="28255" marT="14128" marB="141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A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3646562"/>
                  </a:ext>
                </a:extLst>
              </a:tr>
              <a:tr h="143058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8255" marR="28255" marT="14128" marB="141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28255" marR="28255" marT="14128" marB="141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8255" marR="28255" marT="14128" marB="141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8255" marR="28255" marT="14128" marB="141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28255" marR="28255" marT="14128" marB="141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3680426"/>
                  </a:ext>
                </a:extLst>
              </a:tr>
              <a:tr h="143058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28255" marR="28255" marT="14128" marB="141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28255" marR="28255" marT="14128" marB="141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10</a:t>
                      </a:r>
                    </a:p>
                  </a:txBody>
                  <a:tcPr marL="28255" marR="28255" marT="14128" marB="141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5 350,22 лв.</a:t>
                      </a:r>
                    </a:p>
                  </a:txBody>
                  <a:tcPr marL="28255" marR="28255" marT="14128" marB="141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8255" marR="28255" marT="14128" marB="141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60484"/>
                  </a:ext>
                </a:extLst>
              </a:tr>
              <a:tr h="143058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18 xxxx</a:t>
                      </a:r>
                    </a:p>
                  </a:txBody>
                  <a:tcPr marL="28255" marR="28255" marT="14128" marB="141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Други разходи</a:t>
                      </a:r>
                    </a:p>
                  </a:txBody>
                  <a:tcPr marL="28255" marR="28255" marT="14128" marB="141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28255" marR="28255" marT="14128" marB="141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25,00 лв.</a:t>
                      </a:r>
                    </a:p>
                  </a:txBody>
                  <a:tcPr marL="28255" marR="28255" marT="14128" marB="141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8255" marR="28255" marT="14128" marB="141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1046011"/>
                  </a:ext>
                </a:extLst>
              </a:tr>
              <a:tr h="798781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50 xxxx</a:t>
                      </a:r>
                    </a:p>
                  </a:txBody>
                  <a:tcPr marL="28255" marR="28255" marT="14128" marB="141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Плащания за дълготрайни активи, основен ремонт и капиталови трансфери</a:t>
                      </a:r>
                    </a:p>
                  </a:txBody>
                  <a:tcPr marL="28255" marR="28255" marT="14128" marB="141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28255" marR="28255" marT="14128" marB="141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126 000,00 лв.</a:t>
                      </a:r>
                    </a:p>
                  </a:txBody>
                  <a:tcPr marL="28255" marR="28255" marT="14128" marB="141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8255" marR="28255" marT="14128" marB="141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5934435"/>
                  </a:ext>
                </a:extLst>
              </a:tr>
              <a:tr h="252346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</a:t>
                      </a:r>
                      <a:r>
                        <a:rPr lang="en-US" sz="800" dirty="0" err="1">
                          <a:effectLst/>
                        </a:rPr>
                        <a:t>xxxx</a:t>
                      </a:r>
                      <a:endParaRPr lang="en-US" sz="800" dirty="0">
                        <a:effectLst/>
                      </a:endParaRPr>
                    </a:p>
                  </a:txBody>
                  <a:tcPr marL="28255" marR="28255" marT="14128" marB="141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28255" marR="28255" marT="14128" marB="141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13</a:t>
                      </a:r>
                    </a:p>
                  </a:txBody>
                  <a:tcPr marL="28255" marR="28255" marT="14128" marB="141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12 791,99 лв.</a:t>
                      </a:r>
                    </a:p>
                  </a:txBody>
                  <a:tcPr marL="28255" marR="28255" marT="14128" marB="141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8255" marR="28255" marT="14128" marB="141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3529895"/>
                  </a:ext>
                </a:extLst>
              </a:tr>
              <a:tr h="143058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8255" marR="28255" marT="14128" marB="141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25</a:t>
                      </a:r>
                    </a:p>
                  </a:txBody>
                  <a:tcPr marL="28255" marR="28255" marT="14128" marB="141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144 167,21 лв.</a:t>
                      </a:r>
                    </a:p>
                  </a:txBody>
                  <a:tcPr marL="28255" marR="28255" marT="14128" marB="141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8255" marR="28255" marT="14128" marB="141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3493231"/>
                  </a:ext>
                </a:extLst>
              </a:tr>
              <a:tr h="143058">
                <a:tc gridSpan="5"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 marL="28255" marR="28255" marT="14128" marB="141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A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2561247"/>
                  </a:ext>
                </a:extLst>
              </a:tr>
              <a:tr h="143058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8255" marR="28255" marT="14128" marB="141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A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7638191"/>
                  </a:ext>
                </a:extLst>
              </a:tr>
              <a:tr h="143058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НИФ ( </a:t>
                      </a:r>
                      <a:r>
                        <a:rPr lang="bg-BG" sz="800" dirty="0" smtClean="0">
                          <a:effectLst/>
                        </a:rPr>
                        <a:t>07401</a:t>
                      </a:r>
                      <a:r>
                        <a:rPr lang="ru-RU" sz="800" dirty="0" smtClean="0">
                          <a:effectLst/>
                        </a:rPr>
                        <a:t>******* </a:t>
                      </a:r>
                      <a:r>
                        <a:rPr lang="bg-BG" sz="800" dirty="0" smtClean="0">
                          <a:effectLst/>
                        </a:rPr>
                        <a:t> </a:t>
                      </a:r>
                      <a:r>
                        <a:rPr lang="bg-BG" sz="800" dirty="0">
                          <a:effectLst/>
                        </a:rPr>
                        <a:t>)</a:t>
                      </a:r>
                    </a:p>
                  </a:txBody>
                  <a:tcPr marL="28255" marR="28255" marT="14128" marB="141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A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10.10.2025 - 10.10.2025</a:t>
                      </a:r>
                    </a:p>
                  </a:txBody>
                  <a:tcPr marL="28255" marR="28255" marT="14128" marB="141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A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0068729"/>
                  </a:ext>
                </a:extLst>
              </a:tr>
              <a:tr h="143058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8255" marR="28255" marT="14128" marB="141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28255" marR="28255" marT="14128" marB="141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8255" marR="28255" marT="14128" marB="141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8255" marR="28255" marT="14128" marB="141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28255" marR="28255" marT="14128" marB="141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6394286"/>
                  </a:ext>
                </a:extLst>
              </a:tr>
              <a:tr h="143058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28255" marR="28255" marT="14128" marB="141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28255" marR="28255" marT="14128" marB="141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28255" marR="28255" marT="14128" marB="141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9 205,25 лв.</a:t>
                      </a:r>
                    </a:p>
                  </a:txBody>
                  <a:tcPr marL="28255" marR="28255" marT="14128" marB="141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8255" marR="28255" marT="14128" marB="141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619692"/>
                  </a:ext>
                </a:extLst>
              </a:tr>
              <a:tr h="143058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8255" marR="28255" marT="14128" marB="141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28255" marR="28255" marT="14128" marB="141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9 205,25 лв.</a:t>
                      </a:r>
                    </a:p>
                  </a:txBody>
                  <a:tcPr marL="28255" marR="28255" marT="14128" marB="141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8255" marR="28255" marT="14128" marB="141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1271353"/>
                  </a:ext>
                </a:extLst>
              </a:tr>
              <a:tr h="143058">
                <a:tc gridSpan="5"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 marL="28255" marR="28255" marT="14128" marB="141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A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4316343"/>
                  </a:ext>
                </a:extLst>
              </a:tr>
              <a:tr h="143058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8255" marR="28255" marT="14128" marB="141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A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29287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33104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169</Words>
  <Application>Microsoft Office PowerPoint</Application>
  <PresentationFormat>Widescreen</PresentationFormat>
  <Paragraphs>71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Dimitrova</dc:creator>
  <cp:lastModifiedBy>Diana Dimitrova</cp:lastModifiedBy>
  <cp:revision>1</cp:revision>
  <dcterms:created xsi:type="dcterms:W3CDTF">2025-10-13T05:06:50Z</dcterms:created>
  <dcterms:modified xsi:type="dcterms:W3CDTF">2025-10-13T05:07:45Z</dcterms:modified>
</cp:coreProperties>
</file>