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1B03A-495C-44D1-8524-6B98A9F9D6CF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DD54F-C2EF-47DF-8092-35709A830B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91832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1B03A-495C-44D1-8524-6B98A9F9D6CF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DD54F-C2EF-47DF-8092-35709A830B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826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1B03A-495C-44D1-8524-6B98A9F9D6CF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DD54F-C2EF-47DF-8092-35709A830B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17359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1B03A-495C-44D1-8524-6B98A9F9D6CF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DD54F-C2EF-47DF-8092-35709A830B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12263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1B03A-495C-44D1-8524-6B98A9F9D6CF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DD54F-C2EF-47DF-8092-35709A830B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44587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1B03A-495C-44D1-8524-6B98A9F9D6CF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DD54F-C2EF-47DF-8092-35709A830B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64062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1B03A-495C-44D1-8524-6B98A9F9D6CF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DD54F-C2EF-47DF-8092-35709A830B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79039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1B03A-495C-44D1-8524-6B98A9F9D6CF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DD54F-C2EF-47DF-8092-35709A830B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18303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1B03A-495C-44D1-8524-6B98A9F9D6CF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DD54F-C2EF-47DF-8092-35709A830B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73520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1B03A-495C-44D1-8524-6B98A9F9D6CF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DD54F-C2EF-47DF-8092-35709A830B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76284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1B03A-495C-44D1-8524-6B98A9F9D6CF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DD54F-C2EF-47DF-8092-35709A830B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37292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E1B03A-495C-44D1-8524-6B98A9F9D6CF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DDD54F-C2EF-47DF-8092-35709A830B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86044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0525781"/>
              </p:ext>
            </p:extLst>
          </p:nvPr>
        </p:nvGraphicFramePr>
        <p:xfrm>
          <a:off x="1182849" y="545285"/>
          <a:ext cx="10083565" cy="5631675"/>
        </p:xfrm>
        <a:graphic>
          <a:graphicData uri="http://schemas.openxmlformats.org/drawingml/2006/table">
            <a:tbl>
              <a:tblPr/>
              <a:tblGrid>
                <a:gridCol w="2016713">
                  <a:extLst>
                    <a:ext uri="{9D8B030D-6E8A-4147-A177-3AD203B41FA5}">
                      <a16:colId xmlns:a16="http://schemas.microsoft.com/office/drawing/2014/main" val="3998131743"/>
                    </a:ext>
                  </a:extLst>
                </a:gridCol>
                <a:gridCol w="2016713">
                  <a:extLst>
                    <a:ext uri="{9D8B030D-6E8A-4147-A177-3AD203B41FA5}">
                      <a16:colId xmlns:a16="http://schemas.microsoft.com/office/drawing/2014/main" val="868641206"/>
                    </a:ext>
                  </a:extLst>
                </a:gridCol>
                <a:gridCol w="2016713">
                  <a:extLst>
                    <a:ext uri="{9D8B030D-6E8A-4147-A177-3AD203B41FA5}">
                      <a16:colId xmlns:a16="http://schemas.microsoft.com/office/drawing/2014/main" val="1557733033"/>
                    </a:ext>
                  </a:extLst>
                </a:gridCol>
                <a:gridCol w="2016713">
                  <a:extLst>
                    <a:ext uri="{9D8B030D-6E8A-4147-A177-3AD203B41FA5}">
                      <a16:colId xmlns:a16="http://schemas.microsoft.com/office/drawing/2014/main" val="2870613514"/>
                    </a:ext>
                  </a:extLst>
                </a:gridCol>
                <a:gridCol w="2016713">
                  <a:extLst>
                    <a:ext uri="{9D8B030D-6E8A-4147-A177-3AD203B41FA5}">
                      <a16:colId xmlns:a16="http://schemas.microsoft.com/office/drawing/2014/main" val="3334129233"/>
                    </a:ext>
                  </a:extLst>
                </a:gridCol>
              </a:tblGrid>
              <a:tr h="214540">
                <a:tc gridSpan="5">
                  <a:txBody>
                    <a:bodyPr/>
                    <a:lstStyle/>
                    <a:p>
                      <a:pPr algn="ctr"/>
                      <a:r>
                        <a:rPr lang="bg-BG" sz="800" b="1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Обобщено</a:t>
                      </a:r>
                    </a:p>
                  </a:txBody>
                  <a:tcPr marL="41441" marR="41441" marT="20721" marB="2072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CF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63381666"/>
                  </a:ext>
                </a:extLst>
              </a:tr>
              <a:tr h="375445">
                <a:tc gridSpan="2">
                  <a:txBody>
                    <a:bodyPr/>
                    <a:lstStyle/>
                    <a:p>
                      <a:pPr algn="l"/>
                      <a:r>
                        <a:rPr lang="ru-RU" sz="800" dirty="0">
                          <a:effectLst/>
                        </a:rPr>
                        <a:t>М-во на </a:t>
                      </a:r>
                      <a:r>
                        <a:rPr lang="ru-RU" sz="800" dirty="0" err="1">
                          <a:effectLst/>
                        </a:rPr>
                        <a:t>иновациите</a:t>
                      </a:r>
                      <a:r>
                        <a:rPr lang="ru-RU" sz="800" dirty="0">
                          <a:effectLst/>
                        </a:rPr>
                        <a:t> и </a:t>
                      </a:r>
                      <a:r>
                        <a:rPr lang="ru-RU" sz="800" dirty="0" err="1">
                          <a:effectLst/>
                        </a:rPr>
                        <a:t>растежа</a:t>
                      </a:r>
                      <a:r>
                        <a:rPr lang="ru-RU" sz="800" dirty="0">
                          <a:effectLst/>
                        </a:rPr>
                        <a:t> ( 074******* )</a:t>
                      </a:r>
                    </a:p>
                  </a:txBody>
                  <a:tcPr marL="41441" marR="41441" marT="20721" marB="2072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CF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80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Период: 07.10.2025 - 07.10.2025</a:t>
                      </a:r>
                    </a:p>
                  </a:txBody>
                  <a:tcPr marL="41441" marR="41441" marT="20721" marB="2072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CF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49868197"/>
                  </a:ext>
                </a:extLst>
              </a:tr>
              <a:tr h="214540"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Код</a:t>
                      </a:r>
                    </a:p>
                  </a:txBody>
                  <a:tcPr marL="41441" marR="41441" marT="20721" marB="2072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 dirty="0">
                          <a:effectLst/>
                        </a:rPr>
                        <a:t>Описание</a:t>
                      </a:r>
                    </a:p>
                  </a:txBody>
                  <a:tcPr marL="41441" marR="41441" marT="20721" marB="2072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Брой</a:t>
                      </a:r>
                    </a:p>
                  </a:txBody>
                  <a:tcPr marL="41441" marR="41441" marT="20721" marB="2072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Сума</a:t>
                      </a:r>
                    </a:p>
                  </a:txBody>
                  <a:tcPr marL="41441" marR="41441" marT="20721" marB="2072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41441" marR="41441" marT="20721" marB="2072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4827489"/>
                  </a:ext>
                </a:extLst>
              </a:tr>
              <a:tr h="214540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10 xxxx</a:t>
                      </a:r>
                    </a:p>
                  </a:txBody>
                  <a:tcPr marL="41441" marR="41441" marT="20721" marB="2072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 dirty="0">
                          <a:effectLst/>
                        </a:rPr>
                        <a:t>Издръжка</a:t>
                      </a:r>
                    </a:p>
                  </a:txBody>
                  <a:tcPr marL="41441" marR="41441" marT="20721" marB="2072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18</a:t>
                      </a:r>
                    </a:p>
                  </a:txBody>
                  <a:tcPr marL="41441" marR="41441" marT="20721" marB="2072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68 184,34 лв.</a:t>
                      </a:r>
                    </a:p>
                  </a:txBody>
                  <a:tcPr marL="41441" marR="41441" marT="20721" marB="2072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41441" marR="41441" marT="20721" marB="2072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52678597"/>
                  </a:ext>
                </a:extLst>
              </a:tr>
              <a:tr h="375445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88 xxxx</a:t>
                      </a:r>
                    </a:p>
                  </a:txBody>
                  <a:tcPr marL="41441" marR="41441" marT="20721" marB="2072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 dirty="0">
                          <a:effectLst/>
                        </a:rPr>
                        <a:t>Средства на разпореждане</a:t>
                      </a:r>
                    </a:p>
                  </a:txBody>
                  <a:tcPr marL="41441" marR="41441" marT="20721" marB="2072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 dirty="0">
                          <a:effectLst/>
                        </a:rPr>
                        <a:t>1</a:t>
                      </a:r>
                    </a:p>
                  </a:txBody>
                  <a:tcPr marL="41441" marR="41441" marT="20721" marB="2072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7 200,00 лв.</a:t>
                      </a:r>
                    </a:p>
                  </a:txBody>
                  <a:tcPr marL="41441" marR="41441" marT="20721" marB="2072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41441" marR="41441" marT="20721" marB="2072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4018852"/>
                  </a:ext>
                </a:extLst>
              </a:tr>
              <a:tr h="214540">
                <a:tc gridSpan="2"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Общо: </a:t>
                      </a:r>
                    </a:p>
                  </a:txBody>
                  <a:tcPr marL="41441" marR="41441" marT="20721" marB="2072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 dirty="0">
                          <a:effectLst/>
                        </a:rPr>
                        <a:t>19</a:t>
                      </a:r>
                    </a:p>
                  </a:txBody>
                  <a:tcPr marL="41441" marR="41441" marT="20721" marB="2072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75 384,34 лв.</a:t>
                      </a:r>
                    </a:p>
                  </a:txBody>
                  <a:tcPr marL="41441" marR="41441" marT="20721" marB="2072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41441" marR="41441" marT="20721" marB="2072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4429525"/>
                  </a:ext>
                </a:extLst>
              </a:tr>
              <a:tr h="214540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41441" marR="41441" marT="20721" marB="2072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CF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52642783"/>
                  </a:ext>
                </a:extLst>
              </a:tr>
              <a:tr h="214540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41441" marR="41441" marT="20721" marB="2072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CF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95375597"/>
                  </a:ext>
                </a:extLst>
              </a:tr>
              <a:tr h="214540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41441" marR="41441" marT="20721" marB="2072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CF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15821953"/>
                  </a:ext>
                </a:extLst>
              </a:tr>
              <a:tr h="214540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41441" marR="41441" marT="20721" marB="2072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CF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22382869"/>
                  </a:ext>
                </a:extLst>
              </a:tr>
              <a:tr h="214540">
                <a:tc gridSpan="5">
                  <a:txBody>
                    <a:bodyPr/>
                    <a:lstStyle/>
                    <a:p>
                      <a:pPr algn="ctr"/>
                      <a:r>
                        <a:rPr lang="bg-BG" sz="800" b="1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По бюджетни организации</a:t>
                      </a:r>
                    </a:p>
                  </a:txBody>
                  <a:tcPr marL="41441" marR="41441" marT="20721" marB="2072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CF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43945127"/>
                  </a:ext>
                </a:extLst>
              </a:tr>
              <a:tr h="214540">
                <a:tc gridSpan="2">
                  <a:txBody>
                    <a:bodyPr/>
                    <a:lstStyle/>
                    <a:p>
                      <a:pPr algn="l"/>
                      <a:r>
                        <a:rPr lang="bg-BG" sz="800" dirty="0">
                          <a:effectLst/>
                        </a:rPr>
                        <a:t>ИАНМСП ( </a:t>
                      </a:r>
                      <a:r>
                        <a:rPr lang="bg-BG" sz="800" dirty="0" smtClean="0">
                          <a:effectLst/>
                        </a:rPr>
                        <a:t>074</a:t>
                      </a:r>
                      <a:r>
                        <a:rPr lang="ru-RU" sz="800" dirty="0" smtClean="0">
                          <a:effectLst/>
                        </a:rPr>
                        <a:t>*******</a:t>
                      </a:r>
                      <a:r>
                        <a:rPr lang="bg-BG" sz="800" dirty="0" smtClean="0">
                          <a:effectLst/>
                        </a:rPr>
                        <a:t> </a:t>
                      </a:r>
                      <a:r>
                        <a:rPr lang="bg-BG" sz="800" dirty="0">
                          <a:effectLst/>
                        </a:rPr>
                        <a:t>)</a:t>
                      </a:r>
                    </a:p>
                  </a:txBody>
                  <a:tcPr marL="41441" marR="41441" marT="20721" marB="2072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CF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800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Период: 07.10.2025 - 07.10.2025</a:t>
                      </a:r>
                    </a:p>
                  </a:txBody>
                  <a:tcPr marL="41441" marR="41441" marT="20721" marB="2072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CF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0200251"/>
                  </a:ext>
                </a:extLst>
              </a:tr>
              <a:tr h="214540"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Код</a:t>
                      </a:r>
                    </a:p>
                  </a:txBody>
                  <a:tcPr marL="41441" marR="41441" marT="20721" marB="2072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Описание</a:t>
                      </a:r>
                    </a:p>
                  </a:txBody>
                  <a:tcPr marL="41441" marR="41441" marT="20721" marB="2072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Брой</a:t>
                      </a:r>
                    </a:p>
                  </a:txBody>
                  <a:tcPr marL="41441" marR="41441" marT="20721" marB="2072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 dirty="0">
                          <a:effectLst/>
                        </a:rPr>
                        <a:t>Сума</a:t>
                      </a:r>
                    </a:p>
                  </a:txBody>
                  <a:tcPr marL="41441" marR="41441" marT="20721" marB="2072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41441" marR="41441" marT="20721" marB="2072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06696566"/>
                  </a:ext>
                </a:extLst>
              </a:tr>
              <a:tr h="214540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10 xxxx</a:t>
                      </a:r>
                    </a:p>
                  </a:txBody>
                  <a:tcPr marL="41441" marR="41441" marT="20721" marB="2072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Издръжка</a:t>
                      </a:r>
                    </a:p>
                  </a:txBody>
                  <a:tcPr marL="41441" marR="41441" marT="20721" marB="2072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16</a:t>
                      </a:r>
                    </a:p>
                  </a:txBody>
                  <a:tcPr marL="41441" marR="41441" marT="20721" marB="2072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 dirty="0">
                          <a:effectLst/>
                        </a:rPr>
                        <a:t>62 950,49 лв.</a:t>
                      </a:r>
                    </a:p>
                  </a:txBody>
                  <a:tcPr marL="41441" marR="41441" marT="20721" marB="2072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41441" marR="41441" marT="20721" marB="2072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2956248"/>
                  </a:ext>
                </a:extLst>
              </a:tr>
              <a:tr h="375445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88 xxxx</a:t>
                      </a:r>
                    </a:p>
                  </a:txBody>
                  <a:tcPr marL="41441" marR="41441" marT="20721" marB="2072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Средства на разпореждане</a:t>
                      </a:r>
                    </a:p>
                  </a:txBody>
                  <a:tcPr marL="41441" marR="41441" marT="20721" marB="2072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</a:t>
                      </a:r>
                    </a:p>
                  </a:txBody>
                  <a:tcPr marL="41441" marR="41441" marT="20721" marB="2072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7 200,00 лв.</a:t>
                      </a:r>
                    </a:p>
                  </a:txBody>
                  <a:tcPr marL="41441" marR="41441" marT="20721" marB="2072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41441" marR="41441" marT="20721" marB="2072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3827528"/>
                  </a:ext>
                </a:extLst>
              </a:tr>
              <a:tr h="214540">
                <a:tc gridSpan="2"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Общо: </a:t>
                      </a:r>
                    </a:p>
                  </a:txBody>
                  <a:tcPr marL="41441" marR="41441" marT="20721" marB="2072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17</a:t>
                      </a:r>
                    </a:p>
                  </a:txBody>
                  <a:tcPr marL="41441" marR="41441" marT="20721" marB="2072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70 150,49 лв.</a:t>
                      </a:r>
                    </a:p>
                  </a:txBody>
                  <a:tcPr marL="41441" marR="41441" marT="20721" marB="2072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41441" marR="41441" marT="20721" marB="2072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19947007"/>
                  </a:ext>
                </a:extLst>
              </a:tr>
              <a:tr h="214540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41441" marR="41441" marT="20721" marB="2072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CF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35798650"/>
                  </a:ext>
                </a:extLst>
              </a:tr>
              <a:tr h="214540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41441" marR="41441" marT="20721" marB="2072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CF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56739075"/>
                  </a:ext>
                </a:extLst>
              </a:tr>
              <a:tr h="214540">
                <a:tc gridSpan="2">
                  <a:txBody>
                    <a:bodyPr/>
                    <a:lstStyle/>
                    <a:p>
                      <a:pPr algn="l"/>
                      <a:r>
                        <a:rPr lang="bg-BG" sz="800" dirty="0">
                          <a:effectLst/>
                        </a:rPr>
                        <a:t>НИФ ( </a:t>
                      </a:r>
                      <a:r>
                        <a:rPr lang="bg-BG" sz="800" dirty="0" smtClean="0">
                          <a:effectLst/>
                        </a:rPr>
                        <a:t>074</a:t>
                      </a:r>
                      <a:r>
                        <a:rPr lang="ru-RU" sz="800" dirty="0" smtClean="0">
                          <a:effectLst/>
                        </a:rPr>
                        <a:t>*******</a:t>
                      </a:r>
                      <a:r>
                        <a:rPr lang="bg-BG" sz="800" dirty="0" smtClean="0">
                          <a:effectLst/>
                        </a:rPr>
                        <a:t> </a:t>
                      </a:r>
                      <a:r>
                        <a:rPr lang="bg-BG" sz="800" dirty="0">
                          <a:effectLst/>
                        </a:rPr>
                        <a:t>)</a:t>
                      </a:r>
                    </a:p>
                  </a:txBody>
                  <a:tcPr marL="41441" marR="41441" marT="20721" marB="2072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CF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800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Период: 07.10.2025 - 07.10.2025</a:t>
                      </a:r>
                    </a:p>
                  </a:txBody>
                  <a:tcPr marL="41441" marR="41441" marT="20721" marB="2072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CF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11433814"/>
                  </a:ext>
                </a:extLst>
              </a:tr>
              <a:tr h="214540"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Код</a:t>
                      </a:r>
                    </a:p>
                  </a:txBody>
                  <a:tcPr marL="41441" marR="41441" marT="20721" marB="2072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Описание</a:t>
                      </a:r>
                    </a:p>
                  </a:txBody>
                  <a:tcPr marL="41441" marR="41441" marT="20721" marB="2072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Брой</a:t>
                      </a:r>
                    </a:p>
                  </a:txBody>
                  <a:tcPr marL="41441" marR="41441" marT="20721" marB="2072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Сума</a:t>
                      </a:r>
                    </a:p>
                  </a:txBody>
                  <a:tcPr marL="41441" marR="41441" marT="20721" marB="2072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effectLst/>
                      </a:endParaRPr>
                    </a:p>
                  </a:txBody>
                  <a:tcPr marL="41441" marR="41441" marT="20721" marB="2072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9869529"/>
                  </a:ext>
                </a:extLst>
              </a:tr>
              <a:tr h="214540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10 xxxx</a:t>
                      </a:r>
                    </a:p>
                  </a:txBody>
                  <a:tcPr marL="41441" marR="41441" marT="20721" marB="2072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Издръжка</a:t>
                      </a:r>
                    </a:p>
                  </a:txBody>
                  <a:tcPr marL="41441" marR="41441" marT="20721" marB="2072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2</a:t>
                      </a:r>
                    </a:p>
                  </a:txBody>
                  <a:tcPr marL="41441" marR="41441" marT="20721" marB="2072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5 233,85 лв.</a:t>
                      </a:r>
                    </a:p>
                  </a:txBody>
                  <a:tcPr marL="41441" marR="41441" marT="20721" marB="2072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41441" marR="41441" marT="20721" marB="2072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45507707"/>
                  </a:ext>
                </a:extLst>
              </a:tr>
              <a:tr h="214540">
                <a:tc gridSpan="2"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Общо: </a:t>
                      </a:r>
                    </a:p>
                  </a:txBody>
                  <a:tcPr marL="41441" marR="41441" marT="20721" marB="2072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2</a:t>
                      </a:r>
                    </a:p>
                  </a:txBody>
                  <a:tcPr marL="41441" marR="41441" marT="20721" marB="2072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5 233,85 лв.</a:t>
                      </a:r>
                    </a:p>
                  </a:txBody>
                  <a:tcPr marL="41441" marR="41441" marT="20721" marB="2072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41441" marR="41441" marT="20721" marB="2072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57057068"/>
                  </a:ext>
                </a:extLst>
              </a:tr>
              <a:tr h="214540">
                <a:tc gridSpan="5">
                  <a:txBody>
                    <a:bodyPr/>
                    <a:lstStyle/>
                    <a:p>
                      <a:pPr algn="ctr"/>
                      <a:endParaRPr lang="en-US" sz="800" dirty="0"/>
                    </a:p>
                  </a:txBody>
                  <a:tcPr marL="41441" marR="41441" marT="20721" marB="2072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CF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2114773"/>
                  </a:ext>
                </a:extLst>
              </a:tr>
              <a:tr h="214540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41441" marR="41441" marT="20721" marB="2072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CF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67383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984741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115</Words>
  <Application>Microsoft Office PowerPoint</Application>
  <PresentationFormat>Widescreen</PresentationFormat>
  <Paragraphs>56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Diana Dimitrova</dc:creator>
  <cp:lastModifiedBy>Diana Dimitrova</cp:lastModifiedBy>
  <cp:revision>1</cp:revision>
  <dcterms:created xsi:type="dcterms:W3CDTF">2025-10-08T05:03:10Z</dcterms:created>
  <dcterms:modified xsi:type="dcterms:W3CDTF">2025-10-08T05:03:58Z</dcterms:modified>
</cp:coreProperties>
</file>