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>
      <p:cViewPr varScale="1">
        <p:scale>
          <a:sx n="120" d="100"/>
          <a:sy n="120" d="100"/>
        </p:scale>
        <p:origin x="120" y="2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222AA9-E78F-4F10-8A10-FC6D53863C78}" type="datetimeFigureOut">
              <a:rPr lang="en-US" smtClean="0"/>
              <a:t>8/21/2025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D4AD60-AA1A-4CE2-A140-0986145956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62725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222AA9-E78F-4F10-8A10-FC6D53863C78}" type="datetimeFigureOut">
              <a:rPr lang="en-US" smtClean="0"/>
              <a:t>8/21/2025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D4AD60-AA1A-4CE2-A140-0986145956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81932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222AA9-E78F-4F10-8A10-FC6D53863C78}" type="datetimeFigureOut">
              <a:rPr lang="en-US" smtClean="0"/>
              <a:t>8/21/2025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D4AD60-AA1A-4CE2-A140-0986145956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38450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222AA9-E78F-4F10-8A10-FC6D53863C78}" type="datetimeFigureOut">
              <a:rPr lang="en-US" smtClean="0"/>
              <a:t>8/21/2025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D4AD60-AA1A-4CE2-A140-0986145956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91965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222AA9-E78F-4F10-8A10-FC6D53863C78}" type="datetimeFigureOut">
              <a:rPr lang="en-US" smtClean="0"/>
              <a:t>8/21/2025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D4AD60-AA1A-4CE2-A140-0986145956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8611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222AA9-E78F-4F10-8A10-FC6D53863C78}" type="datetimeFigureOut">
              <a:rPr lang="en-US" smtClean="0"/>
              <a:t>8/21/2025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D4AD60-AA1A-4CE2-A140-0986145956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33969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222AA9-E78F-4F10-8A10-FC6D53863C78}" type="datetimeFigureOut">
              <a:rPr lang="en-US" smtClean="0"/>
              <a:t>8/21/2025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D4AD60-AA1A-4CE2-A140-0986145956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64757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222AA9-E78F-4F10-8A10-FC6D53863C78}" type="datetimeFigureOut">
              <a:rPr lang="en-US" smtClean="0"/>
              <a:t>8/21/2025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D4AD60-AA1A-4CE2-A140-0986145956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90035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222AA9-E78F-4F10-8A10-FC6D53863C78}" type="datetimeFigureOut">
              <a:rPr lang="en-US" smtClean="0"/>
              <a:t>8/21/2025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D4AD60-AA1A-4CE2-A140-0986145956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09430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222AA9-E78F-4F10-8A10-FC6D53863C78}" type="datetimeFigureOut">
              <a:rPr lang="en-US" smtClean="0"/>
              <a:t>8/21/2025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D4AD60-AA1A-4CE2-A140-0986145956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4258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222AA9-E78F-4F10-8A10-FC6D53863C78}" type="datetimeFigureOut">
              <a:rPr lang="en-US" smtClean="0"/>
              <a:t>8/21/2025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D4AD60-AA1A-4CE2-A140-0986145956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38583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222AA9-E78F-4F10-8A10-FC6D53863C78}" type="datetimeFigureOut">
              <a:rPr lang="en-US" smtClean="0"/>
              <a:t>8/21/2025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D4AD60-AA1A-4CE2-A140-0986145956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6926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212.122.164.250/sebra/dwh/done_payments_old.jsp?bo_code=074*******&amp;date_from=20.08.2025&amp;date_to=20.08.2025&amp;execute=yes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38931328"/>
              </p:ext>
            </p:extLst>
          </p:nvPr>
        </p:nvGraphicFramePr>
        <p:xfrm>
          <a:off x="1144988" y="1017763"/>
          <a:ext cx="9939130" cy="5222912"/>
        </p:xfrm>
        <a:graphic>
          <a:graphicData uri="http://schemas.openxmlformats.org/drawingml/2006/table">
            <a:tbl>
              <a:tblPr/>
              <a:tblGrid>
                <a:gridCol w="1987826">
                  <a:extLst>
                    <a:ext uri="{9D8B030D-6E8A-4147-A177-3AD203B41FA5}">
                      <a16:colId xmlns:a16="http://schemas.microsoft.com/office/drawing/2014/main" val="3264142763"/>
                    </a:ext>
                  </a:extLst>
                </a:gridCol>
                <a:gridCol w="3253542">
                  <a:extLst>
                    <a:ext uri="{9D8B030D-6E8A-4147-A177-3AD203B41FA5}">
                      <a16:colId xmlns:a16="http://schemas.microsoft.com/office/drawing/2014/main" val="3314039696"/>
                    </a:ext>
                  </a:extLst>
                </a:gridCol>
                <a:gridCol w="1979714">
                  <a:extLst>
                    <a:ext uri="{9D8B030D-6E8A-4147-A177-3AD203B41FA5}">
                      <a16:colId xmlns:a16="http://schemas.microsoft.com/office/drawing/2014/main" val="947728035"/>
                    </a:ext>
                  </a:extLst>
                </a:gridCol>
                <a:gridCol w="730222">
                  <a:extLst>
                    <a:ext uri="{9D8B030D-6E8A-4147-A177-3AD203B41FA5}">
                      <a16:colId xmlns:a16="http://schemas.microsoft.com/office/drawing/2014/main" val="1715694872"/>
                    </a:ext>
                  </a:extLst>
                </a:gridCol>
                <a:gridCol w="1987826">
                  <a:extLst>
                    <a:ext uri="{9D8B030D-6E8A-4147-A177-3AD203B41FA5}">
                      <a16:colId xmlns:a16="http://schemas.microsoft.com/office/drawing/2014/main" val="2759876215"/>
                    </a:ext>
                  </a:extLst>
                </a:gridCol>
              </a:tblGrid>
              <a:tr h="107094">
                <a:tc gridSpan="5">
                  <a:txBody>
                    <a:bodyPr/>
                    <a:lstStyle/>
                    <a:p>
                      <a:pPr algn="ctr"/>
                      <a:r>
                        <a:rPr lang="bg-BG" sz="900" b="1" dirty="0">
                          <a:solidFill>
                            <a:srgbClr val="4B008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Обобщено</a:t>
                      </a:r>
                    </a:p>
                  </a:txBody>
                  <a:tcPr marL="26056" marR="26056" marT="13028" marB="1302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3F1F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04629973"/>
                  </a:ext>
                </a:extLst>
              </a:tr>
              <a:tr h="107094">
                <a:tc gridSpan="2">
                  <a:txBody>
                    <a:bodyPr/>
                    <a:lstStyle/>
                    <a:p>
                      <a:pPr algn="l"/>
                      <a:r>
                        <a:rPr lang="ru-RU" sz="900" u="none" strike="noStrike" dirty="0">
                          <a:solidFill>
                            <a:srgbClr val="8B008B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hlinkClick r:id="rId2"/>
                        </a:rPr>
                        <a:t>М-во на иновациите и растежа ( 074******* )</a:t>
                      </a:r>
                      <a:endParaRPr lang="ru-RU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056" marR="26056" marT="13028" marB="1302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3F1F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solidFill>
                            <a:srgbClr val="4B008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Период: 20.08.2025 - 20.08.2025</a:t>
                      </a:r>
                    </a:p>
                  </a:txBody>
                  <a:tcPr marL="26056" marR="26056" marT="13028" marB="1302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3F1F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21189082"/>
                  </a:ext>
                </a:extLst>
              </a:tr>
              <a:tr h="107094">
                <a:tc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Код</a:t>
                      </a:r>
                    </a:p>
                  </a:txBody>
                  <a:tcPr marL="26056" marR="26056" marT="13028" marB="1302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Описание</a:t>
                      </a:r>
                    </a:p>
                  </a:txBody>
                  <a:tcPr marL="26056" marR="26056" marT="13028" marB="1302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Брой</a:t>
                      </a:r>
                    </a:p>
                  </a:txBody>
                  <a:tcPr marL="26056" marR="26056" marT="13028" marB="1302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Сума</a:t>
                      </a:r>
                    </a:p>
                  </a:txBody>
                  <a:tcPr marL="26056" marR="26056" marT="13028" marB="1302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9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056" marR="26056" marT="13028" marB="1302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73929943"/>
                  </a:ext>
                </a:extLst>
              </a:tr>
              <a:tr h="107094">
                <a:tc>
                  <a:txBody>
                    <a:bodyPr/>
                    <a:lstStyle/>
                    <a:p>
                      <a:pPr algn="l"/>
                      <a:r>
                        <a:rPr lang="en-US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26056" marR="26056" marT="13028" marB="1302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Общо</a:t>
                      </a:r>
                    </a:p>
                  </a:txBody>
                  <a:tcPr marL="26056" marR="26056" marT="13028" marB="1302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6</a:t>
                      </a:r>
                    </a:p>
                  </a:txBody>
                  <a:tcPr marL="26056" marR="26056" marT="13028" marB="1302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6 470,94 лв.</a:t>
                      </a:r>
                    </a:p>
                  </a:txBody>
                  <a:tcPr marL="26056" marR="26056" marT="13028" marB="1302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9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056" marR="26056" marT="13028" marB="1302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67364902"/>
                  </a:ext>
                </a:extLst>
              </a:tr>
              <a:tr h="107094">
                <a:tc>
                  <a:txBody>
                    <a:bodyPr/>
                    <a:lstStyle/>
                    <a:p>
                      <a:pPr algn="l"/>
                      <a:r>
                        <a:rPr lang="en-US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 </a:t>
                      </a:r>
                      <a:r>
                        <a:rPr lang="en-US" sz="9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xxxx</a:t>
                      </a:r>
                      <a:endParaRPr lang="en-US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056" marR="26056" marT="13028" marB="1302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Издръжка</a:t>
                      </a:r>
                    </a:p>
                  </a:txBody>
                  <a:tcPr marL="26056" marR="26056" marT="13028" marB="1302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5</a:t>
                      </a:r>
                    </a:p>
                  </a:txBody>
                  <a:tcPr marL="26056" marR="26056" marT="13028" marB="1302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4 922,94 лв.</a:t>
                      </a:r>
                    </a:p>
                  </a:txBody>
                  <a:tcPr marL="26056" marR="26056" marT="13028" marB="1302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9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056" marR="26056" marT="13028" marB="1302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09404546"/>
                  </a:ext>
                </a:extLst>
              </a:tr>
              <a:tr h="107094">
                <a:tc>
                  <a:txBody>
                    <a:bodyPr/>
                    <a:lstStyle/>
                    <a:p>
                      <a:pPr algn="l"/>
                      <a:r>
                        <a:rPr lang="en-US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88 </a:t>
                      </a:r>
                      <a:r>
                        <a:rPr lang="en-US" sz="9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xxxx</a:t>
                      </a:r>
                      <a:endParaRPr lang="en-US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056" marR="26056" marT="13028" marB="1302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Средства на разпореждане</a:t>
                      </a:r>
                    </a:p>
                  </a:txBody>
                  <a:tcPr marL="26056" marR="26056" marT="13028" marB="1302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1</a:t>
                      </a:r>
                    </a:p>
                  </a:txBody>
                  <a:tcPr marL="26056" marR="26056" marT="13028" marB="1302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1 548,00 лв.</a:t>
                      </a:r>
                    </a:p>
                  </a:txBody>
                  <a:tcPr marL="26056" marR="26056" marT="13028" marB="1302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9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056" marR="26056" marT="13028" marB="1302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32663321"/>
                  </a:ext>
                </a:extLst>
              </a:tr>
              <a:tr h="107094">
                <a:tc gridSpan="5"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26056" marR="26056" marT="13028" marB="1302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3F1F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6050288"/>
                  </a:ext>
                </a:extLst>
              </a:tr>
              <a:tr h="107094">
                <a:tc gridSpan="5"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26056" marR="26056" marT="13028" marB="1302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3F1F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0320292"/>
                  </a:ext>
                </a:extLst>
              </a:tr>
              <a:tr h="107094">
                <a:tc gridSpan="5">
                  <a:txBody>
                    <a:bodyPr/>
                    <a:lstStyle/>
                    <a:p>
                      <a:pPr algn="ctr"/>
                      <a:r>
                        <a:rPr lang="bg-BG" sz="900" b="1" dirty="0">
                          <a:solidFill>
                            <a:srgbClr val="4B008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 бюджетни организации</a:t>
                      </a:r>
                    </a:p>
                  </a:txBody>
                  <a:tcPr marL="26056" marR="26056" marT="13028" marB="1302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3F1F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7299448"/>
                  </a:ext>
                </a:extLst>
              </a:tr>
              <a:tr h="107094">
                <a:tc gridSpan="2">
                  <a:txBody>
                    <a:bodyPr/>
                    <a:lstStyle/>
                    <a:p>
                      <a:pPr algn="l"/>
                      <a:r>
                        <a:rPr lang="ru-RU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М-во на иновациите и растежа ( 074******* )</a:t>
                      </a:r>
                    </a:p>
                  </a:txBody>
                  <a:tcPr marL="26056" marR="26056" marT="13028" marB="1302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3F1F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solidFill>
                            <a:srgbClr val="4B008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Период: 20.08.2025 - 20.08.2025</a:t>
                      </a:r>
                    </a:p>
                  </a:txBody>
                  <a:tcPr marL="26056" marR="26056" marT="13028" marB="1302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3F1F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3228633"/>
                  </a:ext>
                </a:extLst>
              </a:tr>
              <a:tr h="107094">
                <a:tc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Код</a:t>
                      </a:r>
                    </a:p>
                  </a:txBody>
                  <a:tcPr marL="26056" marR="26056" marT="13028" marB="1302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Описание</a:t>
                      </a:r>
                    </a:p>
                  </a:txBody>
                  <a:tcPr marL="26056" marR="26056" marT="13028" marB="1302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Брой</a:t>
                      </a:r>
                    </a:p>
                  </a:txBody>
                  <a:tcPr marL="26056" marR="26056" marT="13028" marB="1302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Сума</a:t>
                      </a:r>
                    </a:p>
                  </a:txBody>
                  <a:tcPr marL="26056" marR="26056" marT="13028" marB="1302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9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056" marR="26056" marT="13028" marB="1302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35911288"/>
                  </a:ext>
                </a:extLst>
              </a:tr>
              <a:tr h="107094">
                <a:tc>
                  <a:txBody>
                    <a:bodyPr/>
                    <a:lstStyle/>
                    <a:p>
                      <a:pPr algn="l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26056" marR="26056" marT="13028" marB="1302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Общо</a:t>
                      </a:r>
                    </a:p>
                  </a:txBody>
                  <a:tcPr marL="26056" marR="26056" marT="13028" marB="1302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26056" marR="26056" marT="13028" marB="1302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26056" marR="26056" marT="13028" marB="1302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9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056" marR="26056" marT="13028" marB="1302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03506480"/>
                  </a:ext>
                </a:extLst>
              </a:tr>
              <a:tr h="107094">
                <a:tc gridSpan="5"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26056" marR="26056" marT="13028" marB="1302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3F1F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11250630"/>
                  </a:ext>
                </a:extLst>
              </a:tr>
              <a:tr h="107094">
                <a:tc gridSpan="5"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26056" marR="26056" marT="13028" marB="1302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3F1F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43527341"/>
                  </a:ext>
                </a:extLst>
              </a:tr>
              <a:tr h="107094">
                <a:tc gridSpan="5">
                  <a:txBody>
                    <a:bodyPr/>
                    <a:lstStyle/>
                    <a:p>
                      <a:pPr algn="ctr"/>
                      <a:endParaRPr lang="en-US" sz="900" b="1" dirty="0">
                        <a:solidFill>
                          <a:srgbClr val="4B0082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056" marR="26056" marT="13028" marB="1302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3F1F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60772830"/>
                  </a:ext>
                </a:extLst>
              </a:tr>
              <a:tr h="107094">
                <a:tc gridSpan="2">
                  <a:txBody>
                    <a:bodyPr/>
                    <a:lstStyle/>
                    <a:p>
                      <a:pPr algn="l"/>
                      <a:r>
                        <a:rPr lang="ru-RU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М-во на иновациите и растежа-ЦУ ( </a:t>
                      </a:r>
                      <a:r>
                        <a:rPr lang="ru-RU" sz="9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074</a:t>
                      </a:r>
                      <a:r>
                        <a:rPr lang="en-US" sz="9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*******</a:t>
                      </a:r>
                      <a:r>
                        <a:rPr lang="ru-RU" sz="9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</a:p>
                  </a:txBody>
                  <a:tcPr marL="26056" marR="26056" marT="13028" marB="1302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3F1F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solidFill>
                            <a:srgbClr val="4B008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Период: 20.08.2025 - 20.08.2025</a:t>
                      </a:r>
                    </a:p>
                  </a:txBody>
                  <a:tcPr marL="26056" marR="26056" marT="13028" marB="1302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3F1F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41520818"/>
                  </a:ext>
                </a:extLst>
              </a:tr>
              <a:tr h="107094">
                <a:tc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Код</a:t>
                      </a:r>
                    </a:p>
                  </a:txBody>
                  <a:tcPr marL="26056" marR="26056" marT="13028" marB="1302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Описание</a:t>
                      </a:r>
                    </a:p>
                  </a:txBody>
                  <a:tcPr marL="26056" marR="26056" marT="13028" marB="1302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Брой</a:t>
                      </a:r>
                    </a:p>
                  </a:txBody>
                  <a:tcPr marL="26056" marR="26056" marT="13028" marB="1302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Сума</a:t>
                      </a:r>
                    </a:p>
                  </a:txBody>
                  <a:tcPr marL="26056" marR="26056" marT="13028" marB="1302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9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056" marR="26056" marT="13028" marB="1302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54856468"/>
                  </a:ext>
                </a:extLst>
              </a:tr>
              <a:tr h="107094">
                <a:tc>
                  <a:txBody>
                    <a:bodyPr/>
                    <a:lstStyle/>
                    <a:p>
                      <a:pPr algn="l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26056" marR="26056" marT="13028" marB="1302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Общо</a:t>
                      </a:r>
                    </a:p>
                  </a:txBody>
                  <a:tcPr marL="26056" marR="26056" marT="13028" marB="1302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6</a:t>
                      </a:r>
                    </a:p>
                  </a:txBody>
                  <a:tcPr marL="26056" marR="26056" marT="13028" marB="1302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6 470,94 лв.</a:t>
                      </a:r>
                    </a:p>
                  </a:txBody>
                  <a:tcPr marL="26056" marR="26056" marT="13028" marB="1302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9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056" marR="26056" marT="13028" marB="1302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1269533"/>
                  </a:ext>
                </a:extLst>
              </a:tr>
              <a:tr h="107094">
                <a:tc>
                  <a:txBody>
                    <a:bodyPr/>
                    <a:lstStyle/>
                    <a:p>
                      <a:pPr algn="l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 xxxx</a:t>
                      </a:r>
                    </a:p>
                  </a:txBody>
                  <a:tcPr marL="26056" marR="26056" marT="13028" marB="1302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Издръжка</a:t>
                      </a:r>
                    </a:p>
                  </a:txBody>
                  <a:tcPr marL="26056" marR="26056" marT="13028" marB="1302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5</a:t>
                      </a:r>
                    </a:p>
                  </a:txBody>
                  <a:tcPr marL="26056" marR="26056" marT="13028" marB="1302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4 922,94 лв.</a:t>
                      </a:r>
                    </a:p>
                  </a:txBody>
                  <a:tcPr marL="26056" marR="26056" marT="13028" marB="1302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056" marR="26056" marT="13028" marB="1302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84801958"/>
                  </a:ext>
                </a:extLst>
              </a:tr>
              <a:tr h="107094">
                <a:tc>
                  <a:txBody>
                    <a:bodyPr/>
                    <a:lstStyle/>
                    <a:p>
                      <a:pPr algn="l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88 xxxx</a:t>
                      </a:r>
                    </a:p>
                  </a:txBody>
                  <a:tcPr marL="26056" marR="26056" marT="13028" marB="1302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Средства на разпореждане</a:t>
                      </a:r>
                    </a:p>
                  </a:txBody>
                  <a:tcPr marL="26056" marR="26056" marT="13028" marB="1302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1</a:t>
                      </a:r>
                    </a:p>
                  </a:txBody>
                  <a:tcPr marL="26056" marR="26056" marT="13028" marB="1302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1 548,00 лв.</a:t>
                      </a:r>
                    </a:p>
                  </a:txBody>
                  <a:tcPr marL="26056" marR="26056" marT="13028" marB="1302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056" marR="26056" marT="13028" marB="1302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08194313"/>
                  </a:ext>
                </a:extLst>
              </a:tr>
              <a:tr h="107094">
                <a:tc gridSpan="5"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26056" marR="26056" marT="13028" marB="1302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3F1F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45193126"/>
                  </a:ext>
                </a:extLst>
              </a:tr>
              <a:tr h="107094">
                <a:tc gridSpan="2">
                  <a:txBody>
                    <a:bodyPr/>
                    <a:lstStyle/>
                    <a:p>
                      <a:pPr algn="l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БАИ ( </a:t>
                      </a:r>
                      <a:r>
                        <a:rPr lang="bg-BG" sz="9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074</a:t>
                      </a:r>
                      <a:r>
                        <a:rPr lang="en-US" sz="9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*******</a:t>
                      </a:r>
                      <a:r>
                        <a:rPr lang="bg-BG" sz="9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bg-BG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056" marR="26056" marT="13028" marB="1302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3F1F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solidFill>
                            <a:srgbClr val="4B008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Период: 20.08.2025 - 20.08.2025</a:t>
                      </a:r>
                    </a:p>
                  </a:txBody>
                  <a:tcPr marL="26056" marR="26056" marT="13028" marB="1302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3F1F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82236694"/>
                  </a:ext>
                </a:extLst>
              </a:tr>
              <a:tr h="107094">
                <a:tc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Код</a:t>
                      </a:r>
                    </a:p>
                  </a:txBody>
                  <a:tcPr marL="26056" marR="26056" marT="13028" marB="1302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Описание</a:t>
                      </a:r>
                    </a:p>
                  </a:txBody>
                  <a:tcPr marL="26056" marR="26056" marT="13028" marB="1302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Брой</a:t>
                      </a:r>
                    </a:p>
                  </a:txBody>
                  <a:tcPr marL="26056" marR="26056" marT="13028" marB="1302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Сума</a:t>
                      </a:r>
                    </a:p>
                  </a:txBody>
                  <a:tcPr marL="26056" marR="26056" marT="13028" marB="1302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9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056" marR="26056" marT="13028" marB="1302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49786671"/>
                  </a:ext>
                </a:extLst>
              </a:tr>
              <a:tr h="107094">
                <a:tc>
                  <a:txBody>
                    <a:bodyPr/>
                    <a:lstStyle/>
                    <a:p>
                      <a:pPr algn="l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26056" marR="26056" marT="13028" marB="1302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Общо</a:t>
                      </a:r>
                    </a:p>
                  </a:txBody>
                  <a:tcPr marL="26056" marR="26056" marT="13028" marB="1302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26056" marR="26056" marT="13028" marB="1302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26056" marR="26056" marT="13028" marB="1302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056" marR="26056" marT="13028" marB="1302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22246113"/>
                  </a:ext>
                </a:extLst>
              </a:tr>
              <a:tr h="107094">
                <a:tc gridSpan="5">
                  <a:txBody>
                    <a:bodyPr/>
                    <a:lstStyle/>
                    <a:p>
                      <a:pPr algn="ctr"/>
                      <a:endParaRPr lang="en-US" sz="900" b="1" dirty="0">
                        <a:solidFill>
                          <a:srgbClr val="4B0082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056" marR="26056" marT="13028" marB="1302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3F1F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68801932"/>
                  </a:ext>
                </a:extLst>
              </a:tr>
              <a:tr h="107094">
                <a:tc gridSpan="2">
                  <a:txBody>
                    <a:bodyPr/>
                    <a:lstStyle/>
                    <a:p>
                      <a:pPr algn="l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ИАНМСП ( </a:t>
                      </a:r>
                      <a:r>
                        <a:rPr lang="bg-BG" sz="9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074</a:t>
                      </a:r>
                      <a:r>
                        <a:rPr lang="en-US" sz="9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******</a:t>
                      </a:r>
                      <a:r>
                        <a:rPr lang="bg-BG" sz="9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bg-BG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056" marR="26056" marT="13028" marB="1302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3F1F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solidFill>
                            <a:srgbClr val="4B008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Период: 20.08.2025 - 20.08.2025</a:t>
                      </a:r>
                    </a:p>
                  </a:txBody>
                  <a:tcPr marL="26056" marR="26056" marT="13028" marB="1302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3F1F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5950830"/>
                  </a:ext>
                </a:extLst>
              </a:tr>
              <a:tr h="107094">
                <a:tc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Код</a:t>
                      </a:r>
                    </a:p>
                  </a:txBody>
                  <a:tcPr marL="26056" marR="26056" marT="13028" marB="1302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Описание</a:t>
                      </a:r>
                    </a:p>
                  </a:txBody>
                  <a:tcPr marL="26056" marR="26056" marT="13028" marB="1302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Брой</a:t>
                      </a:r>
                    </a:p>
                  </a:txBody>
                  <a:tcPr marL="26056" marR="26056" marT="13028" marB="1302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Сума</a:t>
                      </a:r>
                    </a:p>
                  </a:txBody>
                  <a:tcPr marL="26056" marR="26056" marT="13028" marB="1302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056" marR="26056" marT="13028" marB="1302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1780294"/>
                  </a:ext>
                </a:extLst>
              </a:tr>
              <a:tr h="107094">
                <a:tc>
                  <a:txBody>
                    <a:bodyPr/>
                    <a:lstStyle/>
                    <a:p>
                      <a:pPr algn="l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26056" marR="26056" marT="13028" marB="1302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Общо</a:t>
                      </a:r>
                    </a:p>
                  </a:txBody>
                  <a:tcPr marL="26056" marR="26056" marT="13028" marB="1302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26056" marR="26056" marT="13028" marB="1302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26056" marR="26056" marT="13028" marB="1302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056" marR="26056" marT="13028" marB="1302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84941701"/>
                  </a:ext>
                </a:extLst>
              </a:tr>
              <a:tr h="107094">
                <a:tc gridSpan="5">
                  <a:txBody>
                    <a:bodyPr/>
                    <a:lstStyle/>
                    <a:p>
                      <a:pPr algn="ctr"/>
                      <a:endParaRPr lang="en-US" sz="900" b="1" dirty="0">
                        <a:solidFill>
                          <a:srgbClr val="4B0082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056" marR="26056" marT="13028" marB="1302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3F1F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83308610"/>
                  </a:ext>
                </a:extLst>
              </a:tr>
              <a:tr h="107094">
                <a:tc gridSpan="2">
                  <a:txBody>
                    <a:bodyPr/>
                    <a:lstStyle/>
                    <a:p>
                      <a:pPr algn="l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НИФ ( </a:t>
                      </a:r>
                      <a:r>
                        <a:rPr lang="bg-BG" sz="9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074</a:t>
                      </a:r>
                      <a:r>
                        <a:rPr lang="en-US" sz="9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*******</a:t>
                      </a:r>
                      <a:r>
                        <a:rPr lang="bg-BG" sz="9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bg-BG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056" marR="26056" marT="13028" marB="1302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3F1F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solidFill>
                            <a:srgbClr val="4B008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Период: 20.08.2025 - 20.08.2025</a:t>
                      </a:r>
                    </a:p>
                  </a:txBody>
                  <a:tcPr marL="26056" marR="26056" marT="13028" marB="1302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3F1F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11013638"/>
                  </a:ext>
                </a:extLst>
              </a:tr>
              <a:tr h="107094">
                <a:tc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Код</a:t>
                      </a:r>
                    </a:p>
                  </a:txBody>
                  <a:tcPr marL="26056" marR="26056" marT="13028" marB="1302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Описание</a:t>
                      </a:r>
                    </a:p>
                  </a:txBody>
                  <a:tcPr marL="26056" marR="26056" marT="13028" marB="1302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Брой</a:t>
                      </a:r>
                    </a:p>
                  </a:txBody>
                  <a:tcPr marL="26056" marR="26056" marT="13028" marB="1302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Сума</a:t>
                      </a:r>
                    </a:p>
                  </a:txBody>
                  <a:tcPr marL="26056" marR="26056" marT="13028" marB="1302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056" marR="26056" marT="13028" marB="1302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27507528"/>
                  </a:ext>
                </a:extLst>
              </a:tr>
              <a:tr h="107094">
                <a:tc>
                  <a:txBody>
                    <a:bodyPr/>
                    <a:lstStyle/>
                    <a:p>
                      <a:pPr algn="l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26056" marR="26056" marT="13028" marB="1302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Общо</a:t>
                      </a:r>
                    </a:p>
                  </a:txBody>
                  <a:tcPr marL="26056" marR="26056" marT="13028" marB="1302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26056" marR="26056" marT="13028" marB="1302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26056" marR="26056" marT="13028" marB="1302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056" marR="26056" marT="13028" marB="1302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4561366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224290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183</Words>
  <Application>Microsoft Office PowerPoint</Application>
  <PresentationFormat>Widescreen</PresentationFormat>
  <Paragraphs>83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Company>SARI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Gergana Koleva</dc:creator>
  <cp:lastModifiedBy>Gergana Koleva</cp:lastModifiedBy>
  <cp:revision>1</cp:revision>
  <dcterms:created xsi:type="dcterms:W3CDTF">2025-08-21T05:08:23Z</dcterms:created>
  <dcterms:modified xsi:type="dcterms:W3CDTF">2025-08-21T05:11:27Z</dcterms:modified>
</cp:coreProperties>
</file>