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94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804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239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783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9786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0719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948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7246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75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484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25FCC-1F79-4F5B-914A-B62989ACDE4F}" type="datetimeFigureOut">
              <a:rPr lang="en-US" smtClean="0"/>
              <a:t>8/15/2025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A88B3-D317-4C0B-997D-CF1FE39C2B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978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0318679"/>
              </p:ext>
            </p:extLst>
          </p:nvPr>
        </p:nvGraphicFramePr>
        <p:xfrm>
          <a:off x="830510" y="738230"/>
          <a:ext cx="10612075" cy="5645917"/>
        </p:xfrm>
        <a:graphic>
          <a:graphicData uri="http://schemas.openxmlformats.org/drawingml/2006/table">
            <a:tbl>
              <a:tblPr/>
              <a:tblGrid>
                <a:gridCol w="2122415">
                  <a:extLst>
                    <a:ext uri="{9D8B030D-6E8A-4147-A177-3AD203B41FA5}">
                      <a16:colId xmlns:a16="http://schemas.microsoft.com/office/drawing/2014/main" val="4124545674"/>
                    </a:ext>
                  </a:extLst>
                </a:gridCol>
                <a:gridCol w="2122415">
                  <a:extLst>
                    <a:ext uri="{9D8B030D-6E8A-4147-A177-3AD203B41FA5}">
                      <a16:colId xmlns:a16="http://schemas.microsoft.com/office/drawing/2014/main" val="3801239915"/>
                    </a:ext>
                  </a:extLst>
                </a:gridCol>
                <a:gridCol w="2122415">
                  <a:extLst>
                    <a:ext uri="{9D8B030D-6E8A-4147-A177-3AD203B41FA5}">
                      <a16:colId xmlns:a16="http://schemas.microsoft.com/office/drawing/2014/main" val="588590360"/>
                    </a:ext>
                  </a:extLst>
                </a:gridCol>
                <a:gridCol w="2122415">
                  <a:extLst>
                    <a:ext uri="{9D8B030D-6E8A-4147-A177-3AD203B41FA5}">
                      <a16:colId xmlns:a16="http://schemas.microsoft.com/office/drawing/2014/main" val="1098912187"/>
                    </a:ext>
                  </a:extLst>
                </a:gridCol>
                <a:gridCol w="2122415">
                  <a:extLst>
                    <a:ext uri="{9D8B030D-6E8A-4147-A177-3AD203B41FA5}">
                      <a16:colId xmlns:a16="http://schemas.microsoft.com/office/drawing/2014/main" val="2234272937"/>
                    </a:ext>
                  </a:extLst>
                </a:gridCol>
              </a:tblGrid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940665"/>
                  </a:ext>
                </a:extLst>
              </a:tr>
              <a:tr h="24404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14.08.2025 - 14.08.2025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4694875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8562772"/>
                  </a:ext>
                </a:extLst>
              </a:tr>
              <a:tr h="7670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Заплати, </a:t>
                      </a:r>
                      <a:r>
                        <a:rPr lang="ru-RU" sz="800" dirty="0" err="1">
                          <a:effectLst/>
                        </a:rPr>
                        <a:t>възнаграждения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други</a:t>
                      </a:r>
                      <a:r>
                        <a:rPr lang="ru-RU" sz="800" dirty="0">
                          <a:effectLst/>
                        </a:rPr>
                        <a:t> </a:t>
                      </a:r>
                      <a:r>
                        <a:rPr lang="ru-RU" sz="800" dirty="0" err="1">
                          <a:effectLst/>
                        </a:rPr>
                        <a:t>плащания</a:t>
                      </a:r>
                      <a:r>
                        <a:rPr lang="ru-RU" sz="800" dirty="0">
                          <a:effectLst/>
                        </a:rPr>
                        <a:t> за персонала - </a:t>
                      </a:r>
                      <a:r>
                        <a:rPr lang="ru-RU" sz="800" dirty="0" err="1">
                          <a:effectLst/>
                        </a:rPr>
                        <a:t>нетна</a:t>
                      </a:r>
                      <a:r>
                        <a:rPr lang="ru-RU" sz="800" dirty="0">
                          <a:effectLst/>
                        </a:rPr>
                        <a:t> сума за </a:t>
                      </a:r>
                      <a:r>
                        <a:rPr lang="ru-RU" sz="800" dirty="0" err="1">
                          <a:effectLst/>
                        </a:rPr>
                        <a:t>изплащане</a:t>
                      </a:r>
                      <a:endParaRPr lang="ru-RU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 dirty="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4 420,52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1282359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 dirty="0">
                          <a:effectLst/>
                        </a:rPr>
                        <a:t>1 622,57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73056545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100,00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40273602"/>
                  </a:ext>
                </a:extLst>
              </a:tr>
              <a:tr h="2440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40,00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7015120"/>
                  </a:ext>
                </a:extLst>
              </a:tr>
              <a:tr h="1394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6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6 183,09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1177891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8880329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0030209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6358151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5503434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621680"/>
                  </a:ext>
                </a:extLst>
              </a:tr>
              <a:tr h="244045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 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14.08.2025 - 14.08.2025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3318975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11888135"/>
                  </a:ext>
                </a:extLst>
              </a:tr>
              <a:tr h="767001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01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800">
                          <a:effectLst/>
                        </a:rPr>
                        <a:t>Заплати, възнаграждения и други плащания за персонала - нетна сума за изплащане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4 420,52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154497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Други разходи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100,00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0804642"/>
                  </a:ext>
                </a:extLst>
              </a:tr>
              <a:tr h="24404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40,00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026760"/>
                  </a:ext>
                </a:extLst>
              </a:tr>
              <a:tr h="1394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4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4 560,52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6232829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2591793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6400964"/>
                  </a:ext>
                </a:extLst>
              </a:tr>
              <a:tr h="139455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smtClean="0">
                          <a:effectLst/>
                        </a:rPr>
                        <a:t>******* </a:t>
                      </a:r>
                      <a:r>
                        <a:rPr lang="bg-BG" sz="80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14.08.2025 - 14.08.2025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17882880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bg-BG" sz="800" dirty="0">
                          <a:effectLst/>
                        </a:rPr>
                        <a:t>Код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165617"/>
                  </a:ext>
                </a:extLst>
              </a:tr>
              <a:tr h="139455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1 622,57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3345220"/>
                  </a:ext>
                </a:extLst>
              </a:tr>
              <a:tr h="139455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1 622,57 лв.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9509028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endParaRPr lang="en-US" sz="800" dirty="0"/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1646869"/>
                  </a:ext>
                </a:extLst>
              </a:tr>
              <a:tr h="139455">
                <a:tc gridSpan="5">
                  <a:txBody>
                    <a:bodyPr/>
                    <a:lstStyle/>
                    <a:p>
                      <a:pPr algn="ctr"/>
                      <a:r>
                        <a:rPr lang="en-US" sz="500" dirty="0"/>
                        <a:t> </a:t>
                      </a:r>
                    </a:p>
                  </a:txBody>
                  <a:tcPr marL="27893" marR="27893" marT="13947" marB="1394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4F0F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8351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39448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165</Words>
  <Application>Microsoft Office PowerPoint</Application>
  <PresentationFormat>Widescreen</PresentationFormat>
  <Paragraphs>68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2025-08-15T04:49:47Z</dcterms:created>
  <dcterms:modified xsi:type="dcterms:W3CDTF">2025-08-15T04:50:52Z</dcterms:modified>
</cp:coreProperties>
</file>