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3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6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4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9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2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8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0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0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7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94843-5741-46B5-B9A1-CCEDC949129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BC48A-739C-49C0-92FE-1F9F868B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6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04005"/>
              </p:ext>
            </p:extLst>
          </p:nvPr>
        </p:nvGraphicFramePr>
        <p:xfrm>
          <a:off x="922790" y="520119"/>
          <a:ext cx="10435905" cy="5656845"/>
        </p:xfrm>
        <a:graphic>
          <a:graphicData uri="http://schemas.openxmlformats.org/drawingml/2006/table">
            <a:tbl>
              <a:tblPr/>
              <a:tblGrid>
                <a:gridCol w="2087181">
                  <a:extLst>
                    <a:ext uri="{9D8B030D-6E8A-4147-A177-3AD203B41FA5}">
                      <a16:colId xmlns:a16="http://schemas.microsoft.com/office/drawing/2014/main" val="993337520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385500910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1134869751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3816294905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1726892097"/>
                    </a:ext>
                  </a:extLst>
                </a:gridCol>
              </a:tblGrid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bg-BG" sz="7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145140"/>
                  </a:ext>
                </a:extLst>
              </a:tr>
              <a:tr h="344329">
                <a:tc gridSpan="2">
                  <a:txBody>
                    <a:bodyPr/>
                    <a:lstStyle/>
                    <a:p>
                      <a:pPr algn="l"/>
                      <a:r>
                        <a:rPr lang="ru-RU" sz="700" dirty="0">
                          <a:effectLst/>
                        </a:rPr>
                        <a:t>М-во на </a:t>
                      </a:r>
                      <a:r>
                        <a:rPr lang="ru-RU" sz="700" dirty="0" err="1">
                          <a:effectLst/>
                        </a:rPr>
                        <a:t>иновациите</a:t>
                      </a:r>
                      <a:r>
                        <a:rPr lang="ru-RU" sz="700" dirty="0">
                          <a:effectLst/>
                        </a:rPr>
                        <a:t> и </a:t>
                      </a:r>
                      <a:r>
                        <a:rPr lang="ru-RU" sz="700" dirty="0" err="1">
                          <a:effectLst/>
                        </a:rPr>
                        <a:t>растежа</a:t>
                      </a:r>
                      <a:r>
                        <a:rPr lang="ru-RU" sz="700" dirty="0">
                          <a:effectLst/>
                        </a:rPr>
                        <a:t> ( 074*******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7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13.08.2025 - 13.08.2025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258582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101409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13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10 605,15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415834"/>
                  </a:ext>
                </a:extLst>
              </a:tr>
              <a:tr h="344329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27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46 735,39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04264"/>
                  </a:ext>
                </a:extLst>
              </a:tr>
              <a:tr h="196760">
                <a:tc gridSpan="2"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40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57 340,54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922860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72935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644763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623005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151542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bg-BG" sz="7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722747"/>
                  </a:ext>
                </a:extLst>
              </a:tr>
              <a:tr h="344329">
                <a:tc gridSpan="2">
                  <a:txBody>
                    <a:bodyPr/>
                    <a:lstStyle/>
                    <a:p>
                      <a:pPr algn="l"/>
                      <a:r>
                        <a:rPr lang="ru-RU" sz="700" dirty="0">
                          <a:effectLst/>
                        </a:rPr>
                        <a:t>М-во на </a:t>
                      </a:r>
                      <a:r>
                        <a:rPr lang="ru-RU" sz="700" dirty="0" err="1">
                          <a:effectLst/>
                        </a:rPr>
                        <a:t>иновациите</a:t>
                      </a:r>
                      <a:r>
                        <a:rPr lang="ru-RU" sz="700" dirty="0">
                          <a:effectLst/>
                        </a:rPr>
                        <a:t> и </a:t>
                      </a:r>
                      <a:r>
                        <a:rPr lang="ru-RU" sz="700" dirty="0" err="1">
                          <a:effectLst/>
                        </a:rPr>
                        <a:t>растежа</a:t>
                      </a:r>
                      <a:r>
                        <a:rPr lang="ru-RU" sz="700" dirty="0">
                          <a:effectLst/>
                        </a:rPr>
                        <a:t>-ЦУ ( </a:t>
                      </a:r>
                      <a:r>
                        <a:rPr lang="ru-RU" sz="700" dirty="0" smtClean="0">
                          <a:effectLst/>
                        </a:rPr>
                        <a:t>074</a:t>
                      </a:r>
                      <a:r>
                        <a:rPr lang="ru-RU" sz="700" dirty="0" smtClean="0">
                          <a:effectLst/>
                        </a:rPr>
                        <a:t>*******</a:t>
                      </a:r>
                      <a:r>
                        <a:rPr lang="ru-RU" sz="700" dirty="0" smtClean="0">
                          <a:effectLst/>
                        </a:rPr>
                        <a:t> </a:t>
                      </a:r>
                      <a:r>
                        <a:rPr lang="ru-RU" sz="700" dirty="0">
                          <a:effectLst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7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13.08.2025 - 13.08.2025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110996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261773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4 596,14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691870"/>
                  </a:ext>
                </a:extLst>
              </a:tr>
              <a:tr h="344329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28 858,60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477996"/>
                  </a:ext>
                </a:extLst>
              </a:tr>
              <a:tr h="196760">
                <a:tc gridSpan="2"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14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33 454,74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362654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055918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318060"/>
                  </a:ext>
                </a:extLst>
              </a:tr>
              <a:tr h="196760">
                <a:tc gridSpan="2">
                  <a:txBody>
                    <a:bodyPr/>
                    <a:lstStyle/>
                    <a:p>
                      <a:pPr algn="l"/>
                      <a:r>
                        <a:rPr lang="bg-BG" sz="700" dirty="0">
                          <a:effectLst/>
                        </a:rPr>
                        <a:t>ИАНМСП ( </a:t>
                      </a:r>
                      <a:r>
                        <a:rPr lang="bg-BG" sz="700" dirty="0" smtClean="0">
                          <a:effectLst/>
                        </a:rPr>
                        <a:t>074</a:t>
                      </a:r>
                      <a:r>
                        <a:rPr lang="ru-RU" sz="700" smtClean="0">
                          <a:effectLst/>
                        </a:rPr>
                        <a:t>*******</a:t>
                      </a:r>
                      <a:r>
                        <a:rPr lang="bg-BG" sz="700" smtClean="0">
                          <a:effectLst/>
                        </a:rPr>
                        <a:t> </a:t>
                      </a:r>
                      <a:r>
                        <a:rPr lang="bg-BG" sz="700" dirty="0">
                          <a:effectLst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7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13.08.2025 - 13.08.2025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65734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7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28341"/>
                  </a:ext>
                </a:extLst>
              </a:tr>
              <a:tr h="196760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6 009,01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30052"/>
                  </a:ext>
                </a:extLst>
              </a:tr>
              <a:tr h="344329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7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20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17 876,79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351201"/>
                  </a:ext>
                </a:extLst>
              </a:tr>
              <a:tr h="196760">
                <a:tc gridSpan="2"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700">
                          <a:effectLst/>
                        </a:rPr>
                        <a:t>26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700">
                          <a:effectLst/>
                        </a:rPr>
                        <a:t>23 885,80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7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240517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endParaRPr lang="en-US" sz="700" dirty="0"/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96600"/>
                  </a:ext>
                </a:extLst>
              </a:tr>
              <a:tr h="1967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337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2025-08-14T05:00:02Z</dcterms:created>
  <dcterms:modified xsi:type="dcterms:W3CDTF">2025-08-14T05:01:05Z</dcterms:modified>
</cp:coreProperties>
</file>