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CB94-47D5-489B-8B79-210325AA8E0F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88BD3-08C4-41A0-B96A-F2B1D7B9A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848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CB94-47D5-489B-8B79-210325AA8E0F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88BD3-08C4-41A0-B96A-F2B1D7B9A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954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CB94-47D5-489B-8B79-210325AA8E0F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88BD3-08C4-41A0-B96A-F2B1D7B9A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996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CB94-47D5-489B-8B79-210325AA8E0F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88BD3-08C4-41A0-B96A-F2B1D7B9A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704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CB94-47D5-489B-8B79-210325AA8E0F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88BD3-08C4-41A0-B96A-F2B1D7B9A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946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CB94-47D5-489B-8B79-210325AA8E0F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88BD3-08C4-41A0-B96A-F2B1D7B9A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420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CB94-47D5-489B-8B79-210325AA8E0F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88BD3-08C4-41A0-B96A-F2B1D7B9A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115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CB94-47D5-489B-8B79-210325AA8E0F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88BD3-08C4-41A0-B96A-F2B1D7B9A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4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CB94-47D5-489B-8B79-210325AA8E0F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88BD3-08C4-41A0-B96A-F2B1D7B9A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04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CB94-47D5-489B-8B79-210325AA8E0F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88BD3-08C4-41A0-B96A-F2B1D7B9A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91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CB94-47D5-489B-8B79-210325AA8E0F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88BD3-08C4-41A0-B96A-F2B1D7B9A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7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5CB94-47D5-489B-8B79-210325AA8E0F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88BD3-08C4-41A0-B96A-F2B1D7B9A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1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039186"/>
              </p:ext>
            </p:extLst>
          </p:nvPr>
        </p:nvGraphicFramePr>
        <p:xfrm>
          <a:off x="830513" y="469783"/>
          <a:ext cx="10729515" cy="6146312"/>
        </p:xfrm>
        <a:graphic>
          <a:graphicData uri="http://schemas.openxmlformats.org/drawingml/2006/table">
            <a:tbl>
              <a:tblPr/>
              <a:tblGrid>
                <a:gridCol w="2145903">
                  <a:extLst>
                    <a:ext uri="{9D8B030D-6E8A-4147-A177-3AD203B41FA5}">
                      <a16:colId xmlns:a16="http://schemas.microsoft.com/office/drawing/2014/main" val="4188386287"/>
                    </a:ext>
                  </a:extLst>
                </a:gridCol>
                <a:gridCol w="2145903">
                  <a:extLst>
                    <a:ext uri="{9D8B030D-6E8A-4147-A177-3AD203B41FA5}">
                      <a16:colId xmlns:a16="http://schemas.microsoft.com/office/drawing/2014/main" val="1950448810"/>
                    </a:ext>
                  </a:extLst>
                </a:gridCol>
                <a:gridCol w="2145903">
                  <a:extLst>
                    <a:ext uri="{9D8B030D-6E8A-4147-A177-3AD203B41FA5}">
                      <a16:colId xmlns:a16="http://schemas.microsoft.com/office/drawing/2014/main" val="1045265994"/>
                    </a:ext>
                  </a:extLst>
                </a:gridCol>
                <a:gridCol w="2145903">
                  <a:extLst>
                    <a:ext uri="{9D8B030D-6E8A-4147-A177-3AD203B41FA5}">
                      <a16:colId xmlns:a16="http://schemas.microsoft.com/office/drawing/2014/main" val="3748372318"/>
                    </a:ext>
                  </a:extLst>
                </a:gridCol>
                <a:gridCol w="2145903">
                  <a:extLst>
                    <a:ext uri="{9D8B030D-6E8A-4147-A177-3AD203B41FA5}">
                      <a16:colId xmlns:a16="http://schemas.microsoft.com/office/drawing/2014/main" val="2835391147"/>
                    </a:ext>
                  </a:extLst>
                </a:gridCol>
              </a:tblGrid>
              <a:tr h="150293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7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336687"/>
                  </a:ext>
                </a:extLst>
              </a:tr>
              <a:tr h="265282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</a:rPr>
                        <a:t>М-во на </a:t>
                      </a:r>
                      <a:r>
                        <a:rPr lang="ru-RU" sz="900" dirty="0" err="1">
                          <a:effectLst/>
                        </a:rPr>
                        <a:t>иновациите</a:t>
                      </a:r>
                      <a:r>
                        <a:rPr lang="ru-RU" sz="900" dirty="0">
                          <a:effectLst/>
                        </a:rPr>
                        <a:t> и </a:t>
                      </a:r>
                      <a:r>
                        <a:rPr lang="ru-RU" sz="900" dirty="0" err="1">
                          <a:effectLst/>
                        </a:rPr>
                        <a:t>растежа</a:t>
                      </a:r>
                      <a:r>
                        <a:rPr lang="ru-RU" sz="900" dirty="0">
                          <a:effectLst/>
                        </a:rPr>
                        <a:t> ( 074******* )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7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11.08.2025 - 11.08.2025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7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538980"/>
                  </a:ext>
                </a:extLst>
              </a:tr>
              <a:tr h="150293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</a:rPr>
                        <a:t>Код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</a:rPr>
                        <a:t>Описание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</a:rPr>
                        <a:t>Брой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</a:rPr>
                        <a:t>Сума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5889185"/>
                  </a:ext>
                </a:extLst>
              </a:tr>
              <a:tr h="84022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01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</a:rPr>
                        <a:t>Заплати, </a:t>
                      </a:r>
                      <a:r>
                        <a:rPr lang="ru-RU" sz="900" dirty="0" err="1">
                          <a:effectLst/>
                        </a:rPr>
                        <a:t>възнаграждения</a:t>
                      </a:r>
                      <a:r>
                        <a:rPr lang="ru-RU" sz="900" dirty="0">
                          <a:effectLst/>
                        </a:rPr>
                        <a:t> и </a:t>
                      </a:r>
                      <a:r>
                        <a:rPr lang="ru-RU" sz="900" dirty="0" err="1">
                          <a:effectLst/>
                        </a:rPr>
                        <a:t>други</a:t>
                      </a:r>
                      <a:r>
                        <a:rPr lang="ru-RU" sz="900" dirty="0">
                          <a:effectLst/>
                        </a:rPr>
                        <a:t> </a:t>
                      </a:r>
                      <a:r>
                        <a:rPr lang="ru-RU" sz="900" dirty="0" err="1">
                          <a:effectLst/>
                        </a:rPr>
                        <a:t>плащания</a:t>
                      </a:r>
                      <a:r>
                        <a:rPr lang="ru-RU" sz="900" dirty="0">
                          <a:effectLst/>
                        </a:rPr>
                        <a:t> за персонала - </a:t>
                      </a:r>
                      <a:r>
                        <a:rPr lang="ru-RU" sz="900" dirty="0" err="1">
                          <a:effectLst/>
                        </a:rPr>
                        <a:t>нетна</a:t>
                      </a:r>
                      <a:r>
                        <a:rPr lang="ru-RU" sz="900" dirty="0">
                          <a:effectLst/>
                        </a:rPr>
                        <a:t> сума за </a:t>
                      </a:r>
                      <a:r>
                        <a:rPr lang="ru-RU" sz="900" dirty="0" err="1">
                          <a:effectLst/>
                        </a:rPr>
                        <a:t>изплащане</a:t>
                      </a:r>
                      <a:endParaRPr lang="ru-RU" sz="9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</a:rPr>
                        <a:t>1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</a:rPr>
                        <a:t>41 705,00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631038"/>
                  </a:ext>
                </a:extLst>
              </a:tr>
              <a:tr h="15029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10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</a:rPr>
                        <a:t>Издръжка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</a:rPr>
                        <a:t>1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</a:rPr>
                        <a:t>20,00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263248"/>
                  </a:ext>
                </a:extLst>
              </a:tr>
              <a:tr h="26528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88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</a:rPr>
                        <a:t>2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</a:rPr>
                        <a:t>422 020,00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233375"/>
                  </a:ext>
                </a:extLst>
              </a:tr>
              <a:tr h="150293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</a:rPr>
                        <a:t>Общо: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4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</a:rPr>
                        <a:t>463 745,00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8277151"/>
                  </a:ext>
                </a:extLst>
              </a:tr>
              <a:tr h="1502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7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9267485"/>
                  </a:ext>
                </a:extLst>
              </a:tr>
              <a:tr h="1502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7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0690968"/>
                  </a:ext>
                </a:extLst>
              </a:tr>
              <a:tr h="1502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7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0619205"/>
                  </a:ext>
                </a:extLst>
              </a:tr>
              <a:tr h="1502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7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741327"/>
                  </a:ext>
                </a:extLst>
              </a:tr>
              <a:tr h="150293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7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1636"/>
                  </a:ext>
                </a:extLst>
              </a:tr>
              <a:tr h="265282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</a:rPr>
                        <a:t>М-во на </a:t>
                      </a:r>
                      <a:r>
                        <a:rPr lang="ru-RU" sz="900" dirty="0" err="1">
                          <a:effectLst/>
                        </a:rPr>
                        <a:t>иновациите</a:t>
                      </a:r>
                      <a:r>
                        <a:rPr lang="ru-RU" sz="900" dirty="0">
                          <a:effectLst/>
                        </a:rPr>
                        <a:t> и </a:t>
                      </a:r>
                      <a:r>
                        <a:rPr lang="ru-RU" sz="900" dirty="0" err="1">
                          <a:effectLst/>
                        </a:rPr>
                        <a:t>растежа</a:t>
                      </a:r>
                      <a:r>
                        <a:rPr lang="ru-RU" sz="900" dirty="0">
                          <a:effectLst/>
                        </a:rPr>
                        <a:t>-ЦУ ( </a:t>
                      </a:r>
                      <a:r>
                        <a:rPr lang="ru-RU" sz="900" dirty="0" smtClean="0">
                          <a:effectLst/>
                        </a:rPr>
                        <a:t>074</a:t>
                      </a:r>
                      <a:r>
                        <a:rPr lang="ru-RU" sz="900" dirty="0" smtClean="0">
                          <a:effectLst/>
                        </a:rPr>
                        <a:t>*******</a:t>
                      </a:r>
                      <a:r>
                        <a:rPr lang="ru-RU" sz="900" dirty="0" smtClean="0">
                          <a:effectLst/>
                        </a:rPr>
                        <a:t> </a:t>
                      </a:r>
                      <a:r>
                        <a:rPr lang="ru-RU" sz="900" dirty="0">
                          <a:effectLst/>
                        </a:rPr>
                        <a:t>)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7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11.08.2025 - 11.08.2025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7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3238208"/>
                  </a:ext>
                </a:extLst>
              </a:tr>
              <a:tr h="150293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</a:rPr>
                        <a:t>Код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</a:rPr>
                        <a:t>Описание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</a:rPr>
                        <a:t>Брой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</a:rPr>
                        <a:t>Сума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220274"/>
                  </a:ext>
                </a:extLst>
              </a:tr>
              <a:tr h="84022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01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1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</a:rPr>
                        <a:t>41 705,00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690545"/>
                  </a:ext>
                </a:extLst>
              </a:tr>
              <a:tr h="15029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10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</a:rPr>
                        <a:t>Издръжка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1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</a:rPr>
                        <a:t>20,00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7732412"/>
                  </a:ext>
                </a:extLst>
              </a:tr>
              <a:tr h="26528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88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1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</a:rPr>
                        <a:t>20,00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526442"/>
                  </a:ext>
                </a:extLst>
              </a:tr>
              <a:tr h="150293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</a:rPr>
                        <a:t>Общо: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3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</a:rPr>
                        <a:t>41 745,00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9393548"/>
                  </a:ext>
                </a:extLst>
              </a:tr>
              <a:tr h="1502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7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8910277"/>
                  </a:ext>
                </a:extLst>
              </a:tr>
              <a:tr h="1502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7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081562"/>
                  </a:ext>
                </a:extLst>
              </a:tr>
              <a:tr h="150293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</a:rPr>
                        <a:t>074</a:t>
                      </a:r>
                      <a:r>
                        <a:rPr lang="ru-RU" sz="900" dirty="0" smtClean="0">
                          <a:effectLst/>
                        </a:rPr>
                        <a:t>*******</a:t>
                      </a:r>
                      <a:r>
                        <a:rPr lang="bg-BG" sz="900" dirty="0" smtClean="0">
                          <a:effectLst/>
                        </a:rPr>
                        <a:t>)</a:t>
                      </a:r>
                      <a:endParaRPr lang="bg-BG" sz="9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7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11.08.2025 - 11.08.2025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7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4809195"/>
                  </a:ext>
                </a:extLst>
              </a:tr>
              <a:tr h="150293"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</a:rPr>
                        <a:t>Код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</a:rPr>
                        <a:t>Описание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</a:rPr>
                        <a:t>Брой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</a:rPr>
                        <a:t>Сума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985854"/>
                  </a:ext>
                </a:extLst>
              </a:tr>
              <a:tr h="26528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88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1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</a:rPr>
                        <a:t>422 000,00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5973108"/>
                  </a:ext>
                </a:extLst>
              </a:tr>
              <a:tr h="150293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</a:rPr>
                        <a:t>Общо: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</a:rPr>
                        <a:t>1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</a:rPr>
                        <a:t>422 000,00 лв.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7226696"/>
                  </a:ext>
                </a:extLst>
              </a:tr>
              <a:tr h="1502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7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7978939"/>
                  </a:ext>
                </a:extLst>
              </a:tr>
              <a:tr h="150293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7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020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0874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</Words>
  <Application>Microsoft Office PowerPoint</Application>
  <PresentationFormat>Widescreen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2025-08-12T04:59:28Z</dcterms:created>
  <dcterms:modified xsi:type="dcterms:W3CDTF">2025-08-12T05:00:24Z</dcterms:modified>
</cp:coreProperties>
</file>