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D914-7C1D-49B7-8D96-7E54E659D9BE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F18A-0630-466D-B97B-D41B35D01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454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D914-7C1D-49B7-8D96-7E54E659D9BE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F18A-0630-466D-B97B-D41B35D01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875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D914-7C1D-49B7-8D96-7E54E659D9BE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F18A-0630-466D-B97B-D41B35D01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999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D914-7C1D-49B7-8D96-7E54E659D9BE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F18A-0630-466D-B97B-D41B35D01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95655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D914-7C1D-49B7-8D96-7E54E659D9BE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F18A-0630-466D-B97B-D41B35D01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57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D914-7C1D-49B7-8D96-7E54E659D9BE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F18A-0630-466D-B97B-D41B35D01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917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D914-7C1D-49B7-8D96-7E54E659D9BE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F18A-0630-466D-B97B-D41B35D01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1723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D914-7C1D-49B7-8D96-7E54E659D9BE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F18A-0630-466D-B97B-D41B35D01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1948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D914-7C1D-49B7-8D96-7E54E659D9BE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F18A-0630-466D-B97B-D41B35D01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5985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D914-7C1D-49B7-8D96-7E54E659D9BE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F18A-0630-466D-B97B-D41B35D01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147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DED914-7C1D-49B7-8D96-7E54E659D9BE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F18A-0630-466D-B97B-D41B35D01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434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ED914-7C1D-49B7-8D96-7E54E659D9BE}" type="datetimeFigureOut">
              <a:rPr lang="en-US" smtClean="0"/>
              <a:t>7/14/2025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C0F18A-0630-466D-B97B-D41B35D01CD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6148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dwh/done_payments_old.jsp?bo_code=074*******&amp;date_from=11.07.2025&amp;date_to=11.07.2025&amp;execute=yes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2297413"/>
              </p:ext>
            </p:extLst>
          </p:nvPr>
        </p:nvGraphicFramePr>
        <p:xfrm>
          <a:off x="1272209" y="874640"/>
          <a:ext cx="9684685" cy="4811664"/>
        </p:xfrm>
        <a:graphic>
          <a:graphicData uri="http://schemas.openxmlformats.org/drawingml/2006/table">
            <a:tbl>
              <a:tblPr/>
              <a:tblGrid>
                <a:gridCol w="1936937">
                  <a:extLst>
                    <a:ext uri="{9D8B030D-6E8A-4147-A177-3AD203B41FA5}">
                      <a16:colId xmlns:a16="http://schemas.microsoft.com/office/drawing/2014/main" val="958376248"/>
                    </a:ext>
                  </a:extLst>
                </a:gridCol>
                <a:gridCol w="3557414">
                  <a:extLst>
                    <a:ext uri="{9D8B030D-6E8A-4147-A177-3AD203B41FA5}">
                      <a16:colId xmlns:a16="http://schemas.microsoft.com/office/drawing/2014/main" val="1358694741"/>
                    </a:ext>
                  </a:extLst>
                </a:gridCol>
                <a:gridCol w="890546">
                  <a:extLst>
                    <a:ext uri="{9D8B030D-6E8A-4147-A177-3AD203B41FA5}">
                      <a16:colId xmlns:a16="http://schemas.microsoft.com/office/drawing/2014/main" val="2059298732"/>
                    </a:ext>
                  </a:extLst>
                </a:gridCol>
                <a:gridCol w="1362851">
                  <a:extLst>
                    <a:ext uri="{9D8B030D-6E8A-4147-A177-3AD203B41FA5}">
                      <a16:colId xmlns:a16="http://schemas.microsoft.com/office/drawing/2014/main" val="295586531"/>
                    </a:ext>
                  </a:extLst>
                </a:gridCol>
                <a:gridCol w="1936937">
                  <a:extLst>
                    <a:ext uri="{9D8B030D-6E8A-4147-A177-3AD203B41FA5}">
                      <a16:colId xmlns:a16="http://schemas.microsoft.com/office/drawing/2014/main" val="3874751179"/>
                    </a:ext>
                  </a:extLst>
                </a:gridCol>
              </a:tblGrid>
              <a:tr h="12653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Обобщено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25210048"/>
                  </a:ext>
                </a:extLst>
              </a:tr>
              <a:tr h="12653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u="none" strike="noStrike">
                          <a:solidFill>
                            <a:srgbClr val="8B008B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"/>
                        </a:rPr>
                        <a:t>М-во на иновациите и растежа ( 074******* )</a:t>
                      </a:r>
                      <a:endParaRPr lang="ru-RU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11.07.2025 - 11.07.2025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0862096"/>
                  </a:ext>
                </a:extLst>
              </a:tr>
              <a:tr h="1265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3725814"/>
                  </a:ext>
                </a:extLst>
              </a:tr>
              <a:tr h="12653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42 953,98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4383581"/>
                  </a:ext>
                </a:extLst>
              </a:tr>
              <a:tr h="201122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6 861,32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0596202"/>
                  </a:ext>
                </a:extLst>
              </a:tr>
              <a:tr h="12653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2 388,66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48785"/>
                  </a:ext>
                </a:extLst>
              </a:tr>
              <a:tr h="12653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33 704,00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087216"/>
                  </a:ext>
                </a:extLst>
              </a:tr>
              <a:tr h="1265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602718"/>
                  </a:ext>
                </a:extLst>
              </a:tr>
              <a:tr h="126533">
                <a:tc gridSpan="5">
                  <a:txBody>
                    <a:bodyPr/>
                    <a:lstStyle/>
                    <a:p>
                      <a:pPr algn="ctr"/>
                      <a:r>
                        <a:rPr lang="en-US" sz="90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1867865"/>
                  </a:ext>
                </a:extLst>
              </a:tr>
              <a:tr h="126533">
                <a:tc gridSpan="5">
                  <a:txBody>
                    <a:bodyPr/>
                    <a:lstStyle/>
                    <a:p>
                      <a:pPr algn="ctr"/>
                      <a:r>
                        <a:rPr lang="bg-BG" sz="900" b="1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бюджетни организации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8799347"/>
                  </a:ext>
                </a:extLst>
              </a:tr>
              <a:tr h="12653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 ( 074******* )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11.07.2025 - 11.07.2025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26203777"/>
                  </a:ext>
                </a:extLst>
              </a:tr>
              <a:tr h="1265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4050481"/>
                  </a:ext>
                </a:extLst>
              </a:tr>
              <a:tr h="12653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8536929"/>
                  </a:ext>
                </a:extLst>
              </a:tr>
              <a:tr h="12653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7835145"/>
                  </a:ext>
                </a:extLst>
              </a:tr>
              <a:tr h="126533">
                <a:tc gridSpan="2"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М-во на иновациите и растежа-ЦУ ( 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ru-RU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ru-RU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11.07.2025 - 11.07.2025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5959533"/>
                  </a:ext>
                </a:extLst>
              </a:tr>
              <a:tr h="1265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55295944"/>
                  </a:ext>
                </a:extLst>
              </a:tr>
              <a:tr h="15843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51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36 092,66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44782493"/>
                  </a:ext>
                </a:extLst>
              </a:tr>
              <a:tr h="12653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Издръжка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2 388,66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5252319"/>
                  </a:ext>
                </a:extLst>
              </a:tr>
              <a:tr h="12653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88 xxxx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на разпореждане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33 704,00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2051103"/>
                  </a:ext>
                </a:extLst>
              </a:tr>
              <a:tr h="12653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0270367"/>
                  </a:ext>
                </a:extLst>
              </a:tr>
              <a:tr h="12653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БАИ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11.07.2025 - 11.07.2025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3332489"/>
                  </a:ext>
                </a:extLst>
              </a:tr>
              <a:tr h="1265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2650954"/>
                  </a:ext>
                </a:extLst>
              </a:tr>
              <a:tr h="12653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4266703"/>
                  </a:ext>
                </a:extLst>
              </a:tr>
              <a:tr h="126533">
                <a:tc gridSpan="5">
                  <a:txBody>
                    <a:bodyPr/>
                    <a:lstStyle/>
                    <a:p>
                      <a:pPr algn="ctr"/>
                      <a:endParaRPr lang="en-US" sz="900" b="1" dirty="0">
                        <a:solidFill>
                          <a:srgbClr val="4B0082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73706174"/>
                  </a:ext>
                </a:extLst>
              </a:tr>
              <a:tr h="126533">
                <a:tc gridSpan="2">
                  <a:txBody>
                    <a:bodyPr/>
                    <a:lstStyle/>
                    <a:p>
                      <a:pPr algn="l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ИАНМСП ( 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074</a:t>
                      </a:r>
                      <a:r>
                        <a:rPr lang="en-US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*******</a:t>
                      </a:r>
                      <a:r>
                        <a:rPr lang="bg-BG" sz="9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solidFill>
                            <a:srgbClr val="4B0082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Период: 11.07.2025 - 11.07.2025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7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252503"/>
                  </a:ext>
                </a:extLst>
              </a:tr>
              <a:tr h="126533"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Код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Брой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Сума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7153055"/>
                  </a:ext>
                </a:extLst>
              </a:tr>
              <a:tr h="126533">
                <a:tc>
                  <a:txBody>
                    <a:bodyPr/>
                    <a:lstStyle/>
                    <a:p>
                      <a:pPr algn="l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Общо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6 861,32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90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3518721"/>
                  </a:ext>
                </a:extLst>
              </a:tr>
              <a:tr h="342894">
                <a:tc>
                  <a:txBody>
                    <a:bodyPr/>
                    <a:lstStyle/>
                    <a:p>
                      <a:pPr algn="l"/>
                      <a:r>
                        <a:rPr lang="en-US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 </a:t>
                      </a:r>
                      <a:r>
                        <a:rPr lang="en-US" sz="900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xxxx</a:t>
                      </a:r>
                      <a:endParaRPr lang="en-US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9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9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6 861,32 лв.</a:t>
                      </a: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9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23269" marR="23269" marT="11635" marB="11635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01809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81166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211</Words>
  <Application>Microsoft Office PowerPoint</Application>
  <PresentationFormat>Widescreen</PresentationFormat>
  <Paragraphs>78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Gergana Koleva</dc:creator>
  <cp:lastModifiedBy>Gergana Koleva</cp:lastModifiedBy>
  <cp:revision>3</cp:revision>
  <dcterms:created xsi:type="dcterms:W3CDTF">2025-07-14T05:59:08Z</dcterms:created>
  <dcterms:modified xsi:type="dcterms:W3CDTF">2025-07-14T06:08:49Z</dcterms:modified>
</cp:coreProperties>
</file>