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73A1-D1B0-48B5-8B66-FFEF8E269752}" type="datetimeFigureOut">
              <a:rPr lang="en-US" smtClean="0"/>
              <a:t>7/3/2025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08B34-717E-4762-ABC6-F411ED628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073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73A1-D1B0-48B5-8B66-FFEF8E269752}" type="datetimeFigureOut">
              <a:rPr lang="en-US" smtClean="0"/>
              <a:t>7/3/2025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08B34-717E-4762-ABC6-F411ED628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385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73A1-D1B0-48B5-8B66-FFEF8E269752}" type="datetimeFigureOut">
              <a:rPr lang="en-US" smtClean="0"/>
              <a:t>7/3/2025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08B34-717E-4762-ABC6-F411ED628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313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73A1-D1B0-48B5-8B66-FFEF8E269752}" type="datetimeFigureOut">
              <a:rPr lang="en-US" smtClean="0"/>
              <a:t>7/3/2025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08B34-717E-4762-ABC6-F411ED628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123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73A1-D1B0-48B5-8B66-FFEF8E269752}" type="datetimeFigureOut">
              <a:rPr lang="en-US" smtClean="0"/>
              <a:t>7/3/2025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08B34-717E-4762-ABC6-F411ED628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448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73A1-D1B0-48B5-8B66-FFEF8E269752}" type="datetimeFigureOut">
              <a:rPr lang="en-US" smtClean="0"/>
              <a:t>7/3/2025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08B34-717E-4762-ABC6-F411ED628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279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73A1-D1B0-48B5-8B66-FFEF8E269752}" type="datetimeFigureOut">
              <a:rPr lang="en-US" smtClean="0"/>
              <a:t>7/3/2025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08B34-717E-4762-ABC6-F411ED628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051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73A1-D1B0-48B5-8B66-FFEF8E269752}" type="datetimeFigureOut">
              <a:rPr lang="en-US" smtClean="0"/>
              <a:t>7/3/2025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08B34-717E-4762-ABC6-F411ED628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384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73A1-D1B0-48B5-8B66-FFEF8E269752}" type="datetimeFigureOut">
              <a:rPr lang="en-US" smtClean="0"/>
              <a:t>7/3/2025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08B34-717E-4762-ABC6-F411ED628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005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73A1-D1B0-48B5-8B66-FFEF8E269752}" type="datetimeFigureOut">
              <a:rPr lang="en-US" smtClean="0"/>
              <a:t>7/3/2025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08B34-717E-4762-ABC6-F411ED628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408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873A1-D1B0-48B5-8B66-FFEF8E269752}" type="datetimeFigureOut">
              <a:rPr lang="en-US" smtClean="0"/>
              <a:t>7/3/2025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08B34-717E-4762-ABC6-F411ED628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783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873A1-D1B0-48B5-8B66-FFEF8E269752}" type="datetimeFigureOut">
              <a:rPr lang="en-US" smtClean="0"/>
              <a:t>7/3/2025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08B34-717E-4762-ABC6-F411ED6285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317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dwh/done_payments_old.jsp?bo_code=074*******&amp;date_from=02.07.2025&amp;date_to=02.07.2025&amp;execute=ye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5973031"/>
              </p:ext>
            </p:extLst>
          </p:nvPr>
        </p:nvGraphicFramePr>
        <p:xfrm>
          <a:off x="1304012" y="974190"/>
          <a:ext cx="9525665" cy="4790510"/>
        </p:xfrm>
        <a:graphic>
          <a:graphicData uri="http://schemas.openxmlformats.org/drawingml/2006/table">
            <a:tbl>
              <a:tblPr/>
              <a:tblGrid>
                <a:gridCol w="1905133">
                  <a:extLst>
                    <a:ext uri="{9D8B030D-6E8A-4147-A177-3AD203B41FA5}">
                      <a16:colId xmlns:a16="http://schemas.microsoft.com/office/drawing/2014/main" val="1800975277"/>
                    </a:ext>
                  </a:extLst>
                </a:gridCol>
                <a:gridCol w="3295022">
                  <a:extLst>
                    <a:ext uri="{9D8B030D-6E8A-4147-A177-3AD203B41FA5}">
                      <a16:colId xmlns:a16="http://schemas.microsoft.com/office/drawing/2014/main" val="1254344412"/>
                    </a:ext>
                  </a:extLst>
                </a:gridCol>
                <a:gridCol w="1129085">
                  <a:extLst>
                    <a:ext uri="{9D8B030D-6E8A-4147-A177-3AD203B41FA5}">
                      <a16:colId xmlns:a16="http://schemas.microsoft.com/office/drawing/2014/main" val="918314736"/>
                    </a:ext>
                  </a:extLst>
                </a:gridCol>
                <a:gridCol w="1291292">
                  <a:extLst>
                    <a:ext uri="{9D8B030D-6E8A-4147-A177-3AD203B41FA5}">
                      <a16:colId xmlns:a16="http://schemas.microsoft.com/office/drawing/2014/main" val="3978768245"/>
                    </a:ext>
                  </a:extLst>
                </a:gridCol>
                <a:gridCol w="1905133">
                  <a:extLst>
                    <a:ext uri="{9D8B030D-6E8A-4147-A177-3AD203B41FA5}">
                      <a16:colId xmlns:a16="http://schemas.microsoft.com/office/drawing/2014/main" val="3047947275"/>
                    </a:ext>
                  </a:extLst>
                </a:gridCol>
              </a:tblGrid>
              <a:tr h="164980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Обобщено</a:t>
                      </a:r>
                    </a:p>
                  </a:txBody>
                  <a:tcPr marL="29204" marR="29204" marT="14602" marB="146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A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0578805"/>
                  </a:ext>
                </a:extLst>
              </a:tr>
              <a:tr h="264646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u="none" strike="noStrike" dirty="0">
                          <a:solidFill>
                            <a:srgbClr val="8B008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М-во на иновациите и растежа ( 074******* 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4" marR="29204" marT="14602" marB="146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A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02.07.2025 - 02.07.2025</a:t>
                      </a:r>
                    </a:p>
                  </a:txBody>
                  <a:tcPr marL="29204" marR="29204" marT="14602" marB="146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A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0793615"/>
                  </a:ext>
                </a:extLst>
              </a:tr>
              <a:tr h="164980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9204" marR="29204" marT="14602" marB="146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9204" marR="29204" marT="14602" marB="146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9204" marR="29204" marT="14602" marB="146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9204" marR="29204" marT="14602" marB="146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4" marR="29204" marT="14602" marB="146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9312978"/>
                  </a:ext>
                </a:extLst>
              </a:tr>
              <a:tr h="164980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204" marR="29204" marT="14602" marB="146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9204" marR="29204" marT="14602" marB="146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</a:t>
                      </a:r>
                    </a:p>
                  </a:txBody>
                  <a:tcPr marL="29204" marR="29204" marT="14602" marB="146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1 000,00 лв.</a:t>
                      </a:r>
                    </a:p>
                  </a:txBody>
                  <a:tcPr marL="29204" marR="29204" marT="14602" marB="146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4" marR="29204" marT="14602" marB="146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9018152"/>
                  </a:ext>
                </a:extLst>
              </a:tr>
              <a:tr h="186629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4" marR="29204" marT="14602" marB="146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9204" marR="29204" marT="14602" marB="146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9204" marR="29204" marT="14602" marB="146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36 000,00 лв.</a:t>
                      </a:r>
                    </a:p>
                  </a:txBody>
                  <a:tcPr marL="29204" marR="29204" marT="14602" marB="146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4" marR="29204" marT="14602" marB="146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5912884"/>
                  </a:ext>
                </a:extLst>
              </a:tr>
              <a:tr h="164980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4" marR="29204" marT="14602" marB="146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 операции в БНБ</a:t>
                      </a:r>
                    </a:p>
                  </a:txBody>
                  <a:tcPr marL="29204" marR="29204" marT="14602" marB="146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9204" marR="29204" marT="14602" marB="146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-35 000,00 лв.</a:t>
                      </a:r>
                    </a:p>
                  </a:txBody>
                  <a:tcPr marL="29204" marR="29204" marT="14602" marB="146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4" marR="29204" marT="14602" marB="146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6350689"/>
                  </a:ext>
                </a:extLst>
              </a:tr>
              <a:tr h="164980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204" marR="29204" marT="14602" marB="146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A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7713098"/>
                  </a:ext>
                </a:extLst>
              </a:tr>
              <a:tr h="164980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204" marR="29204" marT="14602" marB="146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A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6203645"/>
                  </a:ext>
                </a:extLst>
              </a:tr>
              <a:tr h="164980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бюджетни организации</a:t>
                      </a:r>
                    </a:p>
                  </a:txBody>
                  <a:tcPr marL="29204" marR="29204" marT="14602" marB="146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A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1147803"/>
                  </a:ext>
                </a:extLst>
              </a:tr>
              <a:tr h="264646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 ( 074******* )</a:t>
                      </a:r>
                    </a:p>
                  </a:txBody>
                  <a:tcPr marL="29204" marR="29204" marT="14602" marB="146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A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02.07.2025 - 02.07.2025</a:t>
                      </a:r>
                    </a:p>
                  </a:txBody>
                  <a:tcPr marL="29204" marR="29204" marT="14602" marB="146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A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0261283"/>
                  </a:ext>
                </a:extLst>
              </a:tr>
              <a:tr h="164980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9204" marR="29204" marT="14602" marB="146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9204" marR="29204" marT="14602" marB="146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9204" marR="29204" marT="14602" marB="146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9204" marR="29204" marT="14602" marB="146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4" marR="29204" marT="14602" marB="146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7577805"/>
                  </a:ext>
                </a:extLst>
              </a:tr>
              <a:tr h="164980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204" marR="29204" marT="14602" marB="146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9204" marR="29204" marT="14602" marB="146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204" marR="29204" marT="14602" marB="146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204" marR="29204" marT="14602" marB="146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4" marR="29204" marT="14602" marB="146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9170472"/>
                  </a:ext>
                </a:extLst>
              </a:tr>
              <a:tr h="164980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4" marR="29204" marT="14602" marB="146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A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0856569"/>
                  </a:ext>
                </a:extLst>
              </a:tr>
              <a:tr h="264646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4" marR="29204" marT="14602" marB="146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A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02.07.2025 - 02.07.2025</a:t>
                      </a:r>
                    </a:p>
                  </a:txBody>
                  <a:tcPr marL="29204" marR="29204" marT="14602" marB="146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A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5875215"/>
                  </a:ext>
                </a:extLst>
              </a:tr>
              <a:tr h="164980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9204" marR="29204" marT="14602" marB="146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9204" marR="29204" marT="14602" marB="146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9204" marR="29204" marT="14602" marB="146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9204" marR="29204" marT="14602" marB="146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4" marR="29204" marT="14602" marB="146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8216004"/>
                  </a:ext>
                </a:extLst>
              </a:tr>
              <a:tr h="164980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204" marR="29204" marT="14602" marB="146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9204" marR="29204" marT="14602" marB="146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204" marR="29204" marT="14602" marB="146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204" marR="29204" marT="14602" marB="146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4" marR="29204" marT="14602" marB="146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7302518"/>
                  </a:ext>
                </a:extLst>
              </a:tr>
              <a:tr h="164980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4" marR="29204" marT="14602" marB="146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A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9828168"/>
                  </a:ext>
                </a:extLst>
              </a:tr>
              <a:tr h="164980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074******)</a:t>
                      </a:r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4" marR="29204" marT="14602" marB="146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A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02.07.2025 - 02.07.2025</a:t>
                      </a:r>
                    </a:p>
                  </a:txBody>
                  <a:tcPr marL="29204" marR="29204" marT="14602" marB="146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A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2883946"/>
                  </a:ext>
                </a:extLst>
              </a:tr>
              <a:tr h="164980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9204" marR="29204" marT="14602" marB="146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9204" marR="29204" marT="14602" marB="146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9204" marR="29204" marT="14602" marB="146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9204" marR="29204" marT="14602" marB="146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4" marR="29204" marT="14602" marB="146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854733"/>
                  </a:ext>
                </a:extLst>
              </a:tr>
              <a:tr h="164980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204" marR="29204" marT="14602" marB="146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9204" marR="29204" marT="14602" marB="146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204" marR="29204" marT="14602" marB="146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204" marR="29204" marT="14602" marB="146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4" marR="29204" marT="14602" marB="146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7682405"/>
                  </a:ext>
                </a:extLst>
              </a:tr>
              <a:tr h="164980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4" marR="29204" marT="14602" marB="146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A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0195015"/>
                  </a:ext>
                </a:extLst>
              </a:tr>
              <a:tr h="164980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074******)</a:t>
                      </a:r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4" marR="29204" marT="14602" marB="146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A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02.07.2025 - 02.07.2025</a:t>
                      </a:r>
                    </a:p>
                  </a:txBody>
                  <a:tcPr marL="29204" marR="29204" marT="14602" marB="146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A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2881452"/>
                  </a:ext>
                </a:extLst>
              </a:tr>
              <a:tr h="164980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9204" marR="29204" marT="14602" marB="146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9204" marR="29204" marT="14602" marB="146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9204" marR="29204" marT="14602" marB="146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9204" marR="29204" marT="14602" marB="146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4" marR="29204" marT="14602" marB="146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5328002"/>
                  </a:ext>
                </a:extLst>
              </a:tr>
              <a:tr h="164980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204" marR="29204" marT="14602" marB="146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9204" marR="29204" marT="14602" marB="146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</a:t>
                      </a:r>
                    </a:p>
                  </a:txBody>
                  <a:tcPr marL="29204" marR="29204" marT="14602" marB="146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1 000,00 лв.</a:t>
                      </a:r>
                    </a:p>
                  </a:txBody>
                  <a:tcPr marL="29204" marR="29204" marT="14602" marB="146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4" marR="29204" marT="14602" marB="146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5816220"/>
                  </a:ext>
                </a:extLst>
              </a:tr>
              <a:tr h="218017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29204" marR="29204" marT="14602" marB="146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9204" marR="29204" marT="14602" marB="146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9204" marR="29204" marT="14602" marB="146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36 000,00 лв.</a:t>
                      </a:r>
                    </a:p>
                  </a:txBody>
                  <a:tcPr marL="29204" marR="29204" marT="14602" marB="146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4" marR="29204" marT="14602" marB="146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3972178"/>
                  </a:ext>
                </a:extLst>
              </a:tr>
              <a:tr h="264646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 xxxx</a:t>
                      </a:r>
                    </a:p>
                  </a:txBody>
                  <a:tcPr marL="29204" marR="29204" marT="14602" marB="146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 операции в БНБ</a:t>
                      </a:r>
                    </a:p>
                  </a:txBody>
                  <a:tcPr marL="29204" marR="29204" marT="14602" marB="146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9204" marR="29204" marT="14602" marB="146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-35 000,00 лв.</a:t>
                      </a:r>
                    </a:p>
                  </a:txBody>
                  <a:tcPr marL="29204" marR="29204" marT="14602" marB="146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9204" marR="29204" marT="14602" marB="1460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84654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0284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167</Words>
  <Application>Microsoft Office PowerPoint</Application>
  <PresentationFormat>Widescreen</PresentationFormat>
  <Paragraphs>70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Gergana Koleva</dc:creator>
  <cp:lastModifiedBy>Gergana Koleva</cp:lastModifiedBy>
  <cp:revision>1</cp:revision>
  <dcterms:created xsi:type="dcterms:W3CDTF">2025-07-03T05:41:19Z</dcterms:created>
  <dcterms:modified xsi:type="dcterms:W3CDTF">2025-07-03T05:48:07Z</dcterms:modified>
</cp:coreProperties>
</file>