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A1306-C341-44EE-9703-EF49FB61394A}" type="datetimeFigureOut">
              <a:rPr lang="en-US" smtClean="0"/>
              <a:t>6/24/2025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299DA-36DC-4ED4-AAA5-9A34D7C7D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434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A1306-C341-44EE-9703-EF49FB61394A}" type="datetimeFigureOut">
              <a:rPr lang="en-US" smtClean="0"/>
              <a:t>6/24/2025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299DA-36DC-4ED4-AAA5-9A34D7C7D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370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A1306-C341-44EE-9703-EF49FB61394A}" type="datetimeFigureOut">
              <a:rPr lang="en-US" smtClean="0"/>
              <a:t>6/24/2025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299DA-36DC-4ED4-AAA5-9A34D7C7D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249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A1306-C341-44EE-9703-EF49FB61394A}" type="datetimeFigureOut">
              <a:rPr lang="en-US" smtClean="0"/>
              <a:t>6/24/2025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299DA-36DC-4ED4-AAA5-9A34D7C7D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692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A1306-C341-44EE-9703-EF49FB61394A}" type="datetimeFigureOut">
              <a:rPr lang="en-US" smtClean="0"/>
              <a:t>6/24/2025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299DA-36DC-4ED4-AAA5-9A34D7C7D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755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A1306-C341-44EE-9703-EF49FB61394A}" type="datetimeFigureOut">
              <a:rPr lang="en-US" smtClean="0"/>
              <a:t>6/24/2025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299DA-36DC-4ED4-AAA5-9A34D7C7D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92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A1306-C341-44EE-9703-EF49FB61394A}" type="datetimeFigureOut">
              <a:rPr lang="en-US" smtClean="0"/>
              <a:t>6/24/2025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299DA-36DC-4ED4-AAA5-9A34D7C7D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759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A1306-C341-44EE-9703-EF49FB61394A}" type="datetimeFigureOut">
              <a:rPr lang="en-US" smtClean="0"/>
              <a:t>6/24/2025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299DA-36DC-4ED4-AAA5-9A34D7C7D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164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A1306-C341-44EE-9703-EF49FB61394A}" type="datetimeFigureOut">
              <a:rPr lang="en-US" smtClean="0"/>
              <a:t>6/24/2025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299DA-36DC-4ED4-AAA5-9A34D7C7D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535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A1306-C341-44EE-9703-EF49FB61394A}" type="datetimeFigureOut">
              <a:rPr lang="en-US" smtClean="0"/>
              <a:t>6/24/2025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299DA-36DC-4ED4-AAA5-9A34D7C7D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08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A1306-C341-44EE-9703-EF49FB61394A}" type="datetimeFigureOut">
              <a:rPr lang="en-US" smtClean="0"/>
              <a:t>6/24/2025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299DA-36DC-4ED4-AAA5-9A34D7C7D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328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BA1306-C341-44EE-9703-EF49FB61394A}" type="datetimeFigureOut">
              <a:rPr lang="en-US" smtClean="0"/>
              <a:t>6/24/2025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9299DA-36DC-4ED4-AAA5-9A34D7C7D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919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8190943"/>
              </p:ext>
            </p:extLst>
          </p:nvPr>
        </p:nvGraphicFramePr>
        <p:xfrm>
          <a:off x="1384182" y="604006"/>
          <a:ext cx="9773175" cy="5572964"/>
        </p:xfrm>
        <a:graphic>
          <a:graphicData uri="http://schemas.openxmlformats.org/drawingml/2006/table">
            <a:tbl>
              <a:tblPr/>
              <a:tblGrid>
                <a:gridCol w="1954635">
                  <a:extLst>
                    <a:ext uri="{9D8B030D-6E8A-4147-A177-3AD203B41FA5}">
                      <a16:colId xmlns:a16="http://schemas.microsoft.com/office/drawing/2014/main" val="2716977510"/>
                    </a:ext>
                  </a:extLst>
                </a:gridCol>
                <a:gridCol w="1954635">
                  <a:extLst>
                    <a:ext uri="{9D8B030D-6E8A-4147-A177-3AD203B41FA5}">
                      <a16:colId xmlns:a16="http://schemas.microsoft.com/office/drawing/2014/main" val="3083139849"/>
                    </a:ext>
                  </a:extLst>
                </a:gridCol>
                <a:gridCol w="1954635">
                  <a:extLst>
                    <a:ext uri="{9D8B030D-6E8A-4147-A177-3AD203B41FA5}">
                      <a16:colId xmlns:a16="http://schemas.microsoft.com/office/drawing/2014/main" val="940580363"/>
                    </a:ext>
                  </a:extLst>
                </a:gridCol>
                <a:gridCol w="1954635">
                  <a:extLst>
                    <a:ext uri="{9D8B030D-6E8A-4147-A177-3AD203B41FA5}">
                      <a16:colId xmlns:a16="http://schemas.microsoft.com/office/drawing/2014/main" val="2229711098"/>
                    </a:ext>
                  </a:extLst>
                </a:gridCol>
                <a:gridCol w="1954635">
                  <a:extLst>
                    <a:ext uri="{9D8B030D-6E8A-4147-A177-3AD203B41FA5}">
                      <a16:colId xmlns:a16="http://schemas.microsoft.com/office/drawing/2014/main" val="1255379649"/>
                    </a:ext>
                  </a:extLst>
                </a:gridCol>
              </a:tblGrid>
              <a:tr h="242303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E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437839"/>
                  </a:ext>
                </a:extLst>
              </a:tr>
              <a:tr h="424029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М-во на </a:t>
                      </a:r>
                      <a:r>
                        <a:rPr lang="ru-RU" sz="800" dirty="0" err="1">
                          <a:effectLst/>
                        </a:rPr>
                        <a:t>иновациите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растежа</a:t>
                      </a:r>
                      <a:r>
                        <a:rPr lang="ru-RU" sz="800" dirty="0">
                          <a:effectLst/>
                        </a:rPr>
                        <a:t> ( 074******* )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E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23.06.2025 - 23.06.2025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E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605417"/>
                  </a:ext>
                </a:extLst>
              </a:tr>
              <a:tr h="242303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0399597"/>
                  </a:ext>
                </a:extLst>
              </a:tr>
              <a:tr h="242303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 dirty="0">
                          <a:effectLst/>
                        </a:rPr>
                        <a:t>Издръжка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4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5 442,21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2471684"/>
                  </a:ext>
                </a:extLst>
              </a:tr>
              <a:tr h="242303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18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Други разходи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>
                          <a:effectLst/>
                        </a:rPr>
                        <a:t>1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271,20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113901"/>
                  </a:ext>
                </a:extLst>
              </a:tr>
              <a:tr h="424029"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88 </a:t>
                      </a:r>
                      <a:r>
                        <a:rPr lang="en-US" sz="800" dirty="0" err="1">
                          <a:effectLst/>
                        </a:rPr>
                        <a:t>xxxx</a:t>
                      </a:r>
                      <a:endParaRPr lang="en-US" sz="8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>
                          <a:effectLst/>
                        </a:rPr>
                        <a:t>1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2 406,07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9448665"/>
                  </a:ext>
                </a:extLst>
              </a:tr>
              <a:tr h="242303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6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8 119,48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763458"/>
                  </a:ext>
                </a:extLst>
              </a:tr>
              <a:tr h="242303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E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2236753"/>
                  </a:ext>
                </a:extLst>
              </a:tr>
              <a:tr h="242303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E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7623609"/>
                  </a:ext>
                </a:extLst>
              </a:tr>
              <a:tr h="242303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E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2655966"/>
                  </a:ext>
                </a:extLst>
              </a:tr>
              <a:tr h="242303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E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6772134"/>
                  </a:ext>
                </a:extLst>
              </a:tr>
              <a:tr h="242303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E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9515990"/>
                  </a:ext>
                </a:extLst>
              </a:tr>
              <a:tr h="424029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М-во на </a:t>
                      </a:r>
                      <a:r>
                        <a:rPr lang="ru-RU" sz="800" dirty="0" err="1">
                          <a:effectLst/>
                        </a:rPr>
                        <a:t>иновациите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растежа</a:t>
                      </a:r>
                      <a:r>
                        <a:rPr lang="ru-RU" sz="800" dirty="0">
                          <a:effectLst/>
                        </a:rPr>
                        <a:t>-ЦУ </a:t>
                      </a:r>
                      <a:r>
                        <a:rPr lang="ru-RU" sz="800" dirty="0" smtClean="0">
                          <a:effectLst/>
                        </a:rPr>
                        <a:t>( 074******* )</a:t>
                      </a:r>
                      <a:endParaRPr lang="ru-RU" sz="8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E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23.06.2025 - 23.06.2025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E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2555349"/>
                  </a:ext>
                </a:extLst>
              </a:tr>
              <a:tr h="242303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4538923"/>
                  </a:ext>
                </a:extLst>
              </a:tr>
              <a:tr h="242303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4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5 442,21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7887796"/>
                  </a:ext>
                </a:extLst>
              </a:tr>
              <a:tr h="242303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18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Други разходи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271,20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8839571"/>
                  </a:ext>
                </a:extLst>
              </a:tr>
              <a:tr h="424029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2 406,07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0276565"/>
                  </a:ext>
                </a:extLst>
              </a:tr>
              <a:tr h="242303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6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8 119,48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8174685"/>
                  </a:ext>
                </a:extLst>
              </a:tr>
              <a:tr h="242303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E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8227512"/>
                  </a:ext>
                </a:extLst>
              </a:tr>
              <a:tr h="242303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E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4823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21398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106</Words>
  <Application>Microsoft Office PowerPoint</Application>
  <PresentationFormat>Widescreen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2</cp:revision>
  <dcterms:created xsi:type="dcterms:W3CDTF">2025-06-24T05:01:27Z</dcterms:created>
  <dcterms:modified xsi:type="dcterms:W3CDTF">2025-06-24T05:09:28Z</dcterms:modified>
</cp:coreProperties>
</file>