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AE91-5E41-4881-9A42-5B145E25F5A1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13B0-1E0D-4DD1-AEA6-B48F09375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31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AE91-5E41-4881-9A42-5B145E25F5A1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13B0-1E0D-4DD1-AEA6-B48F09375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529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AE91-5E41-4881-9A42-5B145E25F5A1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13B0-1E0D-4DD1-AEA6-B48F09375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557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AE91-5E41-4881-9A42-5B145E25F5A1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13B0-1E0D-4DD1-AEA6-B48F09375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156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AE91-5E41-4881-9A42-5B145E25F5A1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13B0-1E0D-4DD1-AEA6-B48F09375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12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AE91-5E41-4881-9A42-5B145E25F5A1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13B0-1E0D-4DD1-AEA6-B48F09375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594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AE91-5E41-4881-9A42-5B145E25F5A1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13B0-1E0D-4DD1-AEA6-B48F09375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027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AE91-5E41-4881-9A42-5B145E25F5A1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13B0-1E0D-4DD1-AEA6-B48F09375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97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AE91-5E41-4881-9A42-5B145E25F5A1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13B0-1E0D-4DD1-AEA6-B48F09375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526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AE91-5E41-4881-9A42-5B145E25F5A1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13B0-1E0D-4DD1-AEA6-B48F09375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205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AE91-5E41-4881-9A42-5B145E25F5A1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13B0-1E0D-4DD1-AEA6-B48F09375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906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AAE91-5E41-4881-9A42-5B145E25F5A1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C13B0-1E0D-4DD1-AEA6-B48F09375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579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708781"/>
              </p:ext>
            </p:extLst>
          </p:nvPr>
        </p:nvGraphicFramePr>
        <p:xfrm>
          <a:off x="947955" y="696289"/>
          <a:ext cx="10763075" cy="5708817"/>
        </p:xfrm>
        <a:graphic>
          <a:graphicData uri="http://schemas.openxmlformats.org/drawingml/2006/table">
            <a:tbl>
              <a:tblPr/>
              <a:tblGrid>
                <a:gridCol w="2152615">
                  <a:extLst>
                    <a:ext uri="{9D8B030D-6E8A-4147-A177-3AD203B41FA5}">
                      <a16:colId xmlns:a16="http://schemas.microsoft.com/office/drawing/2014/main" val="3107797677"/>
                    </a:ext>
                  </a:extLst>
                </a:gridCol>
                <a:gridCol w="2152615">
                  <a:extLst>
                    <a:ext uri="{9D8B030D-6E8A-4147-A177-3AD203B41FA5}">
                      <a16:colId xmlns:a16="http://schemas.microsoft.com/office/drawing/2014/main" val="3041366539"/>
                    </a:ext>
                  </a:extLst>
                </a:gridCol>
                <a:gridCol w="2152615">
                  <a:extLst>
                    <a:ext uri="{9D8B030D-6E8A-4147-A177-3AD203B41FA5}">
                      <a16:colId xmlns:a16="http://schemas.microsoft.com/office/drawing/2014/main" val="2373191080"/>
                    </a:ext>
                  </a:extLst>
                </a:gridCol>
                <a:gridCol w="2152615">
                  <a:extLst>
                    <a:ext uri="{9D8B030D-6E8A-4147-A177-3AD203B41FA5}">
                      <a16:colId xmlns:a16="http://schemas.microsoft.com/office/drawing/2014/main" val="3396727140"/>
                    </a:ext>
                  </a:extLst>
                </a:gridCol>
                <a:gridCol w="2152615">
                  <a:extLst>
                    <a:ext uri="{9D8B030D-6E8A-4147-A177-3AD203B41FA5}">
                      <a16:colId xmlns:a16="http://schemas.microsoft.com/office/drawing/2014/main" val="3505903270"/>
                    </a:ext>
                  </a:extLst>
                </a:gridCol>
              </a:tblGrid>
              <a:tr h="137879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559629"/>
                  </a:ext>
                </a:extLst>
              </a:tr>
              <a:tr h="241287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10.06.2025 - 10.06.2025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4385843"/>
                  </a:ext>
                </a:extLst>
              </a:tr>
              <a:tr h="137879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Описание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058229"/>
                  </a:ext>
                </a:extLst>
              </a:tr>
              <a:tr h="75833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Заплати, </a:t>
                      </a:r>
                      <a:r>
                        <a:rPr lang="ru-RU" sz="800" dirty="0" err="1">
                          <a:effectLst/>
                        </a:rPr>
                        <a:t>възнаграждения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други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плащания</a:t>
                      </a:r>
                      <a:r>
                        <a:rPr lang="ru-RU" sz="800" dirty="0">
                          <a:effectLst/>
                        </a:rPr>
                        <a:t> за персонала - </a:t>
                      </a:r>
                      <a:r>
                        <a:rPr lang="ru-RU" sz="800" dirty="0" err="1">
                          <a:effectLst/>
                        </a:rPr>
                        <a:t>нетна</a:t>
                      </a:r>
                      <a:r>
                        <a:rPr lang="ru-RU" sz="800" dirty="0">
                          <a:effectLst/>
                        </a:rPr>
                        <a:t> сума за </a:t>
                      </a:r>
                      <a:r>
                        <a:rPr lang="ru-RU" sz="800" dirty="0" err="1">
                          <a:effectLst/>
                        </a:rPr>
                        <a:t>изплащане</a:t>
                      </a:r>
                      <a:endParaRPr lang="ru-RU" sz="8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1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1 850,00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101348"/>
                  </a:ext>
                </a:extLst>
              </a:tr>
              <a:tr h="13787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38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46 183,24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552967"/>
                  </a:ext>
                </a:extLst>
              </a:tr>
              <a:tr h="24128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14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2 710,45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262785"/>
                  </a:ext>
                </a:extLst>
              </a:tr>
              <a:tr h="137879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53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50 743,69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642634"/>
                  </a:ext>
                </a:extLst>
              </a:tr>
              <a:tr h="1378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944702"/>
                  </a:ext>
                </a:extLst>
              </a:tr>
              <a:tr h="1378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200065"/>
                  </a:ext>
                </a:extLst>
              </a:tr>
              <a:tr h="1378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2351989"/>
                  </a:ext>
                </a:extLst>
              </a:tr>
              <a:tr h="1378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335343"/>
                  </a:ext>
                </a:extLst>
              </a:tr>
              <a:tr h="137879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131753"/>
                  </a:ext>
                </a:extLst>
              </a:tr>
              <a:tr h="241287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</a:t>
                      </a:r>
                      <a:r>
                        <a:rPr lang="ru-RU" sz="800" dirty="0" smtClean="0">
                          <a:effectLst/>
                        </a:rPr>
                        <a:t>( 074******* </a:t>
                      </a:r>
                      <a:r>
                        <a:rPr lang="ru-RU" sz="800" dirty="0" smtClean="0">
                          <a:effectLst/>
                        </a:rPr>
                        <a:t>)</a:t>
                      </a:r>
                      <a:endParaRPr lang="ru-RU" sz="8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10.06.2025 - 10.06.2025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2447359"/>
                  </a:ext>
                </a:extLst>
              </a:tr>
              <a:tr h="137879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Сума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323809"/>
                  </a:ext>
                </a:extLst>
              </a:tr>
              <a:tr h="13787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11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5 114,25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134356"/>
                  </a:ext>
                </a:extLst>
              </a:tr>
              <a:tr h="24128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9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340,00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452187"/>
                  </a:ext>
                </a:extLst>
              </a:tr>
              <a:tr h="137879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20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5 454,25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073195"/>
                  </a:ext>
                </a:extLst>
              </a:tr>
              <a:tr h="1378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522225"/>
                  </a:ext>
                </a:extLst>
              </a:tr>
              <a:tr h="1378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97887"/>
                  </a:ext>
                </a:extLst>
              </a:tr>
              <a:tr h="137879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</a:t>
                      </a:r>
                      <a:r>
                        <a:rPr lang="ru-RU" sz="800" smtClean="0">
                          <a:effectLst/>
                        </a:rPr>
                        <a:t>( 074******* </a:t>
                      </a:r>
                      <a:r>
                        <a:rPr lang="bg-BG" sz="800" smtClean="0">
                          <a:effectLst/>
                        </a:rPr>
                        <a:t>)</a:t>
                      </a:r>
                      <a:endParaRPr lang="bg-BG" sz="8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10.06.2025 - 10.06.2025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427163"/>
                  </a:ext>
                </a:extLst>
              </a:tr>
              <a:tr h="137879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861948"/>
                  </a:ext>
                </a:extLst>
              </a:tr>
              <a:tr h="75833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1 850,00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493509"/>
                  </a:ext>
                </a:extLst>
              </a:tr>
              <a:tr h="13787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27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41 068,99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837251"/>
                  </a:ext>
                </a:extLst>
              </a:tr>
              <a:tr h="24128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2 370,45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415661"/>
                  </a:ext>
                </a:extLst>
              </a:tr>
              <a:tr h="137879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33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45 289,44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56582"/>
                  </a:ext>
                </a:extLst>
              </a:tr>
              <a:tr h="1378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222672"/>
                  </a:ext>
                </a:extLst>
              </a:tr>
              <a:tr h="1378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801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564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168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2025-06-11T04:57:45Z</dcterms:created>
  <dcterms:modified xsi:type="dcterms:W3CDTF">2025-06-11T04:58:46Z</dcterms:modified>
</cp:coreProperties>
</file>