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CF41-6657-4DCF-B7FD-CB8C81CB904D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335A-2A54-44E1-9F19-1C5874CAE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4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CF41-6657-4DCF-B7FD-CB8C81CB904D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335A-2A54-44E1-9F19-1C5874CAE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29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CF41-6657-4DCF-B7FD-CB8C81CB904D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335A-2A54-44E1-9F19-1C5874CAE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9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CF41-6657-4DCF-B7FD-CB8C81CB904D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335A-2A54-44E1-9F19-1C5874CAE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9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CF41-6657-4DCF-B7FD-CB8C81CB904D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335A-2A54-44E1-9F19-1C5874CAE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50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CF41-6657-4DCF-B7FD-CB8C81CB904D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335A-2A54-44E1-9F19-1C5874CAE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6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CF41-6657-4DCF-B7FD-CB8C81CB904D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335A-2A54-44E1-9F19-1C5874CAE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7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CF41-6657-4DCF-B7FD-CB8C81CB904D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335A-2A54-44E1-9F19-1C5874CAE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7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CF41-6657-4DCF-B7FD-CB8C81CB904D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335A-2A54-44E1-9F19-1C5874CAE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1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CF41-6657-4DCF-B7FD-CB8C81CB904D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335A-2A54-44E1-9F19-1C5874CAE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CF41-6657-4DCF-B7FD-CB8C81CB904D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335A-2A54-44E1-9F19-1C5874CAE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32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ECF41-6657-4DCF-B7FD-CB8C81CB904D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A335A-2A54-44E1-9F19-1C5874CAE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0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053374"/>
              </p:ext>
            </p:extLst>
          </p:nvPr>
        </p:nvGraphicFramePr>
        <p:xfrm>
          <a:off x="771784" y="511730"/>
          <a:ext cx="10695965" cy="5793752"/>
        </p:xfrm>
        <a:graphic>
          <a:graphicData uri="http://schemas.openxmlformats.org/drawingml/2006/table">
            <a:tbl>
              <a:tblPr/>
              <a:tblGrid>
                <a:gridCol w="2139193">
                  <a:extLst>
                    <a:ext uri="{9D8B030D-6E8A-4147-A177-3AD203B41FA5}">
                      <a16:colId xmlns:a16="http://schemas.microsoft.com/office/drawing/2014/main" val="845681336"/>
                    </a:ext>
                  </a:extLst>
                </a:gridCol>
                <a:gridCol w="2139193">
                  <a:extLst>
                    <a:ext uri="{9D8B030D-6E8A-4147-A177-3AD203B41FA5}">
                      <a16:colId xmlns:a16="http://schemas.microsoft.com/office/drawing/2014/main" val="178653656"/>
                    </a:ext>
                  </a:extLst>
                </a:gridCol>
                <a:gridCol w="2139193">
                  <a:extLst>
                    <a:ext uri="{9D8B030D-6E8A-4147-A177-3AD203B41FA5}">
                      <a16:colId xmlns:a16="http://schemas.microsoft.com/office/drawing/2014/main" val="3200590366"/>
                    </a:ext>
                  </a:extLst>
                </a:gridCol>
                <a:gridCol w="2139193">
                  <a:extLst>
                    <a:ext uri="{9D8B030D-6E8A-4147-A177-3AD203B41FA5}">
                      <a16:colId xmlns:a16="http://schemas.microsoft.com/office/drawing/2014/main" val="1652254451"/>
                    </a:ext>
                  </a:extLst>
                </a:gridCol>
                <a:gridCol w="2139193">
                  <a:extLst>
                    <a:ext uri="{9D8B030D-6E8A-4147-A177-3AD203B41FA5}">
                      <a16:colId xmlns:a16="http://schemas.microsoft.com/office/drawing/2014/main" val="3625239431"/>
                    </a:ext>
                  </a:extLst>
                </a:gridCol>
              </a:tblGrid>
              <a:tr h="142522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543546"/>
                  </a:ext>
                </a:extLst>
              </a:tr>
              <a:tr h="249412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 ( 074******* )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05.06.2025 - 05.06.2025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770746"/>
                  </a:ext>
                </a:extLst>
              </a:tr>
              <a:tr h="142522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19671"/>
                  </a:ext>
                </a:extLst>
              </a:tr>
              <a:tr h="78386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Заплати, </a:t>
                      </a:r>
                      <a:r>
                        <a:rPr lang="ru-RU" sz="800" dirty="0" err="1">
                          <a:effectLst/>
                        </a:rPr>
                        <a:t>възнаграждения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други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плащания</a:t>
                      </a:r>
                      <a:r>
                        <a:rPr lang="ru-RU" sz="800" dirty="0">
                          <a:effectLst/>
                        </a:rPr>
                        <a:t> за персонала - </a:t>
                      </a:r>
                      <a:r>
                        <a:rPr lang="ru-RU" sz="800" dirty="0" err="1">
                          <a:effectLst/>
                        </a:rPr>
                        <a:t>нетна</a:t>
                      </a:r>
                      <a:r>
                        <a:rPr lang="ru-RU" sz="800" dirty="0">
                          <a:effectLst/>
                        </a:rPr>
                        <a:t> сума за </a:t>
                      </a:r>
                      <a:r>
                        <a:rPr lang="ru-RU" sz="800" dirty="0" err="1">
                          <a:effectLst/>
                        </a:rPr>
                        <a:t>изплащане</a:t>
                      </a:r>
                      <a:endParaRPr lang="ru-RU" sz="8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1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253,24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438608"/>
                  </a:ext>
                </a:extLst>
              </a:tr>
              <a:tr h="14252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36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39 502,99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467485"/>
                  </a:ext>
                </a:extLst>
              </a:tr>
              <a:tr h="24941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17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7 752,50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577807"/>
                  </a:ext>
                </a:extLst>
              </a:tr>
              <a:tr h="142522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54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47 508,73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016409"/>
                  </a:ext>
                </a:extLst>
              </a:tr>
              <a:tr h="142522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625386"/>
                  </a:ext>
                </a:extLst>
              </a:tr>
              <a:tr h="142522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759384"/>
                  </a:ext>
                </a:extLst>
              </a:tr>
              <a:tr h="142522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586498"/>
                  </a:ext>
                </a:extLst>
              </a:tr>
              <a:tr h="142522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575997"/>
                  </a:ext>
                </a:extLst>
              </a:tr>
              <a:tr h="142522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011482"/>
                  </a:ext>
                </a:extLst>
              </a:tr>
              <a:tr h="249412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</a:t>
                      </a:r>
                      <a:r>
                        <a:rPr lang="ru-RU" sz="800" dirty="0" smtClean="0">
                          <a:effectLst/>
                        </a:rPr>
                        <a:t>(</a:t>
                      </a:r>
                      <a:r>
                        <a:rPr lang="ru-RU" sz="800" dirty="0" smtClean="0">
                          <a:effectLst/>
                        </a:rPr>
                        <a:t>074******* </a:t>
                      </a:r>
                      <a:r>
                        <a:rPr lang="ru-RU" sz="800" dirty="0" smtClean="0">
                          <a:effectLst/>
                        </a:rPr>
                        <a:t>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05.06.2025 - 05.06.2025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154586"/>
                  </a:ext>
                </a:extLst>
              </a:tr>
              <a:tr h="142522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208762"/>
                  </a:ext>
                </a:extLst>
              </a:tr>
              <a:tr h="14252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23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18 761,79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929729"/>
                  </a:ext>
                </a:extLst>
              </a:tr>
              <a:tr h="24941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2 478,90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953090"/>
                  </a:ext>
                </a:extLst>
              </a:tr>
              <a:tr h="142522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33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21 240,69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271847"/>
                  </a:ext>
                </a:extLst>
              </a:tr>
              <a:tr h="142522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552279"/>
                  </a:ext>
                </a:extLst>
              </a:tr>
              <a:tr h="142522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234616"/>
                  </a:ext>
                </a:extLst>
              </a:tr>
              <a:tr h="142522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ИАНМСП </a:t>
                      </a:r>
                      <a:r>
                        <a:rPr lang="bg-BG" sz="800" dirty="0" smtClean="0">
                          <a:effectLst/>
                        </a:rPr>
                        <a:t>(</a:t>
                      </a:r>
                      <a:r>
                        <a:rPr lang="ru-RU" sz="800" dirty="0" smtClean="0">
                          <a:effectLst/>
                        </a:rPr>
                        <a:t>074******* </a:t>
                      </a:r>
                      <a:r>
                        <a:rPr lang="bg-BG" sz="800" smtClean="0">
                          <a:effectLst/>
                        </a:rPr>
                        <a:t>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05.06.2025 - 05.06.2025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34260"/>
                  </a:ext>
                </a:extLst>
              </a:tr>
              <a:tr h="142522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105549"/>
                  </a:ext>
                </a:extLst>
              </a:tr>
              <a:tr h="78386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253,24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715985"/>
                  </a:ext>
                </a:extLst>
              </a:tr>
              <a:tr h="14252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13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20 741,20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449659"/>
                  </a:ext>
                </a:extLst>
              </a:tr>
              <a:tr h="24941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5 273,60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753393"/>
                  </a:ext>
                </a:extLst>
              </a:tr>
              <a:tr h="142522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21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26 268,04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174280"/>
                  </a:ext>
                </a:extLst>
              </a:tr>
              <a:tr h="142522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7414"/>
                  </a:ext>
                </a:extLst>
              </a:tr>
              <a:tr h="142522">
                <a:tc gridSpan="5"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91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9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2025-06-06T05:01:49Z</dcterms:created>
  <dcterms:modified xsi:type="dcterms:W3CDTF">2025-06-06T05:02:47Z</dcterms:modified>
</cp:coreProperties>
</file>