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F2190-3AEE-4AE8-84A1-A3631051A24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DFA7E-D49A-4DC6-A28A-F4B40DDDB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382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F2190-3AEE-4AE8-84A1-A3631051A24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DFA7E-D49A-4DC6-A28A-F4B40DDDB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240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F2190-3AEE-4AE8-84A1-A3631051A24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DFA7E-D49A-4DC6-A28A-F4B40DDDB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010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F2190-3AEE-4AE8-84A1-A3631051A24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DFA7E-D49A-4DC6-A28A-F4B40DDDB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568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F2190-3AEE-4AE8-84A1-A3631051A24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DFA7E-D49A-4DC6-A28A-F4B40DDDB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067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F2190-3AEE-4AE8-84A1-A3631051A24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DFA7E-D49A-4DC6-A28A-F4B40DDDB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631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F2190-3AEE-4AE8-84A1-A3631051A24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DFA7E-D49A-4DC6-A28A-F4B40DDDB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112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F2190-3AEE-4AE8-84A1-A3631051A24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DFA7E-D49A-4DC6-A28A-F4B40DDDB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356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F2190-3AEE-4AE8-84A1-A3631051A24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DFA7E-D49A-4DC6-A28A-F4B40DDDB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266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F2190-3AEE-4AE8-84A1-A3631051A24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DFA7E-D49A-4DC6-A28A-F4B40DDDB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296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F2190-3AEE-4AE8-84A1-A3631051A24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DFA7E-D49A-4DC6-A28A-F4B40DDDB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339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F2190-3AEE-4AE8-84A1-A3631051A24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DFA7E-D49A-4DC6-A28A-F4B40DDDB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0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509250"/>
              </p:ext>
            </p:extLst>
          </p:nvPr>
        </p:nvGraphicFramePr>
        <p:xfrm>
          <a:off x="704677" y="662726"/>
          <a:ext cx="10662405" cy="5553568"/>
        </p:xfrm>
        <a:graphic>
          <a:graphicData uri="http://schemas.openxmlformats.org/drawingml/2006/table">
            <a:tbl>
              <a:tblPr/>
              <a:tblGrid>
                <a:gridCol w="2132481">
                  <a:extLst>
                    <a:ext uri="{9D8B030D-6E8A-4147-A177-3AD203B41FA5}">
                      <a16:colId xmlns:a16="http://schemas.microsoft.com/office/drawing/2014/main" val="2562542236"/>
                    </a:ext>
                  </a:extLst>
                </a:gridCol>
                <a:gridCol w="2132481">
                  <a:extLst>
                    <a:ext uri="{9D8B030D-6E8A-4147-A177-3AD203B41FA5}">
                      <a16:colId xmlns:a16="http://schemas.microsoft.com/office/drawing/2014/main" val="33844328"/>
                    </a:ext>
                  </a:extLst>
                </a:gridCol>
                <a:gridCol w="2132481">
                  <a:extLst>
                    <a:ext uri="{9D8B030D-6E8A-4147-A177-3AD203B41FA5}">
                      <a16:colId xmlns:a16="http://schemas.microsoft.com/office/drawing/2014/main" val="2993053016"/>
                    </a:ext>
                  </a:extLst>
                </a:gridCol>
                <a:gridCol w="2132481">
                  <a:extLst>
                    <a:ext uri="{9D8B030D-6E8A-4147-A177-3AD203B41FA5}">
                      <a16:colId xmlns:a16="http://schemas.microsoft.com/office/drawing/2014/main" val="3141348402"/>
                    </a:ext>
                  </a:extLst>
                </a:gridCol>
                <a:gridCol w="2132481">
                  <a:extLst>
                    <a:ext uri="{9D8B030D-6E8A-4147-A177-3AD203B41FA5}">
                      <a16:colId xmlns:a16="http://schemas.microsoft.com/office/drawing/2014/main" val="1949302457"/>
                    </a:ext>
                  </a:extLst>
                </a:gridCol>
              </a:tblGrid>
              <a:tr h="177376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6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448986"/>
                  </a:ext>
                </a:extLst>
              </a:tr>
              <a:tr h="311112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 ( 074******* )</a:t>
                      </a: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6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04.06.2025 - 04.06.2025</a:t>
                      </a: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6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5798452"/>
                  </a:ext>
                </a:extLst>
              </a:tr>
              <a:tr h="177376"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Код</a:t>
                      </a: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Описание</a:t>
                      </a: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929582"/>
                  </a:ext>
                </a:extLst>
              </a:tr>
              <a:tr h="979796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01 </a:t>
                      </a:r>
                      <a:r>
                        <a:rPr lang="en-US" sz="800" dirty="0" err="1">
                          <a:effectLst/>
                        </a:rPr>
                        <a:t>xxxx</a:t>
                      </a:r>
                      <a:endParaRPr lang="en-US" sz="800" dirty="0">
                        <a:effectLst/>
                      </a:endParaRP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Заплати, </a:t>
                      </a:r>
                      <a:r>
                        <a:rPr lang="ru-RU" sz="800" dirty="0" err="1">
                          <a:effectLst/>
                        </a:rPr>
                        <a:t>възнаграждения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други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плащания</a:t>
                      </a:r>
                      <a:r>
                        <a:rPr lang="ru-RU" sz="800" dirty="0">
                          <a:effectLst/>
                        </a:rPr>
                        <a:t> за персонала - </a:t>
                      </a:r>
                      <a:r>
                        <a:rPr lang="ru-RU" sz="800" dirty="0" err="1">
                          <a:effectLst/>
                        </a:rPr>
                        <a:t>нетна</a:t>
                      </a:r>
                      <a:r>
                        <a:rPr lang="ru-RU" sz="800" dirty="0">
                          <a:effectLst/>
                        </a:rPr>
                        <a:t> сума за </a:t>
                      </a:r>
                      <a:r>
                        <a:rPr lang="ru-RU" sz="800" dirty="0" err="1">
                          <a:effectLst/>
                        </a:rPr>
                        <a:t>изплащане</a:t>
                      </a:r>
                      <a:endParaRPr lang="ru-RU" sz="800" dirty="0">
                        <a:effectLst/>
                      </a:endParaRP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1</a:t>
                      </a: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1 355,10 лв.</a:t>
                      </a: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079830"/>
                  </a:ext>
                </a:extLst>
              </a:tr>
              <a:tr h="17737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Издръжка</a:t>
                      </a: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1 642,52 лв.</a:t>
                      </a: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50867"/>
                  </a:ext>
                </a:extLst>
              </a:tr>
              <a:tr h="311112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Средства на разпореждане</a:t>
                      </a: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16</a:t>
                      </a: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81 551,85 лв.</a:t>
                      </a: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619558"/>
                  </a:ext>
                </a:extLst>
              </a:tr>
              <a:tr h="177376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20</a:t>
                      </a: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84 549,47 лв.</a:t>
                      </a: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6606093"/>
                  </a:ext>
                </a:extLst>
              </a:tr>
              <a:tr h="177376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6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5549637"/>
                  </a:ext>
                </a:extLst>
              </a:tr>
              <a:tr h="177376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6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0324573"/>
                  </a:ext>
                </a:extLst>
              </a:tr>
              <a:tr h="177376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6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4135462"/>
                  </a:ext>
                </a:extLst>
              </a:tr>
              <a:tr h="177376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6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130937"/>
                  </a:ext>
                </a:extLst>
              </a:tr>
              <a:tr h="177376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6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1932940"/>
                  </a:ext>
                </a:extLst>
              </a:tr>
              <a:tr h="177376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ИАНМСП ( </a:t>
                      </a:r>
                      <a:r>
                        <a:rPr lang="bg-BG" sz="800" dirty="0" smtClean="0">
                          <a:effectLst/>
                        </a:rPr>
                        <a:t>0</a:t>
                      </a:r>
                      <a:r>
                        <a:rPr lang="ru-RU" sz="800" dirty="0" smtClean="0">
                          <a:effectLst/>
                        </a:rPr>
                        <a:t>74******* </a:t>
                      </a:r>
                      <a:r>
                        <a:rPr lang="bg-BG" sz="800" dirty="0" smtClean="0">
                          <a:effectLst/>
                        </a:rPr>
                        <a:t>)</a:t>
                      </a:r>
                      <a:endParaRPr lang="bg-BG" sz="800" dirty="0">
                        <a:effectLst/>
                      </a:endParaRP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6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04.06.2025 - 04.06.2025</a:t>
                      </a: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6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7662832"/>
                  </a:ext>
                </a:extLst>
              </a:tr>
              <a:tr h="177376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737263"/>
                  </a:ext>
                </a:extLst>
              </a:tr>
              <a:tr h="97979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Заплати, </a:t>
                      </a:r>
                      <a:r>
                        <a:rPr lang="ru-RU" sz="800" dirty="0" err="1">
                          <a:effectLst/>
                        </a:rPr>
                        <a:t>възнаграждения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други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плащания</a:t>
                      </a:r>
                      <a:r>
                        <a:rPr lang="ru-RU" sz="800" dirty="0">
                          <a:effectLst/>
                        </a:rPr>
                        <a:t> за персонала - </a:t>
                      </a:r>
                      <a:r>
                        <a:rPr lang="ru-RU" sz="800" dirty="0" err="1">
                          <a:effectLst/>
                        </a:rPr>
                        <a:t>нетна</a:t>
                      </a:r>
                      <a:r>
                        <a:rPr lang="ru-RU" sz="800" dirty="0">
                          <a:effectLst/>
                        </a:rPr>
                        <a:t> сума за </a:t>
                      </a:r>
                      <a:r>
                        <a:rPr lang="ru-RU" sz="800" dirty="0" err="1">
                          <a:effectLst/>
                        </a:rPr>
                        <a:t>изплащане</a:t>
                      </a:r>
                      <a:endParaRPr lang="ru-RU" sz="800" dirty="0">
                        <a:effectLst/>
                      </a:endParaRP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1 355,10 лв.</a:t>
                      </a: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781951"/>
                  </a:ext>
                </a:extLst>
              </a:tr>
              <a:tr h="17737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1 642,52 лв.</a:t>
                      </a: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921749"/>
                  </a:ext>
                </a:extLst>
              </a:tr>
              <a:tr h="311112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Средства на разпореждане</a:t>
                      </a: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16</a:t>
                      </a: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81 551,85 лв.</a:t>
                      </a: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5515848"/>
                  </a:ext>
                </a:extLst>
              </a:tr>
              <a:tr h="177376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20</a:t>
                      </a: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84 549,47 лв.</a:t>
                      </a: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133294"/>
                  </a:ext>
                </a:extLst>
              </a:tr>
              <a:tr h="177376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6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0352272"/>
                  </a:ext>
                </a:extLst>
              </a:tr>
              <a:tr h="177376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34811" marR="34811" marT="17405" marB="1740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6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89893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8199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127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2025-06-05T05:06:52Z</dcterms:created>
  <dcterms:modified xsi:type="dcterms:W3CDTF">2025-06-05T05:08:04Z</dcterms:modified>
</cp:coreProperties>
</file>