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160AC-ADB8-4768-92E1-2F0E32BF436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96901-C5A7-4168-BA51-F73E617BC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34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160AC-ADB8-4768-92E1-2F0E32BF436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96901-C5A7-4168-BA51-F73E617BC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900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160AC-ADB8-4768-92E1-2F0E32BF436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96901-C5A7-4168-BA51-F73E617BC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377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160AC-ADB8-4768-92E1-2F0E32BF436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96901-C5A7-4168-BA51-F73E617BC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433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160AC-ADB8-4768-92E1-2F0E32BF436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96901-C5A7-4168-BA51-F73E617BC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681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160AC-ADB8-4768-92E1-2F0E32BF436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96901-C5A7-4168-BA51-F73E617BC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814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160AC-ADB8-4768-92E1-2F0E32BF436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96901-C5A7-4168-BA51-F73E617BC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743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160AC-ADB8-4768-92E1-2F0E32BF436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96901-C5A7-4168-BA51-F73E617BC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00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160AC-ADB8-4768-92E1-2F0E32BF436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96901-C5A7-4168-BA51-F73E617BC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53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160AC-ADB8-4768-92E1-2F0E32BF436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96901-C5A7-4168-BA51-F73E617BC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120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160AC-ADB8-4768-92E1-2F0E32BF436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96901-C5A7-4168-BA51-F73E617BC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92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160AC-ADB8-4768-92E1-2F0E32BF436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96901-C5A7-4168-BA51-F73E617BC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78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95332"/>
              </p:ext>
            </p:extLst>
          </p:nvPr>
        </p:nvGraphicFramePr>
        <p:xfrm>
          <a:off x="645952" y="151007"/>
          <a:ext cx="10972800" cy="6548364"/>
        </p:xfrm>
        <a:graphic>
          <a:graphicData uri="http://schemas.openxmlformats.org/drawingml/2006/table">
            <a:tbl>
              <a:tblPr/>
              <a:tblGrid>
                <a:gridCol w="2194560">
                  <a:extLst>
                    <a:ext uri="{9D8B030D-6E8A-4147-A177-3AD203B41FA5}">
                      <a16:colId xmlns:a16="http://schemas.microsoft.com/office/drawing/2014/main" val="1956957268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392809864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322592757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3029418325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4260894226"/>
                    </a:ext>
                  </a:extLst>
                </a:gridCol>
              </a:tblGrid>
              <a:tr h="140480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2468061"/>
                  </a:ext>
                </a:extLst>
              </a:tr>
              <a:tr h="180926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 ( 074******* )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12.05.2025 - 12.05.2025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7688875"/>
                  </a:ext>
                </a:extLst>
              </a:tr>
              <a:tr h="140480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Описание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10517"/>
                  </a:ext>
                </a:extLst>
              </a:tr>
              <a:tr h="56985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Заплати, </a:t>
                      </a:r>
                      <a:r>
                        <a:rPr lang="ru-RU" sz="800" dirty="0" err="1">
                          <a:effectLst/>
                        </a:rPr>
                        <a:t>възнаграждения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други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плащания</a:t>
                      </a:r>
                      <a:r>
                        <a:rPr lang="ru-RU" sz="800" dirty="0">
                          <a:effectLst/>
                        </a:rPr>
                        <a:t> за персонала - </a:t>
                      </a:r>
                      <a:r>
                        <a:rPr lang="ru-RU" sz="800" dirty="0" err="1">
                          <a:effectLst/>
                        </a:rPr>
                        <a:t>нетна</a:t>
                      </a:r>
                      <a:r>
                        <a:rPr lang="ru-RU" sz="800" dirty="0">
                          <a:effectLst/>
                        </a:rPr>
                        <a:t> сума за </a:t>
                      </a:r>
                      <a:r>
                        <a:rPr lang="ru-RU" sz="800" dirty="0" err="1">
                          <a:effectLst/>
                        </a:rPr>
                        <a:t>изплащане</a:t>
                      </a:r>
                      <a:endParaRPr lang="ru-RU" sz="800" dirty="0">
                        <a:effectLst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9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9 355,10 лв.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686560"/>
                  </a:ext>
                </a:extLst>
              </a:tr>
              <a:tr h="14048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4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1 322,02 лв.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9045914"/>
                  </a:ext>
                </a:extLst>
              </a:tr>
              <a:tr h="18092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2 112,31 лв.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138878"/>
                  </a:ext>
                </a:extLst>
              </a:tr>
              <a:tr h="41428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93 xxxx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0,00 лв.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200109"/>
                  </a:ext>
                </a:extLst>
              </a:tr>
              <a:tr h="140480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20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12 789,43 лв.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626188"/>
                  </a:ext>
                </a:extLst>
              </a:tr>
              <a:tr h="140480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62167"/>
                  </a:ext>
                </a:extLst>
              </a:tr>
              <a:tr h="140480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584911"/>
                  </a:ext>
                </a:extLst>
              </a:tr>
              <a:tr h="140480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930439"/>
                  </a:ext>
                </a:extLst>
              </a:tr>
              <a:tr h="140480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328597"/>
                  </a:ext>
                </a:extLst>
              </a:tr>
              <a:tr h="140480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1043691"/>
                  </a:ext>
                </a:extLst>
              </a:tr>
              <a:tr h="180926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Операции с неуточнен код на бюджетно предприятие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12.05.2025 - 12.05.2025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5366494"/>
                  </a:ext>
                </a:extLst>
              </a:tr>
              <a:tr h="140480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695528"/>
                  </a:ext>
                </a:extLst>
              </a:tr>
              <a:tr h="41428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93 xxxx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-30,57 лв.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817240"/>
                  </a:ext>
                </a:extLst>
              </a:tr>
              <a:tr h="140480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-30,57 лв.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202690"/>
                  </a:ext>
                </a:extLst>
              </a:tr>
              <a:tr h="140480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8116778"/>
                  </a:ext>
                </a:extLst>
              </a:tr>
              <a:tr h="140480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769201"/>
                  </a:ext>
                </a:extLst>
              </a:tr>
              <a:tr h="180926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-ЦУ ( </a:t>
                      </a:r>
                      <a:r>
                        <a:rPr lang="ru-RU" sz="800" dirty="0" smtClean="0">
                          <a:effectLst/>
                        </a:rPr>
                        <a:t>074 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12.05.2025 - 12.05.2025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1839732"/>
                  </a:ext>
                </a:extLst>
              </a:tr>
              <a:tr h="140480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5277842"/>
                  </a:ext>
                </a:extLst>
              </a:tr>
              <a:tr h="41428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93 xxxx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30,57 лв.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922032"/>
                  </a:ext>
                </a:extLst>
              </a:tr>
              <a:tr h="140480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30,57 лв.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0829908"/>
                  </a:ext>
                </a:extLst>
              </a:tr>
              <a:tr h="140480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2975862"/>
                  </a:ext>
                </a:extLst>
              </a:tr>
              <a:tr h="140480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946920"/>
                  </a:ext>
                </a:extLst>
              </a:tr>
              <a:tr h="140480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ИАНМСП ( </a:t>
                      </a:r>
                      <a:r>
                        <a:rPr lang="bg-BG" sz="800" dirty="0" smtClean="0">
                          <a:effectLst/>
                        </a:rPr>
                        <a:t>074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12.05.2025 - 12.05.2025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7930016"/>
                  </a:ext>
                </a:extLst>
              </a:tr>
              <a:tr h="140480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995746"/>
                  </a:ext>
                </a:extLst>
              </a:tr>
              <a:tr h="56985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9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9 355,10 лв.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402084"/>
                  </a:ext>
                </a:extLst>
              </a:tr>
              <a:tr h="14048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1 322,02 лв.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928812"/>
                  </a:ext>
                </a:extLst>
              </a:tr>
              <a:tr h="18092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2 112,31 лв.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247973"/>
                  </a:ext>
                </a:extLst>
              </a:tr>
              <a:tr h="140480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18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12 789,43 лв.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432020"/>
                  </a:ext>
                </a:extLst>
              </a:tr>
              <a:tr h="140480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951782"/>
                  </a:ext>
                </a:extLst>
              </a:tr>
              <a:tr h="140480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811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9928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226</Words>
  <Application>Microsoft Office PowerPoint</Application>
  <PresentationFormat>Widescreen</PresentationFormat>
  <Paragraphs>84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2025-05-13T05:10:24Z</dcterms:created>
  <dcterms:modified xsi:type="dcterms:W3CDTF">2025-05-13T05:11:46Z</dcterms:modified>
</cp:coreProperties>
</file>