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7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4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4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4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9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6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7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1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9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9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8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77B6B-0ADE-4226-A526-2F8E40694C0E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1FF75-1CB3-468C-BE15-AAB561C1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189417"/>
              </p:ext>
            </p:extLst>
          </p:nvPr>
        </p:nvGraphicFramePr>
        <p:xfrm>
          <a:off x="1132512" y="394277"/>
          <a:ext cx="10519795" cy="6057458"/>
        </p:xfrm>
        <a:graphic>
          <a:graphicData uri="http://schemas.openxmlformats.org/drawingml/2006/table">
            <a:tbl>
              <a:tblPr/>
              <a:tblGrid>
                <a:gridCol w="2103959">
                  <a:extLst>
                    <a:ext uri="{9D8B030D-6E8A-4147-A177-3AD203B41FA5}">
                      <a16:colId xmlns:a16="http://schemas.microsoft.com/office/drawing/2014/main" val="3020642967"/>
                    </a:ext>
                  </a:extLst>
                </a:gridCol>
                <a:gridCol w="2103959">
                  <a:extLst>
                    <a:ext uri="{9D8B030D-6E8A-4147-A177-3AD203B41FA5}">
                      <a16:colId xmlns:a16="http://schemas.microsoft.com/office/drawing/2014/main" val="4294108020"/>
                    </a:ext>
                  </a:extLst>
                </a:gridCol>
                <a:gridCol w="2103959">
                  <a:extLst>
                    <a:ext uri="{9D8B030D-6E8A-4147-A177-3AD203B41FA5}">
                      <a16:colId xmlns:a16="http://schemas.microsoft.com/office/drawing/2014/main" val="1865406071"/>
                    </a:ext>
                  </a:extLst>
                </a:gridCol>
                <a:gridCol w="2103959">
                  <a:extLst>
                    <a:ext uri="{9D8B030D-6E8A-4147-A177-3AD203B41FA5}">
                      <a16:colId xmlns:a16="http://schemas.microsoft.com/office/drawing/2014/main" val="2618483696"/>
                    </a:ext>
                  </a:extLst>
                </a:gridCol>
                <a:gridCol w="2103959">
                  <a:extLst>
                    <a:ext uri="{9D8B030D-6E8A-4147-A177-3AD203B41FA5}">
                      <a16:colId xmlns:a16="http://schemas.microsoft.com/office/drawing/2014/main" val="3100904031"/>
                    </a:ext>
                  </a:extLst>
                </a:gridCol>
              </a:tblGrid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086677"/>
                  </a:ext>
                </a:extLst>
              </a:tr>
              <a:tr h="22876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08.05.2025 - 08.05.2025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26734"/>
                  </a:ext>
                </a:extLst>
              </a:tr>
              <a:tr h="158559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355302"/>
                  </a:ext>
                </a:extLst>
              </a:tr>
              <a:tr h="15855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Издръжка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24 636,26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557402"/>
                  </a:ext>
                </a:extLst>
              </a:tr>
              <a:tr h="2287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115 084,21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826488"/>
                  </a:ext>
                </a:extLst>
              </a:tr>
              <a:tr h="52289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err="1">
                          <a:effectLst/>
                        </a:rPr>
                        <a:t>Закупуване</a:t>
                      </a:r>
                      <a:r>
                        <a:rPr lang="ru-RU" sz="800" dirty="0">
                          <a:effectLst/>
                        </a:rPr>
                        <a:t> на </a:t>
                      </a:r>
                      <a:r>
                        <a:rPr lang="ru-RU" sz="800" dirty="0" err="1">
                          <a:effectLst/>
                        </a:rPr>
                        <a:t>валута</a:t>
                      </a:r>
                      <a:r>
                        <a:rPr lang="ru-RU" sz="800" dirty="0">
                          <a:effectLst/>
                        </a:rPr>
                        <a:t> в </a:t>
                      </a:r>
                      <a:r>
                        <a:rPr lang="ru-RU" sz="800" dirty="0" err="1">
                          <a:effectLst/>
                        </a:rPr>
                        <a:t>брой</a:t>
                      </a:r>
                      <a:r>
                        <a:rPr lang="ru-RU" sz="800" dirty="0">
                          <a:effectLst/>
                        </a:rPr>
                        <a:t>, по сметка и за </a:t>
                      </a:r>
                      <a:r>
                        <a:rPr lang="ru-RU" sz="800" dirty="0" err="1">
                          <a:effectLst/>
                        </a:rPr>
                        <a:t>директен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превод</a:t>
                      </a:r>
                      <a:endParaRPr lang="ru-RU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30,57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429116"/>
                  </a:ext>
                </a:extLst>
              </a:tr>
              <a:tr h="15855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25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139 751,04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670383"/>
                  </a:ext>
                </a:extLst>
              </a:tr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556140"/>
                  </a:ext>
                </a:extLst>
              </a:tr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147456"/>
                  </a:ext>
                </a:extLst>
              </a:tr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293399"/>
                  </a:ext>
                </a:extLst>
              </a:tr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916645"/>
                  </a:ext>
                </a:extLst>
              </a:tr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225267"/>
                  </a:ext>
                </a:extLst>
              </a:tr>
              <a:tr h="22876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08.05.2025 - 08.05.2025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625470"/>
                  </a:ext>
                </a:extLst>
              </a:tr>
              <a:tr h="15855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62822"/>
                  </a:ext>
                </a:extLst>
              </a:tr>
              <a:tr h="52289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30,57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016014"/>
                  </a:ext>
                </a:extLst>
              </a:tr>
              <a:tr h="15855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30,57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413526"/>
                  </a:ext>
                </a:extLst>
              </a:tr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814096"/>
                  </a:ext>
                </a:extLst>
              </a:tr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453508"/>
                  </a:ext>
                </a:extLst>
              </a:tr>
              <a:tr h="22876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08.05.2025 - 08.05.2025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79977"/>
                  </a:ext>
                </a:extLst>
              </a:tr>
              <a:tr h="15855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933104"/>
                  </a:ext>
                </a:extLst>
              </a:tr>
              <a:tr h="15855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21 650,78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23472"/>
                  </a:ext>
                </a:extLst>
              </a:tr>
              <a:tr h="2287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7 084,21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54114"/>
                  </a:ext>
                </a:extLst>
              </a:tr>
              <a:tr h="15855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20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28 734,99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863336"/>
                  </a:ext>
                </a:extLst>
              </a:tr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05494"/>
                  </a:ext>
                </a:extLst>
              </a:tr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004676"/>
                  </a:ext>
                </a:extLst>
              </a:tr>
              <a:tr h="158559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08.05.2025 - 08.05.2025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339312"/>
                  </a:ext>
                </a:extLst>
              </a:tr>
              <a:tr h="15076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52554"/>
                  </a:ext>
                </a:extLst>
              </a:tr>
              <a:tr h="15855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2 985,48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99597"/>
                  </a:ext>
                </a:extLst>
              </a:tr>
              <a:tr h="2287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108 000,00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51588"/>
                  </a:ext>
                </a:extLst>
              </a:tr>
              <a:tr h="15855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110 985,48 лв.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785619"/>
                  </a:ext>
                </a:extLst>
              </a:tr>
              <a:tr h="1585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213" marR="26213" marT="13106" marB="1310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142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839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185</Words>
  <Application>Microsoft Office PowerPoint</Application>
  <PresentationFormat>Widescreen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2025-05-09T04:58:49Z</dcterms:created>
  <dcterms:modified xsi:type="dcterms:W3CDTF">2025-05-09T05:00:11Z</dcterms:modified>
</cp:coreProperties>
</file>