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6980" autoAdjust="0"/>
    <p:restoredTop sz="94660"/>
  </p:normalViewPr>
  <p:slideViewPr>
    <p:cSldViewPr snapToGrid="0">
      <p:cViewPr varScale="1">
        <p:scale>
          <a:sx n="120" d="100"/>
          <a:sy n="120" d="100"/>
        </p:scale>
        <p:origin x="120" y="25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0E516AE-98B3-4ADB-946B-82D2CC1F1DF3}" type="datetimeFigureOut">
              <a:rPr lang="en-US" smtClean="0"/>
              <a:t>4/30/2025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E30CC4-B142-4219-A10E-D0BD609560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5765787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0E516AE-98B3-4ADB-946B-82D2CC1F1DF3}" type="datetimeFigureOut">
              <a:rPr lang="en-US" smtClean="0"/>
              <a:t>4/30/2025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E30CC4-B142-4219-A10E-D0BD609560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7799425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0E516AE-98B3-4ADB-946B-82D2CC1F1DF3}" type="datetimeFigureOut">
              <a:rPr lang="en-US" smtClean="0"/>
              <a:t>4/30/2025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E30CC4-B142-4219-A10E-D0BD609560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8404720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0E516AE-98B3-4ADB-946B-82D2CC1F1DF3}" type="datetimeFigureOut">
              <a:rPr lang="en-US" smtClean="0"/>
              <a:t>4/30/2025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E30CC4-B142-4219-A10E-D0BD609560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0550189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0E516AE-98B3-4ADB-946B-82D2CC1F1DF3}" type="datetimeFigureOut">
              <a:rPr lang="en-US" smtClean="0"/>
              <a:t>4/30/2025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E30CC4-B142-4219-A10E-D0BD609560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677886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0E516AE-98B3-4ADB-946B-82D2CC1F1DF3}" type="datetimeFigureOut">
              <a:rPr lang="en-US" smtClean="0"/>
              <a:t>4/30/2025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E30CC4-B142-4219-A10E-D0BD609560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490402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0E516AE-98B3-4ADB-946B-82D2CC1F1DF3}" type="datetimeFigureOut">
              <a:rPr lang="en-US" smtClean="0"/>
              <a:t>4/30/2025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E30CC4-B142-4219-A10E-D0BD609560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5015765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0E516AE-98B3-4ADB-946B-82D2CC1F1DF3}" type="datetimeFigureOut">
              <a:rPr lang="en-US" smtClean="0"/>
              <a:t>4/30/2025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E30CC4-B142-4219-A10E-D0BD609560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174381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0E516AE-98B3-4ADB-946B-82D2CC1F1DF3}" type="datetimeFigureOut">
              <a:rPr lang="en-US" smtClean="0"/>
              <a:t>4/30/2025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E30CC4-B142-4219-A10E-D0BD609560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5682814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0E516AE-98B3-4ADB-946B-82D2CC1F1DF3}" type="datetimeFigureOut">
              <a:rPr lang="en-US" smtClean="0"/>
              <a:t>4/30/2025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E30CC4-B142-4219-A10E-D0BD609560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3046447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0E516AE-98B3-4ADB-946B-82D2CC1F1DF3}" type="datetimeFigureOut">
              <a:rPr lang="en-US" smtClean="0"/>
              <a:t>4/30/2025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E30CC4-B142-4219-A10E-D0BD609560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5438115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0E516AE-98B3-4ADB-946B-82D2CC1F1DF3}" type="datetimeFigureOut">
              <a:rPr lang="en-US" smtClean="0"/>
              <a:t>4/30/2025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AE30CC4-B142-4219-A10E-D0BD609560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7610489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hyperlink" Target="https://212.122.164.250/sebra/dwh/done_payments_old.jsp?bo_code=074*******&amp;date_from=29.04.2025&amp;date_to=29.04.2025&amp;execute=yes" TargetMode="Externa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776947644"/>
              </p:ext>
            </p:extLst>
          </p:nvPr>
        </p:nvGraphicFramePr>
        <p:xfrm>
          <a:off x="1319917" y="771294"/>
          <a:ext cx="9549515" cy="5000176"/>
        </p:xfrm>
        <a:graphic>
          <a:graphicData uri="http://schemas.openxmlformats.org/drawingml/2006/table">
            <a:tbl>
              <a:tblPr/>
              <a:tblGrid>
                <a:gridCol w="1909903">
                  <a:extLst>
                    <a:ext uri="{9D8B030D-6E8A-4147-A177-3AD203B41FA5}">
                      <a16:colId xmlns:a16="http://schemas.microsoft.com/office/drawing/2014/main" val="619083639"/>
                    </a:ext>
                  </a:extLst>
                </a:gridCol>
                <a:gridCol w="3489032">
                  <a:extLst>
                    <a:ext uri="{9D8B030D-6E8A-4147-A177-3AD203B41FA5}">
                      <a16:colId xmlns:a16="http://schemas.microsoft.com/office/drawing/2014/main" val="2956119607"/>
                    </a:ext>
                  </a:extLst>
                </a:gridCol>
                <a:gridCol w="1311965">
                  <a:extLst>
                    <a:ext uri="{9D8B030D-6E8A-4147-A177-3AD203B41FA5}">
                      <a16:colId xmlns:a16="http://schemas.microsoft.com/office/drawing/2014/main" val="3443119227"/>
                    </a:ext>
                  </a:extLst>
                </a:gridCol>
                <a:gridCol w="928712">
                  <a:extLst>
                    <a:ext uri="{9D8B030D-6E8A-4147-A177-3AD203B41FA5}">
                      <a16:colId xmlns:a16="http://schemas.microsoft.com/office/drawing/2014/main" val="3812646418"/>
                    </a:ext>
                  </a:extLst>
                </a:gridCol>
                <a:gridCol w="1909903">
                  <a:extLst>
                    <a:ext uri="{9D8B030D-6E8A-4147-A177-3AD203B41FA5}">
                      <a16:colId xmlns:a16="http://schemas.microsoft.com/office/drawing/2014/main" val="1939555505"/>
                    </a:ext>
                  </a:extLst>
                </a:gridCol>
              </a:tblGrid>
              <a:tr h="175517">
                <a:tc gridSpan="5">
                  <a:txBody>
                    <a:bodyPr/>
                    <a:lstStyle/>
                    <a:p>
                      <a:pPr algn="ctr"/>
                      <a:r>
                        <a:rPr lang="bg-BG" sz="900" b="1" dirty="0">
                          <a:solidFill>
                            <a:srgbClr val="4B0082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Обобщено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EF8FC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277763342"/>
                  </a:ext>
                </a:extLst>
              </a:tr>
              <a:tr h="175517">
                <a:tc gridSpan="2">
                  <a:txBody>
                    <a:bodyPr/>
                    <a:lstStyle/>
                    <a:p>
                      <a:pPr algn="l"/>
                      <a:r>
                        <a:rPr lang="ru-RU" sz="900" u="none" strike="noStrike" dirty="0">
                          <a:solidFill>
                            <a:srgbClr val="8B008B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  <a:hlinkClick r:id="rId2"/>
                        </a:rPr>
                        <a:t>М-во на иновациите и растежа ( 074******* )</a:t>
                      </a:r>
                      <a:endParaRPr lang="ru-RU" sz="900" dirty="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EF8FC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3">
                  <a:txBody>
                    <a:bodyPr/>
                    <a:lstStyle/>
                    <a:p>
                      <a:pPr algn="ctr"/>
                      <a:r>
                        <a:rPr lang="bg-BG" sz="900" dirty="0">
                          <a:solidFill>
                            <a:srgbClr val="4B0082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Период: 29.04.2025 - 29.04.2025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EF8FC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89298739"/>
                  </a:ext>
                </a:extLst>
              </a:tr>
              <a:tr h="175517">
                <a:tc>
                  <a:txBody>
                    <a:bodyPr/>
                    <a:lstStyle/>
                    <a:p>
                      <a:pPr algn="ctr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Код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bg-BG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Описание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Брой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Сума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90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73497199"/>
                  </a:ext>
                </a:extLst>
              </a:tr>
              <a:tr h="175517">
                <a:tc>
                  <a:txBody>
                    <a:bodyPr/>
                    <a:lstStyle/>
                    <a:p>
                      <a:pPr algn="l"/>
                      <a:r>
                        <a:rPr lang="en-US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bg-BG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Общо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21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bg-BG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9 562,99 лв.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90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366652238"/>
                  </a:ext>
                </a:extLst>
              </a:tr>
              <a:tr h="175517">
                <a:tc>
                  <a:txBody>
                    <a:bodyPr/>
                    <a:lstStyle/>
                    <a:p>
                      <a:pPr algn="l"/>
                      <a:r>
                        <a:rPr lang="en-US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10 </a:t>
                      </a:r>
                      <a:r>
                        <a:rPr lang="en-US" sz="900" dirty="0" err="1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xxxx</a:t>
                      </a:r>
                      <a:endParaRPr lang="en-US" sz="900" dirty="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bg-BG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Издръжка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15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bg-BG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9 347,78 лв.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90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999813633"/>
                  </a:ext>
                </a:extLst>
              </a:tr>
              <a:tr h="175517">
                <a:tc>
                  <a:txBody>
                    <a:bodyPr/>
                    <a:lstStyle/>
                    <a:p>
                      <a:pPr algn="l"/>
                      <a:r>
                        <a:rPr lang="en-US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88 </a:t>
                      </a:r>
                      <a:r>
                        <a:rPr lang="en-US" sz="900" dirty="0" err="1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xxxx</a:t>
                      </a:r>
                      <a:endParaRPr lang="en-US" sz="900" dirty="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bg-BG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Средства на разпореждане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6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bg-BG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215,21 лв.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90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268576880"/>
                  </a:ext>
                </a:extLst>
              </a:tr>
              <a:tr h="175517">
                <a:tc gridSpan="5">
                  <a:txBody>
                    <a:bodyPr/>
                    <a:lstStyle/>
                    <a:p>
                      <a:pPr algn="ctr"/>
                      <a:r>
                        <a:rPr lang="en-US" sz="9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EF8FC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701695303"/>
                  </a:ext>
                </a:extLst>
              </a:tr>
              <a:tr h="175517">
                <a:tc gridSpan="5">
                  <a:txBody>
                    <a:bodyPr/>
                    <a:lstStyle/>
                    <a:p>
                      <a:pPr algn="ctr"/>
                      <a:r>
                        <a:rPr lang="en-US" sz="90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EF8FC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17671947"/>
                  </a:ext>
                </a:extLst>
              </a:tr>
              <a:tr h="175517">
                <a:tc gridSpan="5">
                  <a:txBody>
                    <a:bodyPr/>
                    <a:lstStyle/>
                    <a:p>
                      <a:pPr algn="ctr"/>
                      <a:r>
                        <a:rPr lang="bg-BG" sz="900" b="1" dirty="0">
                          <a:solidFill>
                            <a:srgbClr val="4B0082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По бюджетни организации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EF8FC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145396689"/>
                  </a:ext>
                </a:extLst>
              </a:tr>
              <a:tr h="175517">
                <a:tc gridSpan="2">
                  <a:txBody>
                    <a:bodyPr/>
                    <a:lstStyle/>
                    <a:p>
                      <a:pPr algn="l"/>
                      <a:r>
                        <a:rPr lang="ru-RU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М-во на иновациите и растежа ( 074******* )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EF8FC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3">
                  <a:txBody>
                    <a:bodyPr/>
                    <a:lstStyle/>
                    <a:p>
                      <a:pPr algn="ctr"/>
                      <a:r>
                        <a:rPr lang="bg-BG" sz="900" dirty="0">
                          <a:solidFill>
                            <a:srgbClr val="4B0082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Период: 29.04.2025 - 29.04.2025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EF8FC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237802674"/>
                  </a:ext>
                </a:extLst>
              </a:tr>
              <a:tr h="175517">
                <a:tc>
                  <a:txBody>
                    <a:bodyPr/>
                    <a:lstStyle/>
                    <a:p>
                      <a:pPr algn="ctr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Код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bg-BG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Описание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bg-BG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Брой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Сума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90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384810398"/>
                  </a:ext>
                </a:extLst>
              </a:tr>
              <a:tr h="175517">
                <a:tc>
                  <a:txBody>
                    <a:bodyPr/>
                    <a:lstStyle/>
                    <a:p>
                      <a:pPr algn="l"/>
                      <a:r>
                        <a:rPr lang="en-US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bg-BG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Общо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90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173456940"/>
                  </a:ext>
                </a:extLst>
              </a:tr>
              <a:tr h="303024">
                <a:tc gridSpan="5">
                  <a:txBody>
                    <a:bodyPr/>
                    <a:lstStyle/>
                    <a:p>
                      <a:pPr algn="ctr"/>
                      <a:endParaRPr lang="en-US" sz="900" b="1" dirty="0">
                        <a:solidFill>
                          <a:srgbClr val="4B0082"/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EF8FC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363930635"/>
                  </a:ext>
                </a:extLst>
              </a:tr>
              <a:tr h="175517">
                <a:tc gridSpan="2">
                  <a:txBody>
                    <a:bodyPr/>
                    <a:lstStyle/>
                    <a:p>
                      <a:pPr algn="l"/>
                      <a:r>
                        <a:rPr lang="ru-RU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М-во на иновациите и растежа-ЦУ ( </a:t>
                      </a:r>
                      <a:r>
                        <a:rPr lang="ru-RU" sz="900" dirty="0" smtClean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074******* </a:t>
                      </a:r>
                      <a:r>
                        <a:rPr lang="ru-RU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)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EF8FC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3">
                  <a:txBody>
                    <a:bodyPr/>
                    <a:lstStyle/>
                    <a:p>
                      <a:pPr algn="ctr"/>
                      <a:r>
                        <a:rPr lang="bg-BG" sz="900" dirty="0">
                          <a:solidFill>
                            <a:srgbClr val="4B0082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Период: 29.04.2025 - 29.04.2025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EF8FC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26106913"/>
                  </a:ext>
                </a:extLst>
              </a:tr>
              <a:tr h="175517">
                <a:tc>
                  <a:txBody>
                    <a:bodyPr/>
                    <a:lstStyle/>
                    <a:p>
                      <a:pPr algn="ctr"/>
                      <a:r>
                        <a:rPr lang="bg-BG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Код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Описание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bg-BG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Брой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Сума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90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801584328"/>
                  </a:ext>
                </a:extLst>
              </a:tr>
              <a:tr h="175517">
                <a:tc>
                  <a:txBody>
                    <a:bodyPr/>
                    <a:lstStyle/>
                    <a:p>
                      <a:pPr algn="l"/>
                      <a:r>
                        <a:rPr lang="en-US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Общо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15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1 374,69 лв.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90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031421772"/>
                  </a:ext>
                </a:extLst>
              </a:tr>
              <a:tr h="175517">
                <a:tc>
                  <a:txBody>
                    <a:bodyPr/>
                    <a:lstStyle/>
                    <a:p>
                      <a:pPr algn="l"/>
                      <a:r>
                        <a:rPr lang="en-US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10 xxxx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Издръжка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9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1 159,48 лв.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bg-BG" sz="900" dirty="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83790095"/>
                  </a:ext>
                </a:extLst>
              </a:tr>
              <a:tr h="175517">
                <a:tc>
                  <a:txBody>
                    <a:bodyPr/>
                    <a:lstStyle/>
                    <a:p>
                      <a:pPr algn="l"/>
                      <a:r>
                        <a:rPr lang="en-US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88 xxxx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Средства на разпореждане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6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215,21 лв.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bg-BG" sz="900" dirty="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231644800"/>
                  </a:ext>
                </a:extLst>
              </a:tr>
              <a:tr h="251500">
                <a:tc gridSpan="5">
                  <a:txBody>
                    <a:bodyPr/>
                    <a:lstStyle/>
                    <a:p>
                      <a:pPr algn="ctr"/>
                      <a:endParaRPr lang="en-US" sz="900" b="1" dirty="0">
                        <a:solidFill>
                          <a:srgbClr val="4B0082"/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EF8FC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33948254"/>
                  </a:ext>
                </a:extLst>
              </a:tr>
              <a:tr h="175517">
                <a:tc gridSpan="2">
                  <a:txBody>
                    <a:bodyPr/>
                    <a:lstStyle/>
                    <a:p>
                      <a:pPr algn="l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БАИ ( </a:t>
                      </a:r>
                      <a:r>
                        <a:rPr lang="bg-BG" sz="900" dirty="0" smtClean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074******* </a:t>
                      </a:r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)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EF8FC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3">
                  <a:txBody>
                    <a:bodyPr/>
                    <a:lstStyle/>
                    <a:p>
                      <a:pPr algn="ctr"/>
                      <a:r>
                        <a:rPr lang="bg-BG" sz="900" dirty="0">
                          <a:solidFill>
                            <a:srgbClr val="4B0082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Период: 29.04.2025 - 29.04.2025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EF8FC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832465645"/>
                  </a:ext>
                </a:extLst>
              </a:tr>
              <a:tr h="175517">
                <a:tc>
                  <a:txBody>
                    <a:bodyPr/>
                    <a:lstStyle/>
                    <a:p>
                      <a:pPr algn="ctr"/>
                      <a:r>
                        <a:rPr lang="bg-BG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Код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Описание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bg-BG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Брой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Сума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90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667537715"/>
                  </a:ext>
                </a:extLst>
              </a:tr>
              <a:tr h="175517">
                <a:tc>
                  <a:txBody>
                    <a:bodyPr/>
                    <a:lstStyle/>
                    <a:p>
                      <a:pPr algn="l"/>
                      <a:r>
                        <a:rPr lang="en-US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bg-BG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Общо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900" dirty="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204653929"/>
                  </a:ext>
                </a:extLst>
              </a:tr>
              <a:tr h="233244">
                <a:tc gridSpan="5">
                  <a:txBody>
                    <a:bodyPr/>
                    <a:lstStyle/>
                    <a:p>
                      <a:pPr algn="ctr"/>
                      <a:endParaRPr lang="en-US" sz="900" b="1" dirty="0">
                        <a:solidFill>
                          <a:srgbClr val="4B0082"/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EF8FC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603609283"/>
                  </a:ext>
                </a:extLst>
              </a:tr>
              <a:tr h="175517">
                <a:tc gridSpan="2">
                  <a:txBody>
                    <a:bodyPr/>
                    <a:lstStyle/>
                    <a:p>
                      <a:pPr algn="l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ИАНМСП ( </a:t>
                      </a:r>
                      <a:r>
                        <a:rPr lang="bg-BG" sz="900" dirty="0" smtClean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074*****)</a:t>
                      </a:r>
                      <a:endParaRPr lang="bg-BG" sz="900" dirty="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EF8FC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3">
                  <a:txBody>
                    <a:bodyPr/>
                    <a:lstStyle/>
                    <a:p>
                      <a:pPr algn="ctr"/>
                      <a:r>
                        <a:rPr lang="bg-BG" sz="900" dirty="0">
                          <a:solidFill>
                            <a:srgbClr val="4B0082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Период: 29.04.2025 - 29.04.2025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EF8FC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246107733"/>
                  </a:ext>
                </a:extLst>
              </a:tr>
              <a:tr h="175517">
                <a:tc>
                  <a:txBody>
                    <a:bodyPr/>
                    <a:lstStyle/>
                    <a:p>
                      <a:pPr algn="ctr"/>
                      <a:r>
                        <a:rPr lang="bg-BG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Код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Описание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bg-BG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Брой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Сума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900" dirty="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BBBB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152544931"/>
                  </a:ext>
                </a:extLst>
              </a:tr>
              <a:tr h="175517">
                <a:tc>
                  <a:txBody>
                    <a:bodyPr/>
                    <a:lstStyle/>
                    <a:p>
                      <a:pPr algn="l"/>
                      <a:r>
                        <a:rPr lang="en-US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Общо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6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bg-BG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8 188,30 лв.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900" dirty="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CCCC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353107215"/>
                  </a:ext>
                </a:extLst>
              </a:tr>
              <a:tr h="175517">
                <a:tc>
                  <a:txBody>
                    <a:bodyPr/>
                    <a:lstStyle/>
                    <a:p>
                      <a:pPr algn="l"/>
                      <a:r>
                        <a:rPr lang="en-US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10 xxxx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bg-BG" sz="900" dirty="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Издръжка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6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bg-BG" sz="900"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8 188,30 лв.</a:t>
                      </a: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bg-BG" sz="900" dirty="0"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29601" marR="29601" marT="14800" marB="1480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CEC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338987755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46620478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</TotalTime>
  <Words>174</Words>
  <Application>Microsoft Office PowerPoint</Application>
  <PresentationFormat>Widescreen</PresentationFormat>
  <Paragraphs>74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6" baseType="lpstr">
      <vt:lpstr>Arial</vt:lpstr>
      <vt:lpstr>Calibri</vt:lpstr>
      <vt:lpstr>Calibri Light</vt:lpstr>
      <vt:lpstr>Times New Roman</vt:lpstr>
      <vt:lpstr>Office Theme</vt:lpstr>
      <vt:lpstr>PowerPoint Presentation</vt:lpstr>
    </vt:vector>
  </TitlesOfParts>
  <Company>SARI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Gergana Koleva</dc:creator>
  <cp:lastModifiedBy>Gergana Koleva</cp:lastModifiedBy>
  <cp:revision>1</cp:revision>
  <dcterms:created xsi:type="dcterms:W3CDTF">2025-04-30T05:39:54Z</dcterms:created>
  <dcterms:modified xsi:type="dcterms:W3CDTF">2025-04-30T05:43:28Z</dcterms:modified>
</cp:coreProperties>
</file>