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BD823-93D2-483F-9507-1CDF2ECEB434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1F381-56B2-4BBE-A416-A3CB0BDC6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668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BD823-93D2-483F-9507-1CDF2ECEB434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1F381-56B2-4BBE-A416-A3CB0BDC6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549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BD823-93D2-483F-9507-1CDF2ECEB434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1F381-56B2-4BBE-A416-A3CB0BDC6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919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BD823-93D2-483F-9507-1CDF2ECEB434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1F381-56B2-4BBE-A416-A3CB0BDC6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718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BD823-93D2-483F-9507-1CDF2ECEB434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1F381-56B2-4BBE-A416-A3CB0BDC6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052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BD823-93D2-483F-9507-1CDF2ECEB434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1F381-56B2-4BBE-A416-A3CB0BDC6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885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BD823-93D2-483F-9507-1CDF2ECEB434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1F381-56B2-4BBE-A416-A3CB0BDC6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48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BD823-93D2-483F-9507-1CDF2ECEB434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1F381-56B2-4BBE-A416-A3CB0BDC6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276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BD823-93D2-483F-9507-1CDF2ECEB434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1F381-56B2-4BBE-A416-A3CB0BDC6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475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BD823-93D2-483F-9507-1CDF2ECEB434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1F381-56B2-4BBE-A416-A3CB0BDC6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255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BD823-93D2-483F-9507-1CDF2ECEB434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1F381-56B2-4BBE-A416-A3CB0BDC6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603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6BD823-93D2-483F-9507-1CDF2ECEB434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B1F381-56B2-4BBE-A416-A3CB0BDC6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089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24.04.2025&amp;date_to=24.04.2025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2601936"/>
              </p:ext>
            </p:extLst>
          </p:nvPr>
        </p:nvGraphicFramePr>
        <p:xfrm>
          <a:off x="1335817" y="739041"/>
          <a:ext cx="9517715" cy="5389467"/>
        </p:xfrm>
        <a:graphic>
          <a:graphicData uri="http://schemas.openxmlformats.org/drawingml/2006/table">
            <a:tbl>
              <a:tblPr/>
              <a:tblGrid>
                <a:gridCol w="1903543">
                  <a:extLst>
                    <a:ext uri="{9D8B030D-6E8A-4147-A177-3AD203B41FA5}">
                      <a16:colId xmlns:a16="http://schemas.microsoft.com/office/drawing/2014/main" val="1556848892"/>
                    </a:ext>
                  </a:extLst>
                </a:gridCol>
                <a:gridCol w="3807086">
                  <a:extLst>
                    <a:ext uri="{9D8B030D-6E8A-4147-A177-3AD203B41FA5}">
                      <a16:colId xmlns:a16="http://schemas.microsoft.com/office/drawing/2014/main" val="3513010151"/>
                    </a:ext>
                  </a:extLst>
                </a:gridCol>
                <a:gridCol w="1047982">
                  <a:extLst>
                    <a:ext uri="{9D8B030D-6E8A-4147-A177-3AD203B41FA5}">
                      <a16:colId xmlns:a16="http://schemas.microsoft.com/office/drawing/2014/main" val="3426635717"/>
                    </a:ext>
                  </a:extLst>
                </a:gridCol>
                <a:gridCol w="855561">
                  <a:extLst>
                    <a:ext uri="{9D8B030D-6E8A-4147-A177-3AD203B41FA5}">
                      <a16:colId xmlns:a16="http://schemas.microsoft.com/office/drawing/2014/main" val="2304447100"/>
                    </a:ext>
                  </a:extLst>
                </a:gridCol>
                <a:gridCol w="1903543">
                  <a:extLst>
                    <a:ext uri="{9D8B030D-6E8A-4147-A177-3AD203B41FA5}">
                      <a16:colId xmlns:a16="http://schemas.microsoft.com/office/drawing/2014/main" val="2427507164"/>
                    </a:ext>
                  </a:extLst>
                </a:gridCol>
              </a:tblGrid>
              <a:tr h="151770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7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0185329"/>
                  </a:ext>
                </a:extLst>
              </a:tr>
              <a:tr h="151770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7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24.04.2025 - 24.04.2025</a:t>
                      </a: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7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6496160"/>
                  </a:ext>
                </a:extLst>
              </a:tr>
              <a:tr h="151770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2397727"/>
                  </a:ext>
                </a:extLst>
              </a:tr>
              <a:tr h="151770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29</a:t>
                      </a: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83 396,02 лв.</a:t>
                      </a: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4269737"/>
                  </a:ext>
                </a:extLst>
              </a:tr>
              <a:tr h="151770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23</a:t>
                      </a: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60 719,31 лв.</a:t>
                      </a: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0923771"/>
                  </a:ext>
                </a:extLst>
              </a:tr>
              <a:tr h="151770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xxxx</a:t>
                      </a: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 разходи</a:t>
                      </a: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2 203,75 лв.</a:t>
                      </a: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9476053"/>
                  </a:ext>
                </a:extLst>
              </a:tr>
              <a:tr h="151770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20 472,96 лв.</a:t>
                      </a: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5319240"/>
                  </a:ext>
                </a:extLst>
              </a:tr>
              <a:tr h="151770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Закупуване на валута в брой, по сметка и за директен превод</a:t>
                      </a: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0,00 лв.</a:t>
                      </a: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1897691"/>
                  </a:ext>
                </a:extLst>
              </a:tr>
              <a:tr h="151770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7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026001"/>
                  </a:ext>
                </a:extLst>
              </a:tr>
              <a:tr h="151770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7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9895938"/>
                  </a:ext>
                </a:extLst>
              </a:tr>
              <a:tr h="151770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7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8005658"/>
                  </a:ext>
                </a:extLst>
              </a:tr>
              <a:tr h="151770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7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24.04.2025 - 24.04.2025</a:t>
                      </a: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7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6934116"/>
                  </a:ext>
                </a:extLst>
              </a:tr>
              <a:tr h="151770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8355480"/>
                  </a:ext>
                </a:extLst>
              </a:tr>
              <a:tr h="151770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-18 775,97 лв.</a:t>
                      </a: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9224325"/>
                  </a:ext>
                </a:extLst>
              </a:tr>
              <a:tr h="151770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 xxxx</a:t>
                      </a: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Закупуване на валута в брой, по сметка и за директен превод</a:t>
                      </a: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-18 775,97 лв.</a:t>
                      </a: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2328185"/>
                  </a:ext>
                </a:extLst>
              </a:tr>
              <a:tr h="192165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7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4627493"/>
                  </a:ext>
                </a:extLst>
              </a:tr>
              <a:tr h="151770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7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24.04.2025 - 24.04.2025</a:t>
                      </a: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7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8757985"/>
                  </a:ext>
                </a:extLst>
              </a:tr>
              <a:tr h="151770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8967899"/>
                  </a:ext>
                </a:extLst>
              </a:tr>
              <a:tr h="151770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</a:t>
                      </a: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42 495,75 лв.</a:t>
                      </a: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565408"/>
                  </a:ext>
                </a:extLst>
              </a:tr>
              <a:tr h="151770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</a:t>
                      </a: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21 128,07 лв.</a:t>
                      </a: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1373577"/>
                  </a:ext>
                </a:extLst>
              </a:tr>
              <a:tr h="151770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xxxx</a:t>
                      </a: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 разходи</a:t>
                      </a: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2 203,75 лв.</a:t>
                      </a: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1221030"/>
                  </a:ext>
                </a:extLst>
              </a:tr>
              <a:tr h="151770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387,96 лв.</a:t>
                      </a: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386776"/>
                  </a:ext>
                </a:extLst>
              </a:tr>
              <a:tr h="151770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 xxxx</a:t>
                      </a: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Закупуване на валута в брой, по сметка и за директен превод</a:t>
                      </a: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18 775,97 лв.</a:t>
                      </a: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1485671"/>
                  </a:ext>
                </a:extLst>
              </a:tr>
              <a:tr h="151770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7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463683"/>
                  </a:ext>
                </a:extLst>
              </a:tr>
              <a:tr h="151770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7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24.04.2025 - 24.04.2025</a:t>
                      </a: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7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7710007"/>
                  </a:ext>
                </a:extLst>
              </a:tr>
              <a:tr h="151770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0742294"/>
                  </a:ext>
                </a:extLst>
              </a:tr>
              <a:tr h="151770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14</a:t>
                      </a: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7 612,95 лв.</a:t>
                      </a: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715401"/>
                  </a:ext>
                </a:extLst>
              </a:tr>
              <a:tr h="151770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14</a:t>
                      </a: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7 612,95 лв.</a:t>
                      </a: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2074102"/>
                  </a:ext>
                </a:extLst>
              </a:tr>
              <a:tr h="151770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7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3173197"/>
                  </a:ext>
                </a:extLst>
              </a:tr>
              <a:tr h="151770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7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24.04.2025 - 24.04.2025</a:t>
                      </a: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7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2136673"/>
                  </a:ext>
                </a:extLst>
              </a:tr>
              <a:tr h="151770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3289989"/>
                  </a:ext>
                </a:extLst>
              </a:tr>
              <a:tr h="151770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</a:t>
                      </a: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52 063,29 лв.</a:t>
                      </a: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27898"/>
                  </a:ext>
                </a:extLst>
              </a:tr>
              <a:tr h="151770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</a:t>
                      </a: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31 978,29 лв.</a:t>
                      </a: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6405998"/>
                  </a:ext>
                </a:extLst>
              </a:tr>
              <a:tr h="151770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20 085,00 лв.</a:t>
                      </a: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333" marR="20333" marT="10167" marB="10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72410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1550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293</Words>
  <Application>Microsoft Office PowerPoint</Application>
  <PresentationFormat>Widescreen</PresentationFormat>
  <Paragraphs>102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2025-04-25T07:56:52Z</dcterms:created>
  <dcterms:modified xsi:type="dcterms:W3CDTF">2025-04-25T08:05:02Z</dcterms:modified>
</cp:coreProperties>
</file>