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120" d="100"/>
          <a:sy n="120" d="100"/>
        </p:scale>
        <p:origin x="120" y="2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347E8-45B6-42C1-862F-5C199A677611}" type="datetimeFigureOut">
              <a:rPr lang="en-US" smtClean="0"/>
              <a:t>3/14/2025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6F7D3-40A8-4F35-9C20-BC3279F10E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89353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347E8-45B6-42C1-862F-5C199A677611}" type="datetimeFigureOut">
              <a:rPr lang="en-US" smtClean="0"/>
              <a:t>3/14/2025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6F7D3-40A8-4F35-9C20-BC3279F10E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2487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347E8-45B6-42C1-862F-5C199A677611}" type="datetimeFigureOut">
              <a:rPr lang="en-US" smtClean="0"/>
              <a:t>3/14/2025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6F7D3-40A8-4F35-9C20-BC3279F10E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85209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347E8-45B6-42C1-862F-5C199A677611}" type="datetimeFigureOut">
              <a:rPr lang="en-US" smtClean="0"/>
              <a:t>3/14/2025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6F7D3-40A8-4F35-9C20-BC3279F10E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03633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347E8-45B6-42C1-862F-5C199A677611}" type="datetimeFigureOut">
              <a:rPr lang="en-US" smtClean="0"/>
              <a:t>3/14/2025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6F7D3-40A8-4F35-9C20-BC3279F10E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32314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347E8-45B6-42C1-862F-5C199A677611}" type="datetimeFigureOut">
              <a:rPr lang="en-US" smtClean="0"/>
              <a:t>3/14/2025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6F7D3-40A8-4F35-9C20-BC3279F10E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12831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347E8-45B6-42C1-862F-5C199A677611}" type="datetimeFigureOut">
              <a:rPr lang="en-US" smtClean="0"/>
              <a:t>3/14/2025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6F7D3-40A8-4F35-9C20-BC3279F10E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75667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347E8-45B6-42C1-862F-5C199A677611}" type="datetimeFigureOut">
              <a:rPr lang="en-US" smtClean="0"/>
              <a:t>3/14/2025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6F7D3-40A8-4F35-9C20-BC3279F10E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1861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347E8-45B6-42C1-862F-5C199A677611}" type="datetimeFigureOut">
              <a:rPr lang="en-US" smtClean="0"/>
              <a:t>3/14/2025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6F7D3-40A8-4F35-9C20-BC3279F10E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65531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347E8-45B6-42C1-862F-5C199A677611}" type="datetimeFigureOut">
              <a:rPr lang="en-US" smtClean="0"/>
              <a:t>3/14/2025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6F7D3-40A8-4F35-9C20-BC3279F10E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22038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347E8-45B6-42C1-862F-5C199A677611}" type="datetimeFigureOut">
              <a:rPr lang="en-US" smtClean="0"/>
              <a:t>3/14/2025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6F7D3-40A8-4F35-9C20-BC3279F10E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4671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4347E8-45B6-42C1-862F-5C199A677611}" type="datetimeFigureOut">
              <a:rPr lang="en-US" smtClean="0"/>
              <a:t>3/14/2025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56F7D3-40A8-4F35-9C20-BC3279F10E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93771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212.122.164.250/sebra/dwh/done_payments_old.jsp?bo_code=074*******&amp;date_from=13.03.2025&amp;date_to=13.03.2025&amp;execute=yes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62226182"/>
              </p:ext>
            </p:extLst>
          </p:nvPr>
        </p:nvGraphicFramePr>
        <p:xfrm>
          <a:off x="1375575" y="962094"/>
          <a:ext cx="9509760" cy="4396476"/>
        </p:xfrm>
        <a:graphic>
          <a:graphicData uri="http://schemas.openxmlformats.org/drawingml/2006/table">
            <a:tbl>
              <a:tblPr/>
              <a:tblGrid>
                <a:gridCol w="1901952">
                  <a:extLst>
                    <a:ext uri="{9D8B030D-6E8A-4147-A177-3AD203B41FA5}">
                      <a16:colId xmlns:a16="http://schemas.microsoft.com/office/drawing/2014/main" val="4043435247"/>
                    </a:ext>
                  </a:extLst>
                </a:gridCol>
                <a:gridCol w="3290250">
                  <a:extLst>
                    <a:ext uri="{9D8B030D-6E8A-4147-A177-3AD203B41FA5}">
                      <a16:colId xmlns:a16="http://schemas.microsoft.com/office/drawing/2014/main" val="1156842152"/>
                    </a:ext>
                  </a:extLst>
                </a:gridCol>
                <a:gridCol w="1423284">
                  <a:extLst>
                    <a:ext uri="{9D8B030D-6E8A-4147-A177-3AD203B41FA5}">
                      <a16:colId xmlns:a16="http://schemas.microsoft.com/office/drawing/2014/main" val="1591422879"/>
                    </a:ext>
                  </a:extLst>
                </a:gridCol>
                <a:gridCol w="992322">
                  <a:extLst>
                    <a:ext uri="{9D8B030D-6E8A-4147-A177-3AD203B41FA5}">
                      <a16:colId xmlns:a16="http://schemas.microsoft.com/office/drawing/2014/main" val="300514845"/>
                    </a:ext>
                  </a:extLst>
                </a:gridCol>
                <a:gridCol w="1901952">
                  <a:extLst>
                    <a:ext uri="{9D8B030D-6E8A-4147-A177-3AD203B41FA5}">
                      <a16:colId xmlns:a16="http://schemas.microsoft.com/office/drawing/2014/main" val="4272357152"/>
                    </a:ext>
                  </a:extLst>
                </a:gridCol>
              </a:tblGrid>
              <a:tr h="164354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Обобщено</a:t>
                      </a:r>
                    </a:p>
                  </a:txBody>
                  <a:tcPr marL="32232" marR="32232" marT="16116" marB="1611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E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18514741"/>
                  </a:ext>
                </a:extLst>
              </a:tr>
              <a:tr h="252159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u="none" strike="noStrike" dirty="0">
                          <a:solidFill>
                            <a:srgbClr val="8B008B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2"/>
                        </a:rPr>
                        <a:t>М-во на иновациите и растежа ( 074******* )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232" marR="32232" marT="16116" marB="1611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E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13.03.2025 - 13.03.2025</a:t>
                      </a:r>
                    </a:p>
                  </a:txBody>
                  <a:tcPr marL="32232" marR="32232" marT="16116" marB="1611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E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88857968"/>
                  </a:ext>
                </a:extLst>
              </a:tr>
              <a:tr h="164354"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32232" marR="32232" marT="16116" marB="1611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32232" marR="32232" marT="16116" marB="1611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32232" marR="32232" marT="16116" marB="1611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32232" marR="32232" marT="16116" marB="1611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232" marR="32232" marT="16116" marB="1611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2763675"/>
                  </a:ext>
                </a:extLst>
              </a:tr>
              <a:tr h="164354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2232" marR="32232" marT="16116" marB="1611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32232" marR="32232" marT="16116" marB="1611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2</a:t>
                      </a:r>
                    </a:p>
                  </a:txBody>
                  <a:tcPr marL="32232" marR="32232" marT="16116" marB="1611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130 000,00 лв.</a:t>
                      </a:r>
                    </a:p>
                  </a:txBody>
                  <a:tcPr marL="32232" marR="32232" marT="16116" marB="1611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232" marR="32232" marT="16116" marB="1611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7624008"/>
                  </a:ext>
                </a:extLst>
              </a:tr>
              <a:tr h="164354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 </a:t>
                      </a:r>
                      <a:r>
                        <a:rPr lang="en-US" sz="9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xxxx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232" marR="32232" marT="16116" marB="1611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на разпореждане</a:t>
                      </a:r>
                    </a:p>
                  </a:txBody>
                  <a:tcPr marL="32232" marR="32232" marT="16116" marB="1611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2</a:t>
                      </a:r>
                    </a:p>
                  </a:txBody>
                  <a:tcPr marL="32232" marR="32232" marT="16116" marB="1611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130 000,00 лв.</a:t>
                      </a:r>
                    </a:p>
                  </a:txBody>
                  <a:tcPr marL="32232" marR="32232" marT="16116" marB="1611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232" marR="32232" marT="16116" marB="1611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7393884"/>
                  </a:ext>
                </a:extLst>
              </a:tr>
              <a:tr h="164354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2232" marR="32232" marT="16116" marB="1611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E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12830369"/>
                  </a:ext>
                </a:extLst>
              </a:tr>
              <a:tr h="164354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2232" marR="32232" marT="16116" marB="1611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E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97925114"/>
                  </a:ext>
                </a:extLst>
              </a:tr>
              <a:tr h="164354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 бюджетни организации</a:t>
                      </a:r>
                    </a:p>
                  </a:txBody>
                  <a:tcPr marL="32232" marR="32232" marT="16116" marB="1611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E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55718025"/>
                  </a:ext>
                </a:extLst>
              </a:tr>
              <a:tr h="252159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М-во на иновациите и растежа ( 074******* )</a:t>
                      </a:r>
                    </a:p>
                  </a:txBody>
                  <a:tcPr marL="32232" marR="32232" marT="16116" marB="1611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E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13.03.2025 - 13.03.2025</a:t>
                      </a:r>
                    </a:p>
                  </a:txBody>
                  <a:tcPr marL="32232" marR="32232" marT="16116" marB="1611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E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6187670"/>
                  </a:ext>
                </a:extLst>
              </a:tr>
              <a:tr h="164354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32232" marR="32232" marT="16116" marB="1611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32232" marR="32232" marT="16116" marB="1611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32232" marR="32232" marT="16116" marB="1611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32232" marR="32232" marT="16116" marB="1611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232" marR="32232" marT="16116" marB="1611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3892571"/>
                  </a:ext>
                </a:extLst>
              </a:tr>
              <a:tr h="164354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2232" marR="32232" marT="16116" marB="1611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32232" marR="32232" marT="16116" marB="1611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2232" marR="32232" marT="16116" marB="1611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2232" marR="32232" marT="16116" marB="1611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232" marR="32232" marT="16116" marB="1611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1285414"/>
                  </a:ext>
                </a:extLst>
              </a:tr>
              <a:tr h="164354">
                <a:tc gridSpan="5">
                  <a:txBody>
                    <a:bodyPr/>
                    <a:lstStyle/>
                    <a:p>
                      <a:pPr algn="ctr"/>
                      <a:endParaRPr lang="en-US" sz="900" b="1" dirty="0">
                        <a:solidFill>
                          <a:srgbClr val="4B008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232" marR="32232" marT="16116" marB="1611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E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6672764"/>
                  </a:ext>
                </a:extLst>
              </a:tr>
              <a:tr h="252159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М-во на иновациите и растежа-ЦУ ( </a:t>
                      </a:r>
                      <a:r>
                        <a:rPr lang="ru-RU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074******* </a:t>
                      </a: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marL="32232" marR="32232" marT="16116" marB="1611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E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13.03.2025 - 13.03.2025</a:t>
                      </a:r>
                    </a:p>
                  </a:txBody>
                  <a:tcPr marL="32232" marR="32232" marT="16116" marB="1611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E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98600594"/>
                  </a:ext>
                </a:extLst>
              </a:tr>
              <a:tr h="164354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32232" marR="32232" marT="16116" marB="1611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32232" marR="32232" marT="16116" marB="1611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32232" marR="32232" marT="16116" marB="1611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32232" marR="32232" marT="16116" marB="1611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232" marR="32232" marT="16116" marB="1611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3754015"/>
                  </a:ext>
                </a:extLst>
              </a:tr>
              <a:tr h="164354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2232" marR="32232" marT="16116" marB="1611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32232" marR="32232" marT="16116" marB="1611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2232" marR="32232" marT="16116" marB="1611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2232" marR="32232" marT="16116" marB="1611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232" marR="32232" marT="16116" marB="1611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1980068"/>
                  </a:ext>
                </a:extLst>
              </a:tr>
              <a:tr h="164354">
                <a:tc gridSpan="5">
                  <a:txBody>
                    <a:bodyPr/>
                    <a:lstStyle/>
                    <a:p>
                      <a:pPr algn="ctr"/>
                      <a:endParaRPr lang="en-US" sz="900" b="1" dirty="0">
                        <a:solidFill>
                          <a:srgbClr val="4B008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232" marR="32232" marT="16116" marB="1611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E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80250570"/>
                  </a:ext>
                </a:extLst>
              </a:tr>
              <a:tr h="164354">
                <a:tc gridSpan="2"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БАИ ( </a:t>
                      </a:r>
                      <a:r>
                        <a:rPr lang="bg-BG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074******** </a:t>
                      </a:r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marL="32232" marR="32232" marT="16116" marB="1611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E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13.03.2025 - 13.03.2025</a:t>
                      </a:r>
                    </a:p>
                  </a:txBody>
                  <a:tcPr marL="32232" marR="32232" marT="16116" marB="1611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E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47057810"/>
                  </a:ext>
                </a:extLst>
              </a:tr>
              <a:tr h="164354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32232" marR="32232" marT="16116" marB="1611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32232" marR="32232" marT="16116" marB="1611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32232" marR="32232" marT="16116" marB="1611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32232" marR="32232" marT="16116" marB="1611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232" marR="32232" marT="16116" marB="1611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5630115"/>
                  </a:ext>
                </a:extLst>
              </a:tr>
              <a:tr h="164354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2232" marR="32232" marT="16116" marB="1611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32232" marR="32232" marT="16116" marB="1611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2232" marR="32232" marT="16116" marB="1611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2232" marR="32232" marT="16116" marB="1611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232" marR="32232" marT="16116" marB="1611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3568701"/>
                  </a:ext>
                </a:extLst>
              </a:tr>
              <a:tr h="164354">
                <a:tc gridSpan="5">
                  <a:txBody>
                    <a:bodyPr/>
                    <a:lstStyle/>
                    <a:p>
                      <a:pPr algn="ctr"/>
                      <a:endParaRPr lang="en-US" sz="900" b="1" dirty="0">
                        <a:solidFill>
                          <a:srgbClr val="4B008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232" marR="32232" marT="16116" marB="1611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E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00594513"/>
                  </a:ext>
                </a:extLst>
              </a:tr>
              <a:tr h="164354">
                <a:tc gridSpan="2"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ИАНМСП ( </a:t>
                      </a:r>
                      <a:r>
                        <a:rPr lang="bg-BG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074****** </a:t>
                      </a:r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marL="32232" marR="32232" marT="16116" marB="1611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E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13.03.2025 - 13.03.2025</a:t>
                      </a:r>
                    </a:p>
                  </a:txBody>
                  <a:tcPr marL="32232" marR="32232" marT="16116" marB="1611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E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33527305"/>
                  </a:ext>
                </a:extLst>
              </a:tr>
              <a:tr h="164354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32232" marR="32232" marT="16116" marB="1611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32232" marR="32232" marT="16116" marB="1611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32232" marR="32232" marT="16116" marB="1611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32232" marR="32232" marT="16116" marB="1611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232" marR="32232" marT="16116" marB="1611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4153589"/>
                  </a:ext>
                </a:extLst>
              </a:tr>
              <a:tr h="164354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2232" marR="32232" marT="16116" marB="1611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32232" marR="32232" marT="16116" marB="1611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2</a:t>
                      </a:r>
                    </a:p>
                  </a:txBody>
                  <a:tcPr marL="32232" marR="32232" marT="16116" marB="1611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130 000,00 лв.</a:t>
                      </a:r>
                    </a:p>
                  </a:txBody>
                  <a:tcPr marL="32232" marR="32232" marT="16116" marB="1611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232" marR="32232" marT="16116" marB="1611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2484994"/>
                  </a:ext>
                </a:extLst>
              </a:tr>
              <a:tr h="252159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 xxxx</a:t>
                      </a:r>
                    </a:p>
                  </a:txBody>
                  <a:tcPr marL="32232" marR="32232" marT="16116" marB="1611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на разпореждане</a:t>
                      </a:r>
                    </a:p>
                  </a:txBody>
                  <a:tcPr marL="32232" marR="32232" marT="16116" marB="1611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2</a:t>
                      </a:r>
                    </a:p>
                  </a:txBody>
                  <a:tcPr marL="32232" marR="32232" marT="16116" marB="1611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130 000,00 лв.</a:t>
                      </a:r>
                    </a:p>
                  </a:txBody>
                  <a:tcPr marL="32232" marR="32232" marT="16116" marB="1611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232" marR="32232" marT="16116" marB="1611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1036498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024697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142</Words>
  <Application>Microsoft Office PowerPoint</Application>
  <PresentationFormat>Widescreen</PresentationFormat>
  <Paragraphs>62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Company>SARI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Gergana Koleva</dc:creator>
  <cp:lastModifiedBy>Gergana Koleva</cp:lastModifiedBy>
  <cp:revision>1</cp:revision>
  <dcterms:created xsi:type="dcterms:W3CDTF">2025-03-14T07:28:58Z</dcterms:created>
  <dcterms:modified xsi:type="dcterms:W3CDTF">2025-03-14T07:33:50Z</dcterms:modified>
</cp:coreProperties>
</file>