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64" r:id="rId1"/>
    <p:sldMasterId id="2147483876" r:id="rId2"/>
  </p:sldMasterIdLst>
  <p:notesMasterIdLst>
    <p:notesMasterId r:id="rId44"/>
  </p:notesMasterIdLst>
  <p:handoutMasterIdLst>
    <p:handoutMasterId r:id="rId45"/>
  </p:handoutMasterIdLst>
  <p:sldIdLst>
    <p:sldId id="494" r:id="rId3"/>
    <p:sldId id="552" r:id="rId4"/>
    <p:sldId id="664" r:id="rId5"/>
    <p:sldId id="665" r:id="rId6"/>
    <p:sldId id="667" r:id="rId7"/>
    <p:sldId id="668" r:id="rId8"/>
    <p:sldId id="669" r:id="rId9"/>
    <p:sldId id="670" r:id="rId10"/>
    <p:sldId id="671" r:id="rId11"/>
    <p:sldId id="672" r:id="rId12"/>
    <p:sldId id="713" r:id="rId13"/>
    <p:sldId id="714" r:id="rId14"/>
    <p:sldId id="715" r:id="rId15"/>
    <p:sldId id="716" r:id="rId16"/>
    <p:sldId id="717" r:id="rId17"/>
    <p:sldId id="718" r:id="rId18"/>
    <p:sldId id="719" r:id="rId19"/>
    <p:sldId id="720" r:id="rId20"/>
    <p:sldId id="721" r:id="rId21"/>
    <p:sldId id="722" r:id="rId22"/>
    <p:sldId id="723" r:id="rId23"/>
    <p:sldId id="724" r:id="rId24"/>
    <p:sldId id="725" r:id="rId25"/>
    <p:sldId id="726" r:id="rId26"/>
    <p:sldId id="690" r:id="rId27"/>
    <p:sldId id="691" r:id="rId28"/>
    <p:sldId id="694" r:id="rId29"/>
    <p:sldId id="727" r:id="rId30"/>
    <p:sldId id="695" r:id="rId31"/>
    <p:sldId id="696" r:id="rId32"/>
    <p:sldId id="698" r:id="rId33"/>
    <p:sldId id="699" r:id="rId34"/>
    <p:sldId id="700" r:id="rId35"/>
    <p:sldId id="703" r:id="rId36"/>
    <p:sldId id="729" r:id="rId37"/>
    <p:sldId id="730" r:id="rId38"/>
    <p:sldId id="731" r:id="rId39"/>
    <p:sldId id="732" r:id="rId40"/>
    <p:sldId id="733" r:id="rId41"/>
    <p:sldId id="693" r:id="rId42"/>
    <p:sldId id="712" r:id="rId43"/>
  </p:sldIdLst>
  <p:sldSz cx="9144000" cy="6858000" type="screen4x3"/>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ar BOYKOV" initials="A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2" autoAdjust="0"/>
    <p:restoredTop sz="95320" autoAdjust="0"/>
  </p:normalViewPr>
  <p:slideViewPr>
    <p:cSldViewPr snapToGrid="0" snapToObjects="1">
      <p:cViewPr varScale="1">
        <p:scale>
          <a:sx n="117" d="100"/>
          <a:sy n="117" d="100"/>
        </p:scale>
        <p:origin x="1266" y="84"/>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21996"/>
    </p:cViewPr>
  </p:sorterViewPr>
  <p:notesViewPr>
    <p:cSldViewPr snapToGrid="0" snapToObjects="1">
      <p:cViewPr varScale="1">
        <p:scale>
          <a:sx n="79" d="100"/>
          <a:sy n="79" d="100"/>
        </p:scale>
        <p:origin x="3990" y="10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AD059-4974-435B-986A-DE52034BDE67}" type="doc">
      <dgm:prSet loTypeId="urn:microsoft.com/office/officeart/2005/8/layout/gear1" loCatId="process" qsTypeId="urn:microsoft.com/office/officeart/2005/8/quickstyle/simple3" qsCatId="simple" csTypeId="urn:microsoft.com/office/officeart/2005/8/colors/accent1_2" csCatId="accent1" phldr="1"/>
      <dgm:spPr/>
    </dgm:pt>
    <dgm:pt modelId="{53B162DC-63A6-4FF1-998E-85CB6EDD9823}">
      <dgm:prSet phldrT="[Text]"/>
      <dgm:spPr/>
      <dgm:t>
        <a:bodyPr/>
        <a:lstStyle/>
        <a:p>
          <a:r>
            <a:rPr lang="en-US" dirty="0"/>
            <a:t> </a:t>
          </a:r>
          <a:endParaRPr lang="bg-BG" dirty="0"/>
        </a:p>
      </dgm:t>
    </dgm:pt>
    <dgm:pt modelId="{9C292F01-3BBD-4897-9262-8CBA1D01C217}" type="parTrans" cxnId="{3186E7AF-D6D6-4BF4-8A43-DBC03B64370C}">
      <dgm:prSet/>
      <dgm:spPr/>
      <dgm:t>
        <a:bodyPr/>
        <a:lstStyle/>
        <a:p>
          <a:endParaRPr lang="bg-BG"/>
        </a:p>
      </dgm:t>
    </dgm:pt>
    <dgm:pt modelId="{7951BE5C-4498-48F7-B171-FF45CFC5C593}" type="sibTrans" cxnId="{3186E7AF-D6D6-4BF4-8A43-DBC03B64370C}">
      <dgm:prSet/>
      <dgm:spPr/>
      <dgm:t>
        <a:bodyPr/>
        <a:lstStyle/>
        <a:p>
          <a:endParaRPr lang="bg-BG"/>
        </a:p>
      </dgm:t>
    </dgm:pt>
    <dgm:pt modelId="{3F2F2CB9-0DB4-47DC-80A2-F79781D0AF31}">
      <dgm:prSet phldrT="[Text]"/>
      <dgm:spPr/>
      <dgm:t>
        <a:bodyPr/>
        <a:lstStyle/>
        <a:p>
          <a:r>
            <a:rPr lang="en-US" dirty="0"/>
            <a:t> </a:t>
          </a:r>
          <a:endParaRPr lang="bg-BG" dirty="0"/>
        </a:p>
      </dgm:t>
    </dgm:pt>
    <dgm:pt modelId="{632066DB-212C-4415-BDF5-BEDF313908C0}" type="parTrans" cxnId="{65854297-137E-48EE-93C2-CF702BFE7952}">
      <dgm:prSet/>
      <dgm:spPr/>
      <dgm:t>
        <a:bodyPr/>
        <a:lstStyle/>
        <a:p>
          <a:endParaRPr lang="bg-BG"/>
        </a:p>
      </dgm:t>
    </dgm:pt>
    <dgm:pt modelId="{3DF63D74-25FD-4FD8-B0D7-D49253B0FC5D}" type="sibTrans" cxnId="{65854297-137E-48EE-93C2-CF702BFE7952}">
      <dgm:prSet/>
      <dgm:spPr/>
      <dgm:t>
        <a:bodyPr/>
        <a:lstStyle/>
        <a:p>
          <a:endParaRPr lang="bg-BG"/>
        </a:p>
      </dgm:t>
    </dgm:pt>
    <dgm:pt modelId="{F3A1B73A-CA16-4474-8844-6BF29D029425}">
      <dgm:prSet phldrT="[Text]"/>
      <dgm:spPr/>
      <dgm:t>
        <a:bodyPr/>
        <a:lstStyle/>
        <a:p>
          <a:r>
            <a:rPr lang="en-US" dirty="0"/>
            <a:t> </a:t>
          </a:r>
          <a:endParaRPr lang="bg-BG" dirty="0"/>
        </a:p>
      </dgm:t>
    </dgm:pt>
    <dgm:pt modelId="{B8738B31-AF07-4546-B737-D146B60BE4C2}" type="parTrans" cxnId="{13111C70-8E44-4CB2-A15C-1AA773CF6BA4}">
      <dgm:prSet/>
      <dgm:spPr/>
      <dgm:t>
        <a:bodyPr/>
        <a:lstStyle/>
        <a:p>
          <a:endParaRPr lang="bg-BG"/>
        </a:p>
      </dgm:t>
    </dgm:pt>
    <dgm:pt modelId="{9C339BE2-2810-4B20-8081-1196B8187252}" type="sibTrans" cxnId="{13111C70-8E44-4CB2-A15C-1AA773CF6BA4}">
      <dgm:prSet/>
      <dgm:spPr/>
      <dgm:t>
        <a:bodyPr/>
        <a:lstStyle/>
        <a:p>
          <a:endParaRPr lang="bg-BG"/>
        </a:p>
      </dgm:t>
    </dgm:pt>
    <dgm:pt modelId="{524C8C1F-DE34-4148-932F-171190B4105F}" type="pres">
      <dgm:prSet presAssocID="{9A7AD059-4974-435B-986A-DE52034BDE67}" presName="composite" presStyleCnt="0">
        <dgm:presLayoutVars>
          <dgm:chMax val="3"/>
          <dgm:animLvl val="lvl"/>
          <dgm:resizeHandles val="exact"/>
        </dgm:presLayoutVars>
      </dgm:prSet>
      <dgm:spPr/>
    </dgm:pt>
    <dgm:pt modelId="{84EB541E-64D3-4F87-A32E-196E1FECECBB}" type="pres">
      <dgm:prSet presAssocID="{53B162DC-63A6-4FF1-998E-85CB6EDD9823}" presName="gear1" presStyleLbl="node1" presStyleIdx="0" presStyleCnt="3">
        <dgm:presLayoutVars>
          <dgm:chMax val="1"/>
          <dgm:bulletEnabled val="1"/>
        </dgm:presLayoutVars>
      </dgm:prSet>
      <dgm:spPr/>
      <dgm:t>
        <a:bodyPr/>
        <a:lstStyle/>
        <a:p>
          <a:endParaRPr lang="en-US"/>
        </a:p>
      </dgm:t>
    </dgm:pt>
    <dgm:pt modelId="{475E0FF1-24E4-4C7A-9BBB-3A7829A2AEB3}" type="pres">
      <dgm:prSet presAssocID="{53B162DC-63A6-4FF1-998E-85CB6EDD9823}" presName="gear1srcNode" presStyleLbl="node1" presStyleIdx="0" presStyleCnt="3"/>
      <dgm:spPr/>
      <dgm:t>
        <a:bodyPr/>
        <a:lstStyle/>
        <a:p>
          <a:endParaRPr lang="en-US"/>
        </a:p>
      </dgm:t>
    </dgm:pt>
    <dgm:pt modelId="{0D94616C-804C-4BBF-9BCE-1028B01A0E9E}" type="pres">
      <dgm:prSet presAssocID="{53B162DC-63A6-4FF1-998E-85CB6EDD9823}" presName="gear1dstNode" presStyleLbl="node1" presStyleIdx="0" presStyleCnt="3"/>
      <dgm:spPr/>
      <dgm:t>
        <a:bodyPr/>
        <a:lstStyle/>
        <a:p>
          <a:endParaRPr lang="en-US"/>
        </a:p>
      </dgm:t>
    </dgm:pt>
    <dgm:pt modelId="{325F089C-CA24-47F9-BB67-77F8E1A2A286}" type="pres">
      <dgm:prSet presAssocID="{3F2F2CB9-0DB4-47DC-80A2-F79781D0AF31}" presName="gear2" presStyleLbl="node1" presStyleIdx="1" presStyleCnt="3">
        <dgm:presLayoutVars>
          <dgm:chMax val="1"/>
          <dgm:bulletEnabled val="1"/>
        </dgm:presLayoutVars>
      </dgm:prSet>
      <dgm:spPr/>
      <dgm:t>
        <a:bodyPr/>
        <a:lstStyle/>
        <a:p>
          <a:endParaRPr lang="en-US"/>
        </a:p>
      </dgm:t>
    </dgm:pt>
    <dgm:pt modelId="{48B07343-9EC1-45BE-A996-61D545A74177}" type="pres">
      <dgm:prSet presAssocID="{3F2F2CB9-0DB4-47DC-80A2-F79781D0AF31}" presName="gear2srcNode" presStyleLbl="node1" presStyleIdx="1" presStyleCnt="3"/>
      <dgm:spPr/>
      <dgm:t>
        <a:bodyPr/>
        <a:lstStyle/>
        <a:p>
          <a:endParaRPr lang="en-US"/>
        </a:p>
      </dgm:t>
    </dgm:pt>
    <dgm:pt modelId="{9C26B989-2A11-46C9-AF78-26E8E2818EB0}" type="pres">
      <dgm:prSet presAssocID="{3F2F2CB9-0DB4-47DC-80A2-F79781D0AF31}" presName="gear2dstNode" presStyleLbl="node1" presStyleIdx="1" presStyleCnt="3"/>
      <dgm:spPr/>
      <dgm:t>
        <a:bodyPr/>
        <a:lstStyle/>
        <a:p>
          <a:endParaRPr lang="en-US"/>
        </a:p>
      </dgm:t>
    </dgm:pt>
    <dgm:pt modelId="{7CC6A8A2-5F92-431E-A102-8349351D85A8}" type="pres">
      <dgm:prSet presAssocID="{F3A1B73A-CA16-4474-8844-6BF29D029425}" presName="gear3" presStyleLbl="node1" presStyleIdx="2" presStyleCnt="3"/>
      <dgm:spPr/>
      <dgm:t>
        <a:bodyPr/>
        <a:lstStyle/>
        <a:p>
          <a:endParaRPr lang="en-US"/>
        </a:p>
      </dgm:t>
    </dgm:pt>
    <dgm:pt modelId="{4E5242FE-88E5-444A-8407-34D3C107C2EE}" type="pres">
      <dgm:prSet presAssocID="{F3A1B73A-CA16-4474-8844-6BF29D029425}" presName="gear3tx" presStyleLbl="node1" presStyleIdx="2" presStyleCnt="3">
        <dgm:presLayoutVars>
          <dgm:chMax val="1"/>
          <dgm:bulletEnabled val="1"/>
        </dgm:presLayoutVars>
      </dgm:prSet>
      <dgm:spPr/>
      <dgm:t>
        <a:bodyPr/>
        <a:lstStyle/>
        <a:p>
          <a:endParaRPr lang="en-US"/>
        </a:p>
      </dgm:t>
    </dgm:pt>
    <dgm:pt modelId="{69C1827A-662E-4C9B-A891-A5D8CCD3497A}" type="pres">
      <dgm:prSet presAssocID="{F3A1B73A-CA16-4474-8844-6BF29D029425}" presName="gear3srcNode" presStyleLbl="node1" presStyleIdx="2" presStyleCnt="3"/>
      <dgm:spPr/>
      <dgm:t>
        <a:bodyPr/>
        <a:lstStyle/>
        <a:p>
          <a:endParaRPr lang="en-US"/>
        </a:p>
      </dgm:t>
    </dgm:pt>
    <dgm:pt modelId="{9A0A0375-2652-4761-81DA-55B34F5AF758}" type="pres">
      <dgm:prSet presAssocID="{F3A1B73A-CA16-4474-8844-6BF29D029425}" presName="gear3dstNode" presStyleLbl="node1" presStyleIdx="2" presStyleCnt="3"/>
      <dgm:spPr/>
      <dgm:t>
        <a:bodyPr/>
        <a:lstStyle/>
        <a:p>
          <a:endParaRPr lang="en-US"/>
        </a:p>
      </dgm:t>
    </dgm:pt>
    <dgm:pt modelId="{C115B4D5-6EF2-4B7C-AA0A-15E48370FA4A}" type="pres">
      <dgm:prSet presAssocID="{7951BE5C-4498-48F7-B171-FF45CFC5C593}" presName="connector1" presStyleLbl="sibTrans2D1" presStyleIdx="0" presStyleCnt="3"/>
      <dgm:spPr/>
      <dgm:t>
        <a:bodyPr/>
        <a:lstStyle/>
        <a:p>
          <a:endParaRPr lang="en-US"/>
        </a:p>
      </dgm:t>
    </dgm:pt>
    <dgm:pt modelId="{3B78E574-200C-4A70-A549-C44054E12974}" type="pres">
      <dgm:prSet presAssocID="{3DF63D74-25FD-4FD8-B0D7-D49253B0FC5D}" presName="connector2" presStyleLbl="sibTrans2D1" presStyleIdx="1" presStyleCnt="3"/>
      <dgm:spPr/>
      <dgm:t>
        <a:bodyPr/>
        <a:lstStyle/>
        <a:p>
          <a:endParaRPr lang="en-US"/>
        </a:p>
      </dgm:t>
    </dgm:pt>
    <dgm:pt modelId="{8090053D-0829-4D84-BECE-F11BDB1F134E}" type="pres">
      <dgm:prSet presAssocID="{9C339BE2-2810-4B20-8081-1196B8187252}" presName="connector3" presStyleLbl="sibTrans2D1" presStyleIdx="2" presStyleCnt="3"/>
      <dgm:spPr/>
      <dgm:t>
        <a:bodyPr/>
        <a:lstStyle/>
        <a:p>
          <a:endParaRPr lang="en-US"/>
        </a:p>
      </dgm:t>
    </dgm:pt>
  </dgm:ptLst>
  <dgm:cxnLst>
    <dgm:cxn modelId="{65854297-137E-48EE-93C2-CF702BFE7952}" srcId="{9A7AD059-4974-435B-986A-DE52034BDE67}" destId="{3F2F2CB9-0DB4-47DC-80A2-F79781D0AF31}" srcOrd="1" destOrd="0" parTransId="{632066DB-212C-4415-BDF5-BEDF313908C0}" sibTransId="{3DF63D74-25FD-4FD8-B0D7-D49253B0FC5D}"/>
    <dgm:cxn modelId="{AAA5FB00-663F-406A-A09C-54B5A6B9F1DF}" type="presOf" srcId="{3F2F2CB9-0DB4-47DC-80A2-F79781D0AF31}" destId="{9C26B989-2A11-46C9-AF78-26E8E2818EB0}" srcOrd="2" destOrd="0" presId="urn:microsoft.com/office/officeart/2005/8/layout/gear1"/>
    <dgm:cxn modelId="{8DA7E512-A31F-45FB-AD15-7E40D88DDAED}" type="presOf" srcId="{53B162DC-63A6-4FF1-998E-85CB6EDD9823}" destId="{84EB541E-64D3-4F87-A32E-196E1FECECBB}" srcOrd="0" destOrd="0" presId="urn:microsoft.com/office/officeart/2005/8/layout/gear1"/>
    <dgm:cxn modelId="{FC535DC6-07EC-4148-8326-35D4812199A8}" type="presOf" srcId="{53B162DC-63A6-4FF1-998E-85CB6EDD9823}" destId="{475E0FF1-24E4-4C7A-9BBB-3A7829A2AEB3}" srcOrd="1" destOrd="0" presId="urn:microsoft.com/office/officeart/2005/8/layout/gear1"/>
    <dgm:cxn modelId="{E75F5057-9F27-4080-8A87-831CED917313}" type="presOf" srcId="{F3A1B73A-CA16-4474-8844-6BF29D029425}" destId="{4E5242FE-88E5-444A-8407-34D3C107C2EE}" srcOrd="1" destOrd="0" presId="urn:microsoft.com/office/officeart/2005/8/layout/gear1"/>
    <dgm:cxn modelId="{C3076F55-F30C-4FB7-8FAC-C874B3947167}" type="presOf" srcId="{3F2F2CB9-0DB4-47DC-80A2-F79781D0AF31}" destId="{48B07343-9EC1-45BE-A996-61D545A74177}" srcOrd="1" destOrd="0" presId="urn:microsoft.com/office/officeart/2005/8/layout/gear1"/>
    <dgm:cxn modelId="{6CC5330F-2381-425E-9C0E-DD1F977E36BE}" type="presOf" srcId="{3DF63D74-25FD-4FD8-B0D7-D49253B0FC5D}" destId="{3B78E574-200C-4A70-A549-C44054E12974}" srcOrd="0" destOrd="0" presId="urn:microsoft.com/office/officeart/2005/8/layout/gear1"/>
    <dgm:cxn modelId="{D5A6A7B5-3B0B-4299-B27A-A3BA9093DC23}" type="presOf" srcId="{3F2F2CB9-0DB4-47DC-80A2-F79781D0AF31}" destId="{325F089C-CA24-47F9-BB67-77F8E1A2A286}" srcOrd="0" destOrd="0" presId="urn:microsoft.com/office/officeart/2005/8/layout/gear1"/>
    <dgm:cxn modelId="{F8C4D3D9-4ECF-457D-B526-3028C80DD355}" type="presOf" srcId="{9C339BE2-2810-4B20-8081-1196B8187252}" destId="{8090053D-0829-4D84-BECE-F11BDB1F134E}" srcOrd="0" destOrd="0" presId="urn:microsoft.com/office/officeart/2005/8/layout/gear1"/>
    <dgm:cxn modelId="{13111C70-8E44-4CB2-A15C-1AA773CF6BA4}" srcId="{9A7AD059-4974-435B-986A-DE52034BDE67}" destId="{F3A1B73A-CA16-4474-8844-6BF29D029425}" srcOrd="2" destOrd="0" parTransId="{B8738B31-AF07-4546-B737-D146B60BE4C2}" sibTransId="{9C339BE2-2810-4B20-8081-1196B8187252}"/>
    <dgm:cxn modelId="{6584519D-5B96-4678-AFCE-A6195CB2E477}" type="presOf" srcId="{7951BE5C-4498-48F7-B171-FF45CFC5C593}" destId="{C115B4D5-6EF2-4B7C-AA0A-15E48370FA4A}" srcOrd="0" destOrd="0" presId="urn:microsoft.com/office/officeart/2005/8/layout/gear1"/>
    <dgm:cxn modelId="{3186E7AF-D6D6-4BF4-8A43-DBC03B64370C}" srcId="{9A7AD059-4974-435B-986A-DE52034BDE67}" destId="{53B162DC-63A6-4FF1-998E-85CB6EDD9823}" srcOrd="0" destOrd="0" parTransId="{9C292F01-3BBD-4897-9262-8CBA1D01C217}" sibTransId="{7951BE5C-4498-48F7-B171-FF45CFC5C593}"/>
    <dgm:cxn modelId="{8E925191-C973-4B69-811B-A0F6FD0E4078}" type="presOf" srcId="{F3A1B73A-CA16-4474-8844-6BF29D029425}" destId="{9A0A0375-2652-4761-81DA-55B34F5AF758}" srcOrd="3" destOrd="0" presId="urn:microsoft.com/office/officeart/2005/8/layout/gear1"/>
    <dgm:cxn modelId="{E04CCF82-63E2-48AD-B92A-F19D2145BAA4}" type="presOf" srcId="{53B162DC-63A6-4FF1-998E-85CB6EDD9823}" destId="{0D94616C-804C-4BBF-9BCE-1028B01A0E9E}" srcOrd="2" destOrd="0" presId="urn:microsoft.com/office/officeart/2005/8/layout/gear1"/>
    <dgm:cxn modelId="{6D31FE3B-4038-4477-A744-F8FAA4BFFBBC}" type="presOf" srcId="{9A7AD059-4974-435B-986A-DE52034BDE67}" destId="{524C8C1F-DE34-4148-932F-171190B4105F}" srcOrd="0" destOrd="0" presId="urn:microsoft.com/office/officeart/2005/8/layout/gear1"/>
    <dgm:cxn modelId="{745F4B5D-2328-4B94-81E1-CD562501B422}" type="presOf" srcId="{F3A1B73A-CA16-4474-8844-6BF29D029425}" destId="{7CC6A8A2-5F92-431E-A102-8349351D85A8}" srcOrd="0" destOrd="0" presId="urn:microsoft.com/office/officeart/2005/8/layout/gear1"/>
    <dgm:cxn modelId="{01EDDA60-BECE-4D6B-B9A1-72FC43ECD09E}" type="presOf" srcId="{F3A1B73A-CA16-4474-8844-6BF29D029425}" destId="{69C1827A-662E-4C9B-A891-A5D8CCD3497A}" srcOrd="2" destOrd="0" presId="urn:microsoft.com/office/officeart/2005/8/layout/gear1"/>
    <dgm:cxn modelId="{1D9EA8C1-28CF-41A7-A138-F17C87CAA545}" type="presParOf" srcId="{524C8C1F-DE34-4148-932F-171190B4105F}" destId="{84EB541E-64D3-4F87-A32E-196E1FECECBB}" srcOrd="0" destOrd="0" presId="urn:microsoft.com/office/officeart/2005/8/layout/gear1"/>
    <dgm:cxn modelId="{220D6D8A-BB1B-488D-88D6-CFAC8E9C3D23}" type="presParOf" srcId="{524C8C1F-DE34-4148-932F-171190B4105F}" destId="{475E0FF1-24E4-4C7A-9BBB-3A7829A2AEB3}" srcOrd="1" destOrd="0" presId="urn:microsoft.com/office/officeart/2005/8/layout/gear1"/>
    <dgm:cxn modelId="{589A3628-71C7-4176-91BC-D9604EFFC99B}" type="presParOf" srcId="{524C8C1F-DE34-4148-932F-171190B4105F}" destId="{0D94616C-804C-4BBF-9BCE-1028B01A0E9E}" srcOrd="2" destOrd="0" presId="urn:microsoft.com/office/officeart/2005/8/layout/gear1"/>
    <dgm:cxn modelId="{EF3E57ED-568E-4FD6-9633-BFBD9301C8E6}" type="presParOf" srcId="{524C8C1F-DE34-4148-932F-171190B4105F}" destId="{325F089C-CA24-47F9-BB67-77F8E1A2A286}" srcOrd="3" destOrd="0" presId="urn:microsoft.com/office/officeart/2005/8/layout/gear1"/>
    <dgm:cxn modelId="{11DADDD4-F67F-4BAA-BEF1-9BEB64D905CC}" type="presParOf" srcId="{524C8C1F-DE34-4148-932F-171190B4105F}" destId="{48B07343-9EC1-45BE-A996-61D545A74177}" srcOrd="4" destOrd="0" presId="urn:microsoft.com/office/officeart/2005/8/layout/gear1"/>
    <dgm:cxn modelId="{908D319A-DFAA-404A-8D90-A731293D1EA6}" type="presParOf" srcId="{524C8C1F-DE34-4148-932F-171190B4105F}" destId="{9C26B989-2A11-46C9-AF78-26E8E2818EB0}" srcOrd="5" destOrd="0" presId="urn:microsoft.com/office/officeart/2005/8/layout/gear1"/>
    <dgm:cxn modelId="{66C4FA8E-3E28-4AC0-9C1D-DD6A3CD054C1}" type="presParOf" srcId="{524C8C1F-DE34-4148-932F-171190B4105F}" destId="{7CC6A8A2-5F92-431E-A102-8349351D85A8}" srcOrd="6" destOrd="0" presId="urn:microsoft.com/office/officeart/2005/8/layout/gear1"/>
    <dgm:cxn modelId="{124D4943-09A8-4046-A293-A2650729F896}" type="presParOf" srcId="{524C8C1F-DE34-4148-932F-171190B4105F}" destId="{4E5242FE-88E5-444A-8407-34D3C107C2EE}" srcOrd="7" destOrd="0" presId="urn:microsoft.com/office/officeart/2005/8/layout/gear1"/>
    <dgm:cxn modelId="{915F6432-E7C8-4CA6-80A1-83815FFCDA3F}" type="presParOf" srcId="{524C8C1F-DE34-4148-932F-171190B4105F}" destId="{69C1827A-662E-4C9B-A891-A5D8CCD3497A}" srcOrd="8" destOrd="0" presId="urn:microsoft.com/office/officeart/2005/8/layout/gear1"/>
    <dgm:cxn modelId="{0AF07541-35D1-4082-9AE4-CC9A2CAC81AB}" type="presParOf" srcId="{524C8C1F-DE34-4148-932F-171190B4105F}" destId="{9A0A0375-2652-4761-81DA-55B34F5AF758}" srcOrd="9" destOrd="0" presId="urn:microsoft.com/office/officeart/2005/8/layout/gear1"/>
    <dgm:cxn modelId="{D279B9F3-4EFB-409C-8573-E4E7A0CC7123}" type="presParOf" srcId="{524C8C1F-DE34-4148-932F-171190B4105F}" destId="{C115B4D5-6EF2-4B7C-AA0A-15E48370FA4A}" srcOrd="10" destOrd="0" presId="urn:microsoft.com/office/officeart/2005/8/layout/gear1"/>
    <dgm:cxn modelId="{56ADAAF7-374E-41A5-81DE-EFA1DDBF511F}" type="presParOf" srcId="{524C8C1F-DE34-4148-932F-171190B4105F}" destId="{3B78E574-200C-4A70-A549-C44054E12974}" srcOrd="11" destOrd="0" presId="urn:microsoft.com/office/officeart/2005/8/layout/gear1"/>
    <dgm:cxn modelId="{DE407693-A099-4010-9E76-35E814EDDA43}" type="presParOf" srcId="{524C8C1F-DE34-4148-932F-171190B4105F}" destId="{8090053D-0829-4D84-BECE-F11BDB1F134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B541E-64D3-4F87-A32E-196E1FECECBB}">
      <dsp:nvSpPr>
        <dsp:cNvPr id="0" name=""/>
        <dsp:cNvSpPr/>
      </dsp:nvSpPr>
      <dsp:spPr>
        <a:xfrm>
          <a:off x="703580" y="449579"/>
          <a:ext cx="549486" cy="549486"/>
        </a:xfrm>
        <a:prstGeom prst="gear9">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 </a:t>
          </a:r>
          <a:endParaRPr lang="bg-BG" sz="1100" kern="1200" dirty="0"/>
        </a:p>
      </dsp:txBody>
      <dsp:txXfrm>
        <a:off x="814051" y="578293"/>
        <a:ext cx="328544" cy="282448"/>
      </dsp:txXfrm>
    </dsp:sp>
    <dsp:sp modelId="{325F089C-CA24-47F9-BB67-77F8E1A2A286}">
      <dsp:nvSpPr>
        <dsp:cNvPr id="0" name=""/>
        <dsp:cNvSpPr/>
      </dsp:nvSpPr>
      <dsp:spPr>
        <a:xfrm>
          <a:off x="383879" y="319701"/>
          <a:ext cx="399626" cy="399626"/>
        </a:xfrm>
        <a:prstGeom prst="gear6">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 </a:t>
          </a:r>
          <a:endParaRPr lang="bg-BG" sz="1100" kern="1200" dirty="0"/>
        </a:p>
      </dsp:txBody>
      <dsp:txXfrm>
        <a:off x="484486" y="420916"/>
        <a:ext cx="198412" cy="197196"/>
      </dsp:txXfrm>
    </dsp:sp>
    <dsp:sp modelId="{7CC6A8A2-5F92-431E-A102-8349351D85A8}">
      <dsp:nvSpPr>
        <dsp:cNvPr id="0" name=""/>
        <dsp:cNvSpPr/>
      </dsp:nvSpPr>
      <dsp:spPr>
        <a:xfrm rot="20700000">
          <a:off x="607710" y="43999"/>
          <a:ext cx="391552" cy="391552"/>
        </a:xfrm>
        <a:prstGeom prst="gear6">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 </a:t>
          </a:r>
          <a:endParaRPr lang="bg-BG" sz="1100" kern="1200" dirty="0"/>
        </a:p>
      </dsp:txBody>
      <dsp:txXfrm rot="-20700000">
        <a:off x="693589" y="129878"/>
        <a:ext cx="219794" cy="219794"/>
      </dsp:txXfrm>
    </dsp:sp>
    <dsp:sp modelId="{C115B4D5-6EF2-4B7C-AA0A-15E48370FA4A}">
      <dsp:nvSpPr>
        <dsp:cNvPr id="0" name=""/>
        <dsp:cNvSpPr/>
      </dsp:nvSpPr>
      <dsp:spPr>
        <a:xfrm>
          <a:off x="633270" y="380967"/>
          <a:ext cx="703342" cy="703342"/>
        </a:xfrm>
        <a:prstGeom prst="circularArrow">
          <a:avLst>
            <a:gd name="adj1" fmla="val 4688"/>
            <a:gd name="adj2" fmla="val 299029"/>
            <a:gd name="adj3" fmla="val 2295784"/>
            <a:gd name="adj4" fmla="val 16465605"/>
            <a:gd name="adj5" fmla="val 5469"/>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B78E574-200C-4A70-A549-C44054E12974}">
      <dsp:nvSpPr>
        <dsp:cNvPr id="0" name=""/>
        <dsp:cNvSpPr/>
      </dsp:nvSpPr>
      <dsp:spPr>
        <a:xfrm>
          <a:off x="313106" y="244991"/>
          <a:ext cx="511022" cy="511022"/>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090053D-0829-4D84-BECE-F11BDB1F134E}">
      <dsp:nvSpPr>
        <dsp:cNvPr id="0" name=""/>
        <dsp:cNvSpPr/>
      </dsp:nvSpPr>
      <dsp:spPr>
        <a:xfrm>
          <a:off x="517140" y="-28052"/>
          <a:ext cx="550984" cy="550984"/>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2153" tIns="46077" rIns="92153" bIns="46077"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215"/>
          </a:xfrm>
          <a:prstGeom prst="rect">
            <a:avLst/>
          </a:prstGeom>
        </p:spPr>
        <p:txBody>
          <a:bodyPr vert="horz" lIns="92153" tIns="46077" rIns="92153" bIns="46077" rtlCol="0"/>
          <a:lstStyle>
            <a:lvl1pPr algn="r">
              <a:defRPr sz="1200"/>
            </a:lvl1pPr>
          </a:lstStyle>
          <a:p>
            <a:fld id="{3C5E888D-65F8-4CB5-A6F6-7693B475A91C}" type="datetimeFigureOut">
              <a:rPr lang="en-US" smtClean="0"/>
              <a:t>2/3/2025</a:t>
            </a:fld>
            <a:endParaRPr lang="en-US"/>
          </a:p>
        </p:txBody>
      </p:sp>
      <p:sp>
        <p:nvSpPr>
          <p:cNvPr id="4" name="Footer Placeholder 3"/>
          <p:cNvSpPr>
            <a:spLocks noGrp="1"/>
          </p:cNvSpPr>
          <p:nvPr>
            <p:ph type="ftr" sz="quarter" idx="2"/>
          </p:nvPr>
        </p:nvSpPr>
        <p:spPr>
          <a:xfrm>
            <a:off x="0" y="9431599"/>
            <a:ext cx="2945659" cy="498214"/>
          </a:xfrm>
          <a:prstGeom prst="rect">
            <a:avLst/>
          </a:prstGeom>
        </p:spPr>
        <p:txBody>
          <a:bodyPr vert="horz" lIns="92153" tIns="46077" rIns="92153" bIns="46077"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1599"/>
            <a:ext cx="2945659" cy="498214"/>
          </a:xfrm>
          <a:prstGeom prst="rect">
            <a:avLst/>
          </a:prstGeom>
        </p:spPr>
        <p:txBody>
          <a:bodyPr vert="horz" lIns="92153" tIns="46077" rIns="92153" bIns="46077" rtlCol="0" anchor="b"/>
          <a:lstStyle>
            <a:lvl1pPr algn="r">
              <a:defRPr sz="1200"/>
            </a:lvl1pPr>
          </a:lstStyle>
          <a:p>
            <a:fld id="{8F029C9E-265A-4165-BEFF-B16AE0A4A1E9}" type="slidenum">
              <a:rPr lang="en-US" smtClean="0"/>
              <a:t>‹#›</a:t>
            </a:fld>
            <a:endParaRPr lang="en-US"/>
          </a:p>
        </p:txBody>
      </p:sp>
    </p:spTree>
    <p:extLst>
      <p:ext uri="{BB962C8B-B14F-4D97-AF65-F5344CB8AC3E}">
        <p14:creationId xmlns:p14="http://schemas.microsoft.com/office/powerpoint/2010/main" val="3496929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2153" tIns="46077" rIns="92153" bIns="46077"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2153" tIns="46077" rIns="92153" bIns="46077" rtlCol="0"/>
          <a:lstStyle>
            <a:lvl1pPr algn="r">
              <a:defRPr sz="1200"/>
            </a:lvl1pPr>
          </a:lstStyle>
          <a:p>
            <a:fld id="{5AAEA210-18EF-EC43-9E25-C769B6E415FC}" type="datetimeFigureOut">
              <a:rPr lang="en-US" smtClean="0"/>
              <a:t>2/3/2025</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53" tIns="46077" rIns="92153" bIns="46077" rtlCol="0" anchor="ctr"/>
          <a:lstStyle/>
          <a:p>
            <a:endParaRPr lang="en-US"/>
          </a:p>
        </p:txBody>
      </p:sp>
      <p:sp>
        <p:nvSpPr>
          <p:cNvPr id="5" name="Notes Placeholder 4"/>
          <p:cNvSpPr>
            <a:spLocks noGrp="1"/>
          </p:cNvSpPr>
          <p:nvPr>
            <p:ph type="body" sz="quarter" idx="3"/>
          </p:nvPr>
        </p:nvSpPr>
        <p:spPr>
          <a:xfrm>
            <a:off x="679768" y="4778723"/>
            <a:ext cx="5438140" cy="3909864"/>
          </a:xfrm>
          <a:prstGeom prst="rect">
            <a:avLst/>
          </a:prstGeom>
        </p:spPr>
        <p:txBody>
          <a:bodyPr vert="horz" lIns="92153" tIns="46077" rIns="92153" bIns="4607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5659" cy="498214"/>
          </a:xfrm>
          <a:prstGeom prst="rect">
            <a:avLst/>
          </a:prstGeom>
        </p:spPr>
        <p:txBody>
          <a:bodyPr vert="horz" lIns="92153" tIns="46077" rIns="92153" bIns="46077"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599"/>
            <a:ext cx="2945659" cy="498214"/>
          </a:xfrm>
          <a:prstGeom prst="rect">
            <a:avLst/>
          </a:prstGeom>
        </p:spPr>
        <p:txBody>
          <a:bodyPr vert="horz" lIns="92153" tIns="46077" rIns="92153" bIns="46077" rtlCol="0" anchor="b"/>
          <a:lstStyle>
            <a:lvl1pPr algn="r">
              <a:defRPr sz="1200"/>
            </a:lvl1pPr>
          </a:lstStyle>
          <a:p>
            <a:fld id="{23B6C903-1D9D-6C4E-80DE-9E48782A9312}" type="slidenum">
              <a:rPr lang="en-US" smtClean="0"/>
              <a:t>‹#›</a:t>
            </a:fld>
            <a:endParaRPr lang="en-US"/>
          </a:p>
        </p:txBody>
      </p:sp>
    </p:spTree>
    <p:extLst>
      <p:ext uri="{BB962C8B-B14F-4D97-AF65-F5344CB8AC3E}">
        <p14:creationId xmlns:p14="http://schemas.microsoft.com/office/powerpoint/2010/main" val="37572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6C903-1D9D-6C4E-80DE-9E48782A93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486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10</a:t>
            </a:fld>
            <a:endParaRPr lang="en-US">
              <a:solidFill>
                <a:prstClr val="black"/>
              </a:solidFill>
              <a:latin typeface="Calibri"/>
            </a:endParaRPr>
          </a:p>
        </p:txBody>
      </p:sp>
    </p:spTree>
    <p:extLst>
      <p:ext uri="{BB962C8B-B14F-4D97-AF65-F5344CB8AC3E}">
        <p14:creationId xmlns:p14="http://schemas.microsoft.com/office/powerpoint/2010/main" val="281271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11</a:t>
            </a:fld>
            <a:endParaRPr lang="en-US">
              <a:solidFill>
                <a:prstClr val="black"/>
              </a:solidFill>
              <a:latin typeface="Calibri"/>
            </a:endParaRPr>
          </a:p>
        </p:txBody>
      </p:sp>
    </p:spTree>
    <p:extLst>
      <p:ext uri="{BB962C8B-B14F-4D97-AF65-F5344CB8AC3E}">
        <p14:creationId xmlns:p14="http://schemas.microsoft.com/office/powerpoint/2010/main" val="2252342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12</a:t>
            </a:fld>
            <a:endParaRPr lang="en-US">
              <a:solidFill>
                <a:prstClr val="black"/>
              </a:solidFill>
              <a:latin typeface="Calibri"/>
            </a:endParaRPr>
          </a:p>
        </p:txBody>
      </p:sp>
    </p:spTree>
    <p:extLst>
      <p:ext uri="{BB962C8B-B14F-4D97-AF65-F5344CB8AC3E}">
        <p14:creationId xmlns:p14="http://schemas.microsoft.com/office/powerpoint/2010/main" val="3167247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13</a:t>
            </a:fld>
            <a:endParaRPr lang="en-US">
              <a:solidFill>
                <a:prstClr val="black"/>
              </a:solidFill>
              <a:latin typeface="Calibri"/>
            </a:endParaRPr>
          </a:p>
        </p:txBody>
      </p:sp>
    </p:spTree>
    <p:extLst>
      <p:ext uri="{BB962C8B-B14F-4D97-AF65-F5344CB8AC3E}">
        <p14:creationId xmlns:p14="http://schemas.microsoft.com/office/powerpoint/2010/main" val="136978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14</a:t>
            </a:fld>
            <a:endParaRPr lang="en-US">
              <a:solidFill>
                <a:prstClr val="black"/>
              </a:solidFill>
              <a:latin typeface="Calibri"/>
            </a:endParaRPr>
          </a:p>
        </p:txBody>
      </p:sp>
    </p:spTree>
    <p:extLst>
      <p:ext uri="{BB962C8B-B14F-4D97-AF65-F5344CB8AC3E}">
        <p14:creationId xmlns:p14="http://schemas.microsoft.com/office/powerpoint/2010/main" val="3762777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15</a:t>
            </a:fld>
            <a:endParaRPr lang="en-US">
              <a:solidFill>
                <a:prstClr val="black"/>
              </a:solidFill>
              <a:latin typeface="Calibri"/>
            </a:endParaRPr>
          </a:p>
        </p:txBody>
      </p:sp>
    </p:spTree>
    <p:extLst>
      <p:ext uri="{BB962C8B-B14F-4D97-AF65-F5344CB8AC3E}">
        <p14:creationId xmlns:p14="http://schemas.microsoft.com/office/powerpoint/2010/main" val="4240839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16</a:t>
            </a:fld>
            <a:endParaRPr lang="en-US">
              <a:solidFill>
                <a:prstClr val="black"/>
              </a:solidFill>
              <a:latin typeface="Calibri"/>
            </a:endParaRPr>
          </a:p>
        </p:txBody>
      </p:sp>
    </p:spTree>
    <p:extLst>
      <p:ext uri="{BB962C8B-B14F-4D97-AF65-F5344CB8AC3E}">
        <p14:creationId xmlns:p14="http://schemas.microsoft.com/office/powerpoint/2010/main" val="3484605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17</a:t>
            </a:fld>
            <a:endParaRPr lang="en-US">
              <a:solidFill>
                <a:prstClr val="black"/>
              </a:solidFill>
              <a:latin typeface="Calibri"/>
            </a:endParaRPr>
          </a:p>
        </p:txBody>
      </p:sp>
    </p:spTree>
    <p:extLst>
      <p:ext uri="{BB962C8B-B14F-4D97-AF65-F5344CB8AC3E}">
        <p14:creationId xmlns:p14="http://schemas.microsoft.com/office/powerpoint/2010/main" val="2062356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18</a:t>
            </a:fld>
            <a:endParaRPr lang="en-US">
              <a:solidFill>
                <a:prstClr val="black"/>
              </a:solidFill>
              <a:latin typeface="Calibri"/>
            </a:endParaRPr>
          </a:p>
        </p:txBody>
      </p:sp>
    </p:spTree>
    <p:extLst>
      <p:ext uri="{BB962C8B-B14F-4D97-AF65-F5344CB8AC3E}">
        <p14:creationId xmlns:p14="http://schemas.microsoft.com/office/powerpoint/2010/main" val="4093288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19</a:t>
            </a:fld>
            <a:endParaRPr lang="en-US">
              <a:solidFill>
                <a:prstClr val="black"/>
              </a:solidFill>
              <a:latin typeface="Calibri"/>
            </a:endParaRPr>
          </a:p>
        </p:txBody>
      </p:sp>
    </p:spTree>
    <p:extLst>
      <p:ext uri="{BB962C8B-B14F-4D97-AF65-F5344CB8AC3E}">
        <p14:creationId xmlns:p14="http://schemas.microsoft.com/office/powerpoint/2010/main" val="114141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2</a:t>
            </a:fld>
            <a:endParaRPr lang="en-US">
              <a:solidFill>
                <a:prstClr val="black"/>
              </a:solidFill>
              <a:latin typeface="Calibri"/>
            </a:endParaRPr>
          </a:p>
        </p:txBody>
      </p:sp>
    </p:spTree>
    <p:extLst>
      <p:ext uri="{BB962C8B-B14F-4D97-AF65-F5344CB8AC3E}">
        <p14:creationId xmlns:p14="http://schemas.microsoft.com/office/powerpoint/2010/main" val="2643633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20</a:t>
            </a:fld>
            <a:endParaRPr lang="en-US">
              <a:solidFill>
                <a:prstClr val="black"/>
              </a:solidFill>
              <a:latin typeface="Calibri"/>
            </a:endParaRPr>
          </a:p>
        </p:txBody>
      </p:sp>
    </p:spTree>
    <p:extLst>
      <p:ext uri="{BB962C8B-B14F-4D97-AF65-F5344CB8AC3E}">
        <p14:creationId xmlns:p14="http://schemas.microsoft.com/office/powerpoint/2010/main" val="2809703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21</a:t>
            </a:fld>
            <a:endParaRPr lang="en-US">
              <a:solidFill>
                <a:prstClr val="black"/>
              </a:solidFill>
              <a:latin typeface="Calibri"/>
            </a:endParaRPr>
          </a:p>
        </p:txBody>
      </p:sp>
    </p:spTree>
    <p:extLst>
      <p:ext uri="{BB962C8B-B14F-4D97-AF65-F5344CB8AC3E}">
        <p14:creationId xmlns:p14="http://schemas.microsoft.com/office/powerpoint/2010/main" val="751497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22</a:t>
            </a:fld>
            <a:endParaRPr lang="en-US">
              <a:solidFill>
                <a:prstClr val="black"/>
              </a:solidFill>
              <a:latin typeface="Calibri"/>
            </a:endParaRPr>
          </a:p>
        </p:txBody>
      </p:sp>
    </p:spTree>
    <p:extLst>
      <p:ext uri="{BB962C8B-B14F-4D97-AF65-F5344CB8AC3E}">
        <p14:creationId xmlns:p14="http://schemas.microsoft.com/office/powerpoint/2010/main" val="3739807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23</a:t>
            </a:fld>
            <a:endParaRPr lang="en-US">
              <a:solidFill>
                <a:prstClr val="black"/>
              </a:solidFill>
              <a:latin typeface="Calibri"/>
            </a:endParaRPr>
          </a:p>
        </p:txBody>
      </p:sp>
    </p:spTree>
    <p:extLst>
      <p:ext uri="{BB962C8B-B14F-4D97-AF65-F5344CB8AC3E}">
        <p14:creationId xmlns:p14="http://schemas.microsoft.com/office/powerpoint/2010/main" val="512002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24</a:t>
            </a:fld>
            <a:endParaRPr lang="en-US">
              <a:solidFill>
                <a:prstClr val="black"/>
              </a:solidFill>
              <a:latin typeface="Calibri"/>
            </a:endParaRPr>
          </a:p>
        </p:txBody>
      </p:sp>
    </p:spTree>
    <p:extLst>
      <p:ext uri="{BB962C8B-B14F-4D97-AF65-F5344CB8AC3E}">
        <p14:creationId xmlns:p14="http://schemas.microsoft.com/office/powerpoint/2010/main" val="1689865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25</a:t>
            </a:fld>
            <a:endParaRPr lang="en-US">
              <a:solidFill>
                <a:prstClr val="black"/>
              </a:solidFill>
              <a:latin typeface="Calibri"/>
            </a:endParaRPr>
          </a:p>
        </p:txBody>
      </p:sp>
    </p:spTree>
    <p:extLst>
      <p:ext uri="{BB962C8B-B14F-4D97-AF65-F5344CB8AC3E}">
        <p14:creationId xmlns:p14="http://schemas.microsoft.com/office/powerpoint/2010/main" val="166291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26</a:t>
            </a:fld>
            <a:endParaRPr lang="en-US">
              <a:solidFill>
                <a:prstClr val="black"/>
              </a:solidFill>
              <a:latin typeface="Calibri"/>
            </a:endParaRPr>
          </a:p>
        </p:txBody>
      </p:sp>
    </p:spTree>
    <p:extLst>
      <p:ext uri="{BB962C8B-B14F-4D97-AF65-F5344CB8AC3E}">
        <p14:creationId xmlns:p14="http://schemas.microsoft.com/office/powerpoint/2010/main" val="629509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27</a:t>
            </a:fld>
            <a:endParaRPr lang="en-US">
              <a:solidFill>
                <a:prstClr val="black"/>
              </a:solidFill>
              <a:latin typeface="Calibri"/>
            </a:endParaRPr>
          </a:p>
        </p:txBody>
      </p:sp>
    </p:spTree>
    <p:extLst>
      <p:ext uri="{BB962C8B-B14F-4D97-AF65-F5344CB8AC3E}">
        <p14:creationId xmlns:p14="http://schemas.microsoft.com/office/powerpoint/2010/main" val="3687765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28</a:t>
            </a:fld>
            <a:endParaRPr lang="en-US">
              <a:solidFill>
                <a:prstClr val="black"/>
              </a:solidFill>
              <a:latin typeface="Calibri"/>
            </a:endParaRPr>
          </a:p>
        </p:txBody>
      </p:sp>
    </p:spTree>
    <p:extLst>
      <p:ext uri="{BB962C8B-B14F-4D97-AF65-F5344CB8AC3E}">
        <p14:creationId xmlns:p14="http://schemas.microsoft.com/office/powerpoint/2010/main" val="150835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29</a:t>
            </a:fld>
            <a:endParaRPr lang="en-US">
              <a:solidFill>
                <a:prstClr val="black"/>
              </a:solidFill>
              <a:latin typeface="Calibri"/>
            </a:endParaRPr>
          </a:p>
        </p:txBody>
      </p:sp>
    </p:spTree>
    <p:extLst>
      <p:ext uri="{BB962C8B-B14F-4D97-AF65-F5344CB8AC3E}">
        <p14:creationId xmlns:p14="http://schemas.microsoft.com/office/powerpoint/2010/main" val="424655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3</a:t>
            </a:fld>
            <a:endParaRPr lang="en-US">
              <a:solidFill>
                <a:prstClr val="black"/>
              </a:solidFill>
              <a:latin typeface="Calibri"/>
            </a:endParaRPr>
          </a:p>
        </p:txBody>
      </p:sp>
    </p:spTree>
    <p:extLst>
      <p:ext uri="{BB962C8B-B14F-4D97-AF65-F5344CB8AC3E}">
        <p14:creationId xmlns:p14="http://schemas.microsoft.com/office/powerpoint/2010/main" val="1481863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30</a:t>
            </a:fld>
            <a:endParaRPr lang="en-US">
              <a:solidFill>
                <a:prstClr val="black"/>
              </a:solidFill>
              <a:latin typeface="Calibri"/>
            </a:endParaRPr>
          </a:p>
        </p:txBody>
      </p:sp>
    </p:spTree>
    <p:extLst>
      <p:ext uri="{BB962C8B-B14F-4D97-AF65-F5344CB8AC3E}">
        <p14:creationId xmlns:p14="http://schemas.microsoft.com/office/powerpoint/2010/main" val="1840600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31</a:t>
            </a:fld>
            <a:endParaRPr lang="en-US">
              <a:solidFill>
                <a:prstClr val="black"/>
              </a:solidFill>
              <a:latin typeface="Calibri"/>
            </a:endParaRPr>
          </a:p>
        </p:txBody>
      </p:sp>
    </p:spTree>
    <p:extLst>
      <p:ext uri="{BB962C8B-B14F-4D97-AF65-F5344CB8AC3E}">
        <p14:creationId xmlns:p14="http://schemas.microsoft.com/office/powerpoint/2010/main" val="3512774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32</a:t>
            </a:fld>
            <a:endParaRPr lang="en-US">
              <a:solidFill>
                <a:prstClr val="black"/>
              </a:solidFill>
              <a:latin typeface="Calibri"/>
            </a:endParaRPr>
          </a:p>
        </p:txBody>
      </p:sp>
    </p:spTree>
    <p:extLst>
      <p:ext uri="{BB962C8B-B14F-4D97-AF65-F5344CB8AC3E}">
        <p14:creationId xmlns:p14="http://schemas.microsoft.com/office/powerpoint/2010/main" val="852513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33</a:t>
            </a:fld>
            <a:endParaRPr lang="en-US">
              <a:solidFill>
                <a:prstClr val="black"/>
              </a:solidFill>
              <a:latin typeface="Calibri"/>
            </a:endParaRPr>
          </a:p>
        </p:txBody>
      </p:sp>
    </p:spTree>
    <p:extLst>
      <p:ext uri="{BB962C8B-B14F-4D97-AF65-F5344CB8AC3E}">
        <p14:creationId xmlns:p14="http://schemas.microsoft.com/office/powerpoint/2010/main" val="2929107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34</a:t>
            </a:fld>
            <a:endParaRPr lang="en-US">
              <a:solidFill>
                <a:prstClr val="black"/>
              </a:solidFill>
              <a:latin typeface="Calibri"/>
            </a:endParaRPr>
          </a:p>
        </p:txBody>
      </p:sp>
    </p:spTree>
    <p:extLst>
      <p:ext uri="{BB962C8B-B14F-4D97-AF65-F5344CB8AC3E}">
        <p14:creationId xmlns:p14="http://schemas.microsoft.com/office/powerpoint/2010/main" val="2222144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35</a:t>
            </a:fld>
            <a:endParaRPr lang="en-US">
              <a:solidFill>
                <a:prstClr val="black"/>
              </a:solidFill>
              <a:latin typeface="Calibri"/>
            </a:endParaRPr>
          </a:p>
        </p:txBody>
      </p:sp>
    </p:spTree>
    <p:extLst>
      <p:ext uri="{BB962C8B-B14F-4D97-AF65-F5344CB8AC3E}">
        <p14:creationId xmlns:p14="http://schemas.microsoft.com/office/powerpoint/2010/main" val="2517831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36</a:t>
            </a:fld>
            <a:endParaRPr lang="en-US">
              <a:solidFill>
                <a:prstClr val="black"/>
              </a:solidFill>
              <a:latin typeface="Calibri"/>
            </a:endParaRPr>
          </a:p>
        </p:txBody>
      </p:sp>
    </p:spTree>
    <p:extLst>
      <p:ext uri="{BB962C8B-B14F-4D97-AF65-F5344CB8AC3E}">
        <p14:creationId xmlns:p14="http://schemas.microsoft.com/office/powerpoint/2010/main" val="3692519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37</a:t>
            </a:fld>
            <a:endParaRPr lang="en-US">
              <a:solidFill>
                <a:prstClr val="black"/>
              </a:solidFill>
              <a:latin typeface="Calibri"/>
            </a:endParaRPr>
          </a:p>
        </p:txBody>
      </p:sp>
    </p:spTree>
    <p:extLst>
      <p:ext uri="{BB962C8B-B14F-4D97-AF65-F5344CB8AC3E}">
        <p14:creationId xmlns:p14="http://schemas.microsoft.com/office/powerpoint/2010/main" val="345169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38</a:t>
            </a:fld>
            <a:endParaRPr lang="en-US">
              <a:solidFill>
                <a:prstClr val="black"/>
              </a:solidFill>
              <a:latin typeface="Calibri"/>
            </a:endParaRPr>
          </a:p>
        </p:txBody>
      </p:sp>
    </p:spTree>
    <p:extLst>
      <p:ext uri="{BB962C8B-B14F-4D97-AF65-F5344CB8AC3E}">
        <p14:creationId xmlns:p14="http://schemas.microsoft.com/office/powerpoint/2010/main" val="3952906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39</a:t>
            </a:fld>
            <a:endParaRPr lang="en-US">
              <a:solidFill>
                <a:prstClr val="black"/>
              </a:solidFill>
              <a:latin typeface="Calibri"/>
            </a:endParaRPr>
          </a:p>
        </p:txBody>
      </p:sp>
    </p:spTree>
    <p:extLst>
      <p:ext uri="{BB962C8B-B14F-4D97-AF65-F5344CB8AC3E}">
        <p14:creationId xmlns:p14="http://schemas.microsoft.com/office/powerpoint/2010/main" val="321974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4</a:t>
            </a:fld>
            <a:endParaRPr lang="en-US">
              <a:solidFill>
                <a:prstClr val="black"/>
              </a:solidFill>
              <a:latin typeface="Calibri"/>
            </a:endParaRPr>
          </a:p>
        </p:txBody>
      </p:sp>
    </p:spTree>
    <p:extLst>
      <p:ext uri="{BB962C8B-B14F-4D97-AF65-F5344CB8AC3E}">
        <p14:creationId xmlns:p14="http://schemas.microsoft.com/office/powerpoint/2010/main" val="2401622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600"/>
              </a:spcAft>
              <a:buFont typeface="Wingdings" pitchFamily="2" charset="2"/>
              <a:buNone/>
              <a:defRPr/>
            </a:pPr>
            <a:endParaRPr lang="ru-RU" sz="1200" dirty="0">
              <a:solidFill>
                <a:srgbClr val="040470"/>
              </a:solidFill>
              <a:latin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a:defRPr/>
            </a:pPr>
            <a:fld id="{4C512CBB-8246-42B3-BA18-F6EB28FE5AB4}" type="slidenum">
              <a:rPr lang="bg-BG" smtClean="0">
                <a:solidFill>
                  <a:prstClr val="black"/>
                </a:solidFill>
              </a:rPr>
              <a:pPr>
                <a:defRPr/>
              </a:pPr>
              <a:t>41</a:t>
            </a:fld>
            <a:endParaRPr lang="bg-BG" dirty="0">
              <a:solidFill>
                <a:prstClr val="black"/>
              </a:solidFill>
            </a:endParaRPr>
          </a:p>
        </p:txBody>
      </p:sp>
    </p:spTree>
    <p:extLst>
      <p:ext uri="{BB962C8B-B14F-4D97-AF65-F5344CB8AC3E}">
        <p14:creationId xmlns:p14="http://schemas.microsoft.com/office/powerpoint/2010/main" val="64483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5</a:t>
            </a:fld>
            <a:endParaRPr lang="en-US">
              <a:solidFill>
                <a:prstClr val="black"/>
              </a:solidFill>
              <a:latin typeface="Calibri"/>
            </a:endParaRPr>
          </a:p>
        </p:txBody>
      </p:sp>
    </p:spTree>
    <p:extLst>
      <p:ext uri="{BB962C8B-B14F-4D97-AF65-F5344CB8AC3E}">
        <p14:creationId xmlns:p14="http://schemas.microsoft.com/office/powerpoint/2010/main" val="291888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6</a:t>
            </a:fld>
            <a:endParaRPr lang="en-US">
              <a:solidFill>
                <a:prstClr val="black"/>
              </a:solidFill>
              <a:latin typeface="Calibri"/>
            </a:endParaRPr>
          </a:p>
        </p:txBody>
      </p:sp>
    </p:spTree>
    <p:extLst>
      <p:ext uri="{BB962C8B-B14F-4D97-AF65-F5344CB8AC3E}">
        <p14:creationId xmlns:p14="http://schemas.microsoft.com/office/powerpoint/2010/main" val="295092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7</a:t>
            </a:fld>
            <a:endParaRPr lang="en-US">
              <a:solidFill>
                <a:prstClr val="black"/>
              </a:solidFill>
              <a:latin typeface="Calibri"/>
            </a:endParaRPr>
          </a:p>
        </p:txBody>
      </p:sp>
    </p:spTree>
    <p:extLst>
      <p:ext uri="{BB962C8B-B14F-4D97-AF65-F5344CB8AC3E}">
        <p14:creationId xmlns:p14="http://schemas.microsoft.com/office/powerpoint/2010/main" val="90803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8</a:t>
            </a:fld>
            <a:endParaRPr lang="en-US">
              <a:solidFill>
                <a:prstClr val="black"/>
              </a:solidFill>
              <a:latin typeface="Calibri"/>
            </a:endParaRPr>
          </a:p>
        </p:txBody>
      </p:sp>
    </p:spTree>
    <p:extLst>
      <p:ext uri="{BB962C8B-B14F-4D97-AF65-F5344CB8AC3E}">
        <p14:creationId xmlns:p14="http://schemas.microsoft.com/office/powerpoint/2010/main" val="413005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532">
              <a:defRPr/>
            </a:pPr>
            <a:fld id="{23B6C903-1D9D-6C4E-80DE-9E48782A9312}" type="slidenum">
              <a:rPr lang="en-US">
                <a:solidFill>
                  <a:prstClr val="black"/>
                </a:solidFill>
                <a:latin typeface="Calibri"/>
              </a:rPr>
              <a:pPr defTabSz="921532">
                <a:defRPr/>
              </a:pPr>
              <a:t>9</a:t>
            </a:fld>
            <a:endParaRPr lang="en-US">
              <a:solidFill>
                <a:prstClr val="black"/>
              </a:solidFill>
              <a:latin typeface="Calibri"/>
            </a:endParaRPr>
          </a:p>
        </p:txBody>
      </p:sp>
    </p:spTree>
    <p:extLst>
      <p:ext uri="{BB962C8B-B14F-4D97-AF65-F5344CB8AC3E}">
        <p14:creationId xmlns:p14="http://schemas.microsoft.com/office/powerpoint/2010/main" val="277894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282F27-0D6A-0949-882A-DCC650A59689}"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7E26B-2A79-5242-84AD-55881F999229}" type="slidenum">
              <a:rPr lang="en-US" smtClean="0"/>
              <a:t>‹#›</a:t>
            </a:fld>
            <a:endParaRPr lang="en-US"/>
          </a:p>
        </p:txBody>
      </p:sp>
    </p:spTree>
    <p:extLst>
      <p:ext uri="{BB962C8B-B14F-4D97-AF65-F5344CB8AC3E}">
        <p14:creationId xmlns:p14="http://schemas.microsoft.com/office/powerpoint/2010/main" val="297064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82F27-0D6A-0949-882A-DCC650A59689}"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7E26B-2A79-5242-84AD-55881F999229}" type="slidenum">
              <a:rPr lang="en-US" smtClean="0"/>
              <a:t>‹#›</a:t>
            </a:fld>
            <a:endParaRPr lang="en-US"/>
          </a:p>
        </p:txBody>
      </p:sp>
    </p:spTree>
    <p:extLst>
      <p:ext uri="{BB962C8B-B14F-4D97-AF65-F5344CB8AC3E}">
        <p14:creationId xmlns:p14="http://schemas.microsoft.com/office/powerpoint/2010/main" val="329927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82F27-0D6A-0949-882A-DCC650A59689}"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7E26B-2A79-5242-84AD-55881F999229}" type="slidenum">
              <a:rPr lang="en-US" smtClean="0"/>
              <a:t>‹#›</a:t>
            </a:fld>
            <a:endParaRPr lang="en-US"/>
          </a:p>
        </p:txBody>
      </p:sp>
    </p:spTree>
    <p:extLst>
      <p:ext uri="{BB962C8B-B14F-4D97-AF65-F5344CB8AC3E}">
        <p14:creationId xmlns:p14="http://schemas.microsoft.com/office/powerpoint/2010/main" val="1320426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282F27-0D6A-0949-882A-DCC650A59689}"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7E26B-2A79-5242-84AD-55881F9992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8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82F27-0D6A-0949-882A-DCC650A59689}"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7E26B-2A79-5242-84AD-55881F9992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080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282F27-0D6A-0949-882A-DCC650A59689}"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7E26B-2A79-5242-84AD-55881F9992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237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282F27-0D6A-0949-882A-DCC650A59689}"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57E26B-2A79-5242-84AD-55881F9992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15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282F27-0D6A-0949-882A-DCC650A59689}" type="datetimeFigureOut">
              <a:rPr lang="en-US" smtClean="0">
                <a:solidFill>
                  <a:prstClr val="black">
                    <a:tint val="75000"/>
                  </a:prstClr>
                </a:solidFill>
              </a:rPr>
              <a:pPr/>
              <a:t>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57E26B-2A79-5242-84AD-55881F9992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08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282F27-0D6A-0949-882A-DCC650A59689}" type="datetimeFigureOut">
              <a:rPr lang="en-US" smtClean="0">
                <a:solidFill>
                  <a:prstClr val="black">
                    <a:tint val="75000"/>
                  </a:prstClr>
                </a:solidFill>
              </a:rPr>
              <a:pPr/>
              <a:t>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57E26B-2A79-5242-84AD-55881F9992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41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82F27-0D6A-0949-882A-DCC650A59689}" type="datetimeFigureOut">
              <a:rPr lang="en-US" smtClean="0">
                <a:solidFill>
                  <a:prstClr val="black">
                    <a:tint val="75000"/>
                  </a:prstClr>
                </a:solidFill>
              </a:rPr>
              <a:pPr/>
              <a:t>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57E26B-2A79-5242-84AD-55881F9992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145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82F27-0D6A-0949-882A-DCC650A59689}"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57E26B-2A79-5242-84AD-55881F9992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96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82F27-0D6A-0949-882A-DCC650A59689}"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7E26B-2A79-5242-84AD-55881F999229}" type="slidenum">
              <a:rPr lang="en-US" smtClean="0"/>
              <a:t>‹#›</a:t>
            </a:fld>
            <a:endParaRPr lang="en-US"/>
          </a:p>
        </p:txBody>
      </p:sp>
    </p:spTree>
    <p:extLst>
      <p:ext uri="{BB962C8B-B14F-4D97-AF65-F5344CB8AC3E}">
        <p14:creationId xmlns:p14="http://schemas.microsoft.com/office/powerpoint/2010/main" val="916094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82F27-0D6A-0949-882A-DCC650A59689}"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57E26B-2A79-5242-84AD-55881F9992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491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82F27-0D6A-0949-882A-DCC650A59689}"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7E26B-2A79-5242-84AD-55881F9992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247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82F27-0D6A-0949-882A-DCC650A59689}"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7E26B-2A79-5242-84AD-55881F9992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159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96EB72-C7D9-45C1-BD57-8EDB6AD8A858}" type="datetimeFigureOut">
              <a:rPr lang="bg-BG" smtClean="0">
                <a:solidFill>
                  <a:prstClr val="black">
                    <a:lumMod val="50000"/>
                    <a:lumOff val="50000"/>
                  </a:prstClr>
                </a:solidFill>
              </a:rPr>
              <a:pPr/>
              <a:t>3.2.2025 г.</a:t>
            </a:fld>
            <a:endParaRPr lang="bg-BG">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bg-BG">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654DDAA-69BB-4BC9-A64E-D633361939AD}" type="slidenum">
              <a:rPr lang="bg-BG" smtClean="0">
                <a:solidFill>
                  <a:prstClr val="black">
                    <a:lumMod val="50000"/>
                    <a:lumOff val="50000"/>
                  </a:prstClr>
                </a:solidFill>
              </a:rPr>
              <a:pPr/>
              <a:t>‹#›</a:t>
            </a:fld>
            <a:endParaRPr lang="bg-BG">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5974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282F27-0D6A-0949-882A-DCC650A59689}"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7E26B-2A79-5242-84AD-55881F999229}" type="slidenum">
              <a:rPr lang="en-US" smtClean="0"/>
              <a:t>‹#›</a:t>
            </a:fld>
            <a:endParaRPr lang="en-US"/>
          </a:p>
        </p:txBody>
      </p:sp>
    </p:spTree>
    <p:extLst>
      <p:ext uri="{BB962C8B-B14F-4D97-AF65-F5344CB8AC3E}">
        <p14:creationId xmlns:p14="http://schemas.microsoft.com/office/powerpoint/2010/main" val="41259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282F27-0D6A-0949-882A-DCC650A59689}"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7E26B-2A79-5242-84AD-55881F999229}" type="slidenum">
              <a:rPr lang="en-US" smtClean="0"/>
              <a:t>‹#›</a:t>
            </a:fld>
            <a:endParaRPr lang="en-US"/>
          </a:p>
        </p:txBody>
      </p:sp>
    </p:spTree>
    <p:extLst>
      <p:ext uri="{BB962C8B-B14F-4D97-AF65-F5344CB8AC3E}">
        <p14:creationId xmlns:p14="http://schemas.microsoft.com/office/powerpoint/2010/main" val="320240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282F27-0D6A-0949-882A-DCC650A59689}"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57E26B-2A79-5242-84AD-55881F999229}" type="slidenum">
              <a:rPr lang="en-US" smtClean="0"/>
              <a:t>‹#›</a:t>
            </a:fld>
            <a:endParaRPr lang="en-US"/>
          </a:p>
        </p:txBody>
      </p:sp>
    </p:spTree>
    <p:extLst>
      <p:ext uri="{BB962C8B-B14F-4D97-AF65-F5344CB8AC3E}">
        <p14:creationId xmlns:p14="http://schemas.microsoft.com/office/powerpoint/2010/main" val="302415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282F27-0D6A-0949-882A-DCC650A59689}"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7E26B-2A79-5242-84AD-55881F999229}" type="slidenum">
              <a:rPr lang="en-US" smtClean="0"/>
              <a:t>‹#›</a:t>
            </a:fld>
            <a:endParaRPr lang="en-US"/>
          </a:p>
        </p:txBody>
      </p:sp>
    </p:spTree>
    <p:extLst>
      <p:ext uri="{BB962C8B-B14F-4D97-AF65-F5344CB8AC3E}">
        <p14:creationId xmlns:p14="http://schemas.microsoft.com/office/powerpoint/2010/main" val="55994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82F27-0D6A-0949-882A-DCC650A59689}"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57E26B-2A79-5242-84AD-55881F999229}" type="slidenum">
              <a:rPr lang="en-US" smtClean="0"/>
              <a:t>‹#›</a:t>
            </a:fld>
            <a:endParaRPr lang="en-US"/>
          </a:p>
        </p:txBody>
      </p:sp>
    </p:spTree>
    <p:extLst>
      <p:ext uri="{BB962C8B-B14F-4D97-AF65-F5344CB8AC3E}">
        <p14:creationId xmlns:p14="http://schemas.microsoft.com/office/powerpoint/2010/main" val="195397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82F27-0D6A-0949-882A-DCC650A59689}"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7E26B-2A79-5242-84AD-55881F999229}" type="slidenum">
              <a:rPr lang="en-US" smtClean="0"/>
              <a:t>‹#›</a:t>
            </a:fld>
            <a:endParaRPr lang="en-US"/>
          </a:p>
        </p:txBody>
      </p:sp>
    </p:spTree>
    <p:extLst>
      <p:ext uri="{BB962C8B-B14F-4D97-AF65-F5344CB8AC3E}">
        <p14:creationId xmlns:p14="http://schemas.microsoft.com/office/powerpoint/2010/main" val="405383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82F27-0D6A-0949-882A-DCC650A59689}"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7E26B-2A79-5242-84AD-55881F999229}" type="slidenum">
              <a:rPr lang="en-US" smtClean="0"/>
              <a:t>‹#›</a:t>
            </a:fld>
            <a:endParaRPr lang="en-US"/>
          </a:p>
        </p:txBody>
      </p:sp>
    </p:spTree>
    <p:extLst>
      <p:ext uri="{BB962C8B-B14F-4D97-AF65-F5344CB8AC3E}">
        <p14:creationId xmlns:p14="http://schemas.microsoft.com/office/powerpoint/2010/main" val="34173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82F27-0D6A-0949-882A-DCC650A59689}" type="datetimeFigureOut">
              <a:rPr lang="en-US" smtClean="0"/>
              <a:t>2/3/2025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7E26B-2A79-5242-84AD-55881F999229}" type="slidenum">
              <a:rPr lang="en-US" smtClean="0"/>
              <a:t>‹#›</a:t>
            </a:fld>
            <a:endParaRPr lang="en-US"/>
          </a:p>
        </p:txBody>
      </p:sp>
    </p:spTree>
    <p:extLst>
      <p:ext uri="{BB962C8B-B14F-4D97-AF65-F5344CB8AC3E}">
        <p14:creationId xmlns:p14="http://schemas.microsoft.com/office/powerpoint/2010/main" val="151541236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82F27-0D6A-0949-882A-DCC650A59689}"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7E26B-2A79-5242-84AD-55881F9992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49059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9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0.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70.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pkip.egov.bg/wps/portal/program-pkip/home/signals"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regional_policy/policy/communication/online-generator_bg?lang=b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6C5F83D-6415-C442-A022-009D4B86A663}"/>
              </a:ext>
            </a:extLst>
          </p:cNvPr>
          <p:cNvSpPr txBox="1"/>
          <p:nvPr/>
        </p:nvSpPr>
        <p:spPr>
          <a:xfrm>
            <a:off x="163585" y="4475067"/>
            <a:ext cx="8816829" cy="954107"/>
          </a:xfrm>
          <a:prstGeom prst="rect">
            <a:avLst/>
          </a:prstGeom>
          <a:noFill/>
        </p:spPr>
        <p:txBody>
          <a:bodyPr wrap="square" rtlCol="0">
            <a:spAutoFit/>
          </a:bodyPr>
          <a:lstStyle/>
          <a:p>
            <a:pPr lvl="0" algn="ctr">
              <a:defRPr/>
            </a:pPr>
            <a:r>
              <a:rPr lang="bg-BG" sz="2800" b="1" dirty="0">
                <a:latin typeface="+mj-lt"/>
              </a:rPr>
              <a:t>Обучение за </a:t>
            </a:r>
            <a:r>
              <a:rPr lang="bg-BG" sz="2800" b="1" dirty="0" smtClean="0">
                <a:latin typeface="+mj-lt"/>
              </a:rPr>
              <a:t>бенефициенти </a:t>
            </a:r>
            <a:r>
              <a:rPr lang="bg-BG" sz="2800" b="1" dirty="0">
                <a:latin typeface="+mj-lt"/>
              </a:rPr>
              <a:t>по процедура</a:t>
            </a:r>
            <a:r>
              <a:rPr lang="ru-RU" sz="2800" b="1" dirty="0">
                <a:latin typeface="+mj-lt"/>
              </a:rPr>
              <a:t> BG16RFPR001-1.003 </a:t>
            </a:r>
            <a:r>
              <a:rPr lang="en-US" sz="2800" b="1" dirty="0" smtClean="0">
                <a:latin typeface="+mj-lt"/>
              </a:rPr>
              <a:t>“</a:t>
            </a:r>
            <a:r>
              <a:rPr lang="ru-RU" sz="2800" b="1" dirty="0" smtClean="0">
                <a:latin typeface="+mj-lt"/>
              </a:rPr>
              <a:t>Внедряване </a:t>
            </a:r>
            <a:r>
              <a:rPr lang="ru-RU" sz="2800" b="1" dirty="0">
                <a:latin typeface="+mj-lt"/>
              </a:rPr>
              <a:t>на иновации в </a:t>
            </a:r>
            <a:r>
              <a:rPr lang="ru-RU" sz="2800" b="1" dirty="0" smtClean="0">
                <a:latin typeface="+mj-lt"/>
              </a:rPr>
              <a:t>предприятията</a:t>
            </a:r>
            <a:r>
              <a:rPr lang="en-US" sz="2800" b="1" dirty="0" smtClean="0">
                <a:latin typeface="+mj-lt"/>
              </a:rPr>
              <a:t>”</a:t>
            </a:r>
            <a:endParaRPr kumimoji="0" lang="bg-BG" sz="2800" b="1" i="0" u="none" strike="noStrike" kern="1200" cap="none" spc="0" normalizeH="0" baseline="0" noProof="0" dirty="0">
              <a:ln>
                <a:noFill/>
              </a:ln>
              <a:effectLst/>
              <a:uLnTx/>
              <a:uFillTx/>
              <a:latin typeface="+mj-lt"/>
            </a:endParaRPr>
          </a:p>
        </p:txBody>
      </p:sp>
      <p:sp>
        <p:nvSpPr>
          <p:cNvPr id="11" name="Rectangle 10">
            <a:extLst>
              <a:ext uri="{FF2B5EF4-FFF2-40B4-BE49-F238E27FC236}">
                <a16:creationId xmlns:a16="http://schemas.microsoft.com/office/drawing/2014/main" id="{75D349EA-D3BE-EA4C-A709-0176B307410E}"/>
              </a:ext>
            </a:extLst>
          </p:cNvPr>
          <p:cNvSpPr/>
          <p:nvPr/>
        </p:nvSpPr>
        <p:spPr>
          <a:xfrm>
            <a:off x="410308" y="5944265"/>
            <a:ext cx="8081010" cy="646331"/>
          </a:xfrm>
          <a:prstGeom prst="rect">
            <a:avLst/>
          </a:prstGeom>
        </p:spPr>
        <p:txBody>
          <a:bodyPr wrap="square">
            <a:spAutoFit/>
          </a:bodyPr>
          <a:lstStyle/>
          <a:p>
            <a:pPr algn="ctr">
              <a:defRPr/>
            </a:pPr>
            <a:r>
              <a:rPr lang="bg-BG" dirty="0">
                <a:latin typeface="Trebuchet MS" panose="020B0603020202020204" pitchFamily="34" charset="0"/>
              </a:rPr>
              <a:t>Видео-конферентна връзка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effectLst/>
                <a:uLnTx/>
                <a:uFillTx/>
                <a:latin typeface="Trebuchet MS" panose="020B0603020202020204" pitchFamily="34" charset="0"/>
              </a:rPr>
              <a:t>31.01.2025</a:t>
            </a:r>
            <a:r>
              <a:rPr kumimoji="0" lang="bg-BG" sz="1800" b="0" i="0" u="none" strike="noStrike" kern="1200" cap="none" spc="0" normalizeH="0" baseline="0" noProof="0" dirty="0" smtClean="0">
                <a:ln>
                  <a:noFill/>
                </a:ln>
                <a:effectLst/>
                <a:uLnTx/>
                <a:uFillTx/>
                <a:latin typeface="Trebuchet MS" panose="020B0603020202020204" pitchFamily="34" charset="0"/>
              </a:rPr>
              <a:t>г</a:t>
            </a:r>
            <a:r>
              <a:rPr kumimoji="0" lang="bg-BG" sz="1800" b="0" i="0" u="none" strike="noStrike" kern="1200" cap="none" spc="0" normalizeH="0" baseline="0" noProof="0" dirty="0">
                <a:ln>
                  <a:noFill/>
                </a:ln>
                <a:effectLst/>
                <a:uLnTx/>
                <a:uFillTx/>
                <a:latin typeface="Trebuchet MS" panose="020B0603020202020204" pitchFamily="34" charset="0"/>
              </a:rPr>
              <a:t>.</a:t>
            </a:r>
            <a:endParaRPr kumimoji="0" lang="en-US" sz="1800" b="0" i="0" u="none" strike="noStrike" kern="1200" cap="none" spc="0" normalizeH="0" baseline="0" noProof="0" dirty="0">
              <a:ln>
                <a:noFill/>
              </a:ln>
              <a:effectLst/>
              <a:uLnTx/>
              <a:uFillTx/>
              <a:latin typeface="Trebuchet MS" panose="020B0603020202020204" pitchFamily="34" charset="0"/>
            </a:endParaRPr>
          </a:p>
        </p:txBody>
      </p:sp>
      <p:sp>
        <p:nvSpPr>
          <p:cNvPr id="3" name="TextBox 2"/>
          <p:cNvSpPr txBox="1"/>
          <p:nvPr/>
        </p:nvSpPr>
        <p:spPr>
          <a:xfrm>
            <a:off x="163585" y="2071247"/>
            <a:ext cx="8464061"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ru-RU" sz="2400" b="1" i="0" u="none" strike="noStrike" kern="1200" cap="none" spc="0" normalizeH="0" baseline="0" noProof="0" dirty="0" smtClean="0">
                <a:ln>
                  <a:noFill/>
                </a:ln>
                <a:effectLst/>
                <a:uLnTx/>
                <a:uFillTx/>
                <a:latin typeface="+mj-lt"/>
              </a:rPr>
              <a:t>Главна </a:t>
            </a:r>
            <a:r>
              <a:rPr kumimoji="0" lang="ru-RU" sz="2400" b="1" i="0" u="none" strike="noStrike" kern="1200" cap="none" spc="0" normalizeH="0" baseline="0" noProof="0" dirty="0">
                <a:ln>
                  <a:noFill/>
                </a:ln>
                <a:effectLst/>
                <a:uLnTx/>
                <a:uFillTx/>
                <a:latin typeface="+mj-lt"/>
              </a:rPr>
              <a:t>дирекция „Европейски фондове за конкурентоспособност“ </a:t>
            </a:r>
            <a:br>
              <a:rPr kumimoji="0" lang="ru-RU" sz="2400" b="1" i="0" u="none" strike="noStrike" kern="1200" cap="none" spc="0" normalizeH="0" baseline="0" noProof="0" dirty="0">
                <a:ln>
                  <a:noFill/>
                </a:ln>
                <a:effectLst/>
                <a:uLnTx/>
                <a:uFillTx/>
                <a:latin typeface="+mj-lt"/>
              </a:rPr>
            </a:br>
            <a:endParaRPr kumimoji="0" lang="ru-RU" sz="2400" b="1" i="0" u="none" strike="noStrike" kern="1200" cap="none" spc="0" normalizeH="0" baseline="0" noProof="0" dirty="0">
              <a:ln>
                <a:noFill/>
              </a:ln>
              <a:effectLst/>
              <a:uLnTx/>
              <a:uFillTx/>
              <a:latin typeface="+mj-lt"/>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ru-RU" sz="2400" b="1" i="0" u="none" strike="noStrike" kern="1200" cap="none" spc="0" normalizeH="0" baseline="0" noProof="0" dirty="0">
                <a:ln>
                  <a:noFill/>
                </a:ln>
                <a:effectLst/>
                <a:uLnTx/>
                <a:uFillTx/>
                <a:latin typeface="+mj-lt"/>
              </a:rPr>
              <a:t>Министерство на иновациите и </a:t>
            </a:r>
            <a:r>
              <a:rPr kumimoji="0" lang="ru-RU" sz="2400" b="1" i="0" u="none" strike="noStrike" kern="1200" cap="none" spc="0" normalizeH="0" baseline="0" noProof="0" dirty="0" err="1">
                <a:ln>
                  <a:noFill/>
                </a:ln>
                <a:effectLst/>
                <a:uLnTx/>
                <a:uFillTx/>
                <a:latin typeface="+mj-lt"/>
              </a:rPr>
              <a:t>растежа</a:t>
            </a:r>
            <a:endParaRPr kumimoji="0" lang="en-US" sz="2000" b="0" i="0" u="none" strike="noStrike" kern="1200" cap="none" spc="0" normalizeH="0" baseline="0" noProof="0" dirty="0">
              <a:ln>
                <a:noFill/>
              </a:ln>
              <a:effectLst/>
              <a:uLnTx/>
              <a:uFillTx/>
              <a:latin typeface="+mj-lt"/>
            </a:endParaRPr>
          </a:p>
        </p:txBody>
      </p:sp>
      <p:sp>
        <p:nvSpPr>
          <p:cNvPr id="2" name="Parallelogram 1">
            <a:extLst>
              <a:ext uri="{FF2B5EF4-FFF2-40B4-BE49-F238E27FC236}">
                <a16:creationId xmlns:a16="http://schemas.microsoft.com/office/drawing/2014/main" id="{36B84B02-1B3C-42B0-8D99-DF34C8023795}"/>
              </a:ext>
            </a:extLst>
          </p:cNvPr>
          <p:cNvSpPr/>
          <p:nvPr/>
        </p:nvSpPr>
        <p:spPr>
          <a:xfrm>
            <a:off x="1279374" y="3752900"/>
            <a:ext cx="2273574" cy="2122021"/>
          </a:xfrm>
          <a:prstGeom prst="parallelogram">
            <a:avLst/>
          </a:pr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Parallelogram 12">
            <a:extLst>
              <a:ext uri="{FF2B5EF4-FFF2-40B4-BE49-F238E27FC236}">
                <a16:creationId xmlns:a16="http://schemas.microsoft.com/office/drawing/2014/main" id="{1676017C-3DBD-44B3-A9F8-DE39EA817A79}"/>
              </a:ext>
            </a:extLst>
          </p:cNvPr>
          <p:cNvSpPr/>
          <p:nvPr/>
        </p:nvSpPr>
        <p:spPr>
          <a:xfrm>
            <a:off x="3291969" y="3752900"/>
            <a:ext cx="2273574" cy="2122021"/>
          </a:xfrm>
          <a:prstGeom prst="parallelogram">
            <a:avLst/>
          </a:prstGeom>
          <a:blipFill dpi="0" rotWithShape="1">
            <a:blip r:embed="rId4">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Parallelogram 13">
            <a:extLst>
              <a:ext uri="{FF2B5EF4-FFF2-40B4-BE49-F238E27FC236}">
                <a16:creationId xmlns:a16="http://schemas.microsoft.com/office/drawing/2014/main" id="{0131051D-D467-42C5-9718-FBB51764279B}"/>
              </a:ext>
            </a:extLst>
          </p:cNvPr>
          <p:cNvSpPr/>
          <p:nvPr/>
        </p:nvSpPr>
        <p:spPr>
          <a:xfrm>
            <a:off x="5269244" y="3729415"/>
            <a:ext cx="2273574" cy="2122021"/>
          </a:xfrm>
          <a:prstGeom prst="parallelogram">
            <a:avLst/>
          </a:prstGeom>
          <a:blipFill dpi="0" rotWithShape="1">
            <a:blip r:embed="rId5">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309" y="346230"/>
            <a:ext cx="3090490" cy="64807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5896" y="346230"/>
            <a:ext cx="2577765" cy="648070"/>
          </a:xfrm>
          <a:prstGeom prst="rect">
            <a:avLst/>
          </a:prstGeom>
        </p:spPr>
      </p:pic>
    </p:spTree>
    <p:extLst>
      <p:ext uri="{BB962C8B-B14F-4D97-AF65-F5344CB8AC3E}">
        <p14:creationId xmlns:p14="http://schemas.microsoft.com/office/powerpoint/2010/main" val="295937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b="1" dirty="0">
                <a:solidFill>
                  <a:schemeClr val="accent1">
                    <a:lumMod val="50000"/>
                  </a:schemeClr>
                </a:solidFill>
              </a:rPr>
              <a:t>    </a:t>
            </a:r>
            <a:r>
              <a:rPr lang="ru-RU" sz="1600" dirty="0" smtClean="0">
                <a:solidFill>
                  <a:schemeClr val="accent1">
                    <a:lumMod val="50000"/>
                  </a:schemeClr>
                </a:solidFill>
              </a:rPr>
              <a:t>СЪХРАНЕНИЕ НА ДОКУМЕНТАЦИЯТА</a:t>
            </a:r>
            <a:endParaRPr lang="en-US" sz="1000" dirty="0">
              <a:solidFill>
                <a:schemeClr val="accent1">
                  <a:lumMod val="50000"/>
                </a:schemeClr>
              </a:solidFill>
            </a:endParaRPr>
          </a:p>
        </p:txBody>
      </p:sp>
      <p:sp>
        <p:nvSpPr>
          <p:cNvPr id="9" name="TextBox 8">
            <a:extLst>
              <a:ext uri="{FF2B5EF4-FFF2-40B4-BE49-F238E27FC236}">
                <a16:creationId xmlns:a16="http://schemas.microsoft.com/office/drawing/2014/main" id="{07E32EB3-E5B3-42A5-82D5-1201E4E85039}"/>
              </a:ext>
            </a:extLst>
          </p:cNvPr>
          <p:cNvSpPr txBox="1"/>
          <p:nvPr/>
        </p:nvSpPr>
        <p:spPr>
          <a:xfrm>
            <a:off x="244098" y="1025235"/>
            <a:ext cx="8655804" cy="2923877"/>
          </a:xfrm>
          <a:prstGeom prst="rect">
            <a:avLst/>
          </a:prstGeom>
          <a:noFill/>
        </p:spPr>
        <p:txBody>
          <a:bodyPr wrap="square">
            <a:spAutoFit/>
          </a:bodyPr>
          <a:lstStyle/>
          <a:p>
            <a:pPr marL="285750" indent="-285750" algn="just" fontAlgn="base">
              <a:spcBef>
                <a:spcPts val="600"/>
              </a:spcBef>
              <a:spcAft>
                <a:spcPts val="600"/>
              </a:spcAft>
              <a:buClrTx/>
              <a:buSzTx/>
              <a:buFont typeface="Wingdings" panose="05000000000000000000" pitchFamily="2" charset="2"/>
              <a:buChar char="q"/>
              <a:defRPr/>
            </a:pPr>
            <a:endParaRPr lang="ru-RU" sz="1400" dirty="0" smtClean="0"/>
          </a:p>
          <a:p>
            <a:pPr marL="285750" indent="-285750" algn="just" fontAlgn="base">
              <a:spcBef>
                <a:spcPts val="600"/>
              </a:spcBef>
              <a:spcAft>
                <a:spcPts val="600"/>
              </a:spcAft>
              <a:buClrTx/>
              <a:buSzTx/>
              <a:buFont typeface="Wingdings" panose="05000000000000000000" pitchFamily="2" charset="2"/>
              <a:buChar char="q"/>
              <a:defRPr/>
            </a:pPr>
            <a:r>
              <a:rPr lang="bg-BG" sz="1400" dirty="0" smtClean="0">
                <a:latin typeface="+mj-lt"/>
                <a:ea typeface="Tahoma" panose="020B0604030504040204" pitchFamily="34" charset="0"/>
                <a:cs typeface="Tahoma" panose="020B0604030504040204" pitchFamily="34" charset="0"/>
              </a:rPr>
              <a:t>Бенефициентът е длъжен да поддържа одитна следа съгласно минималните изисквания на Приложение XIII от Регламент (ЕС)2021/1060 и да спазва изискванията за съхранение на документите съгласно чл. 82 от Регламент (ЕС) №2021/ 1060 и Закона за счетоводството. </a:t>
            </a:r>
          </a:p>
          <a:p>
            <a:pPr marL="285750" indent="-285750" algn="just" fontAlgn="base">
              <a:spcBef>
                <a:spcPts val="600"/>
              </a:spcBef>
              <a:spcAft>
                <a:spcPts val="600"/>
              </a:spcAft>
              <a:buClrTx/>
              <a:buSzTx/>
              <a:buFont typeface="Wingdings" panose="05000000000000000000" pitchFamily="2" charset="2"/>
              <a:buChar char="q"/>
              <a:defRPr/>
            </a:pPr>
            <a:r>
              <a:rPr lang="bg-BG" sz="1400" dirty="0" smtClean="0">
                <a:latin typeface="+mj-lt"/>
                <a:ea typeface="Tahoma" panose="020B0604030504040204" pitchFamily="34" charset="0"/>
                <a:cs typeface="Tahoma" panose="020B0604030504040204" pitchFamily="34" charset="0"/>
              </a:rPr>
              <a:t>Срокът за съхранение на всички документи, свързани с изпълнението </a:t>
            </a:r>
            <a:r>
              <a:rPr lang="ru-RU" sz="1400" dirty="0" smtClean="0">
                <a:latin typeface="+mj-lt"/>
                <a:ea typeface="Tahoma" panose="020B0604030504040204" pitchFamily="34" charset="0"/>
                <a:cs typeface="Tahoma" panose="020B0604030504040204" pitchFamily="34" charset="0"/>
              </a:rPr>
              <a:t>на </a:t>
            </a:r>
            <a:r>
              <a:rPr lang="ru-RU" sz="1400" dirty="0">
                <a:latin typeface="+mj-lt"/>
                <a:ea typeface="Tahoma" panose="020B0604030504040204" pitchFamily="34" charset="0"/>
                <a:cs typeface="Tahoma" panose="020B0604030504040204" pitchFamily="34" charset="0"/>
              </a:rPr>
              <a:t>проекта</a:t>
            </a:r>
            <a:r>
              <a:rPr lang="en-US" sz="1400" dirty="0">
                <a:latin typeface="+mj-lt"/>
                <a:ea typeface="Tahoma" panose="020B0604030504040204" pitchFamily="34" charset="0"/>
                <a:cs typeface="Tahoma" panose="020B0604030504040204" pitchFamily="34" charset="0"/>
              </a:rPr>
              <a:t> - </a:t>
            </a:r>
            <a:r>
              <a:rPr lang="ru-RU" sz="1400" dirty="0">
                <a:latin typeface="+mj-lt"/>
                <a:ea typeface="Tahoma" panose="020B0604030504040204" pitchFamily="34" charset="0"/>
                <a:cs typeface="Tahoma" panose="020B0604030504040204" pitchFamily="34" charset="0"/>
              </a:rPr>
              <a:t>в </a:t>
            </a:r>
            <a:r>
              <a:rPr lang="bg-BG" sz="1400" dirty="0" smtClean="0">
                <a:latin typeface="+mj-lt"/>
                <a:ea typeface="Tahoma" panose="020B0604030504040204" pitchFamily="34" charset="0"/>
                <a:cs typeface="Tahoma" panose="020B0604030504040204" pitchFamily="34" charset="0"/>
              </a:rPr>
              <a:t>случаите, когато предоставянето</a:t>
            </a:r>
            <a:r>
              <a:rPr lang="ru-RU" sz="1400" dirty="0" smtClean="0">
                <a:latin typeface="+mj-lt"/>
                <a:ea typeface="Tahoma" panose="020B0604030504040204" pitchFamily="34" charset="0"/>
                <a:cs typeface="Tahoma" panose="020B0604030504040204" pitchFamily="34" charset="0"/>
              </a:rPr>
              <a:t> </a:t>
            </a:r>
            <a:r>
              <a:rPr lang="ru-RU" sz="1400" dirty="0">
                <a:latin typeface="+mj-lt"/>
                <a:ea typeface="Tahoma" panose="020B0604030504040204" pitchFamily="34" charset="0"/>
                <a:cs typeface="Tahoma" panose="020B0604030504040204" pitchFamily="34" charset="0"/>
              </a:rPr>
              <a:t>на </a:t>
            </a:r>
            <a:r>
              <a:rPr lang="bg-BG" sz="1400" dirty="0" smtClean="0">
                <a:latin typeface="+mj-lt"/>
                <a:ea typeface="Tahoma" panose="020B0604030504040204" pitchFamily="34" charset="0"/>
                <a:cs typeface="Tahoma" panose="020B0604030504040204" pitchFamily="34" charset="0"/>
              </a:rPr>
              <a:t>безвъзмездна помощ представлява държавна/минимална помощ </a:t>
            </a:r>
            <a:r>
              <a:rPr lang="bg-BG" sz="1400" dirty="0">
                <a:latin typeface="+mj-lt"/>
                <a:ea typeface="Tahoma" panose="020B0604030504040204" pitchFamily="34" charset="0"/>
                <a:cs typeface="Tahoma" panose="020B0604030504040204" pitchFamily="34" charset="0"/>
              </a:rPr>
              <a:t>- 10 години от датата на предоставяне на помощта </a:t>
            </a:r>
            <a:r>
              <a:rPr lang="bg-BG" sz="1400" dirty="0" err="1">
                <a:latin typeface="+mj-lt"/>
                <a:ea typeface="Tahoma" panose="020B0604030504040204" pitchFamily="34" charset="0"/>
                <a:cs typeface="Tahoma" panose="020B0604030504040204" pitchFamily="34" charset="0"/>
              </a:rPr>
              <a:t>ad</a:t>
            </a:r>
            <a:r>
              <a:rPr lang="bg-BG" sz="1400" dirty="0">
                <a:latin typeface="+mj-lt"/>
                <a:ea typeface="Tahoma" panose="020B0604030504040204" pitchFamily="34" charset="0"/>
                <a:cs typeface="Tahoma" panose="020B0604030504040204" pitchFamily="34" charset="0"/>
              </a:rPr>
              <a:t> </a:t>
            </a:r>
            <a:r>
              <a:rPr lang="bg-BG" sz="1400" dirty="0" err="1">
                <a:latin typeface="+mj-lt"/>
                <a:ea typeface="Tahoma" panose="020B0604030504040204" pitchFamily="34" charset="0"/>
                <a:cs typeface="Tahoma" panose="020B0604030504040204" pitchFamily="34" charset="0"/>
              </a:rPr>
              <a:t>hoc</a:t>
            </a:r>
            <a:r>
              <a:rPr lang="bg-BG" sz="1400" dirty="0">
                <a:latin typeface="+mj-lt"/>
                <a:ea typeface="Tahoma" panose="020B0604030504040204" pitchFamily="34" charset="0"/>
                <a:cs typeface="Tahoma" panose="020B0604030504040204" pitchFamily="34" charset="0"/>
              </a:rPr>
              <a:t> </a:t>
            </a:r>
            <a:r>
              <a:rPr lang="bg-BG" sz="1400" dirty="0" smtClean="0">
                <a:latin typeface="+mj-lt"/>
                <a:ea typeface="Tahoma" panose="020B0604030504040204" pitchFamily="34" charset="0"/>
                <a:cs typeface="Tahoma" panose="020B0604030504040204" pitchFamily="34" charset="0"/>
              </a:rPr>
              <a:t>или от датата на предоставяне на последната помощ по схемата;</a:t>
            </a:r>
            <a:endParaRPr lang="bg-BG" sz="1400" dirty="0">
              <a:latin typeface="+mj-lt"/>
              <a:ea typeface="Tahoma" panose="020B0604030504040204" pitchFamily="34" charset="0"/>
              <a:cs typeface="Tahoma" panose="020B0604030504040204" pitchFamily="34" charset="0"/>
            </a:endParaRPr>
          </a:p>
          <a:p>
            <a:pPr marL="285750" indent="-285750" algn="just" fontAlgn="base">
              <a:spcBef>
                <a:spcPts val="600"/>
              </a:spcBef>
              <a:spcAft>
                <a:spcPts val="600"/>
              </a:spcAft>
              <a:buClrTx/>
              <a:buSzTx/>
              <a:buFont typeface="Wingdings" panose="05000000000000000000" pitchFamily="2" charset="2"/>
              <a:buChar char="q"/>
              <a:defRPr/>
            </a:pPr>
            <a:r>
              <a:rPr lang="bg-BG" sz="1400" dirty="0" smtClean="0">
                <a:latin typeface="+mj-lt"/>
                <a:ea typeface="Tahoma" panose="020B0604030504040204" pitchFamily="34" charset="0"/>
                <a:cs typeface="Tahoma" panose="020B0604030504040204" pitchFamily="34" charset="0"/>
              </a:rPr>
              <a:t>Бенефициентът е длъжен да съхранява оригиналите на документите (технически и финансови), свързани с управлението на проекта, в отделно досие. Документите в досието трябва да са подредени по начин, който улеснява проверката, а бенефициентът следва да уведоми Управляващия орган за точното им местонахождение </a:t>
            </a:r>
            <a:endParaRPr lang="bg-BG" sz="1400" dirty="0">
              <a:latin typeface="+mj-lt"/>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28C0488-1F5B-4297-B48E-0A98AF33FAA7}"/>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126774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0A3A873-DA9B-4C23-BBFF-114BF9324837}"/>
              </a:ext>
            </a:extLst>
          </p:cNvPr>
          <p:cNvSpPr txBox="1"/>
          <p:nvPr/>
        </p:nvSpPr>
        <p:spPr>
          <a:xfrm>
            <a:off x="1593850" y="2516822"/>
            <a:ext cx="6470650" cy="833433"/>
          </a:xfrm>
          <a:prstGeom prst="rect">
            <a:avLst/>
          </a:prstGeom>
          <a:noFill/>
        </p:spPr>
        <p:txBody>
          <a:bodyPr wrap="square">
            <a:spAutoFit/>
          </a:bodyPr>
          <a:lstStyle/>
          <a:p>
            <a:pPr marL="0" lvl="0" indent="0" algn="ctr" defTabSz="2468789">
              <a:lnSpc>
                <a:spcPct val="200000"/>
              </a:lnSpc>
              <a:spcAft>
                <a:spcPts val="0"/>
              </a:spcAft>
              <a:buClrTx/>
              <a:buSzTx/>
              <a:buNone/>
            </a:pPr>
            <a:r>
              <a:rPr lang="ru-RU" sz="2800" b="1" dirty="0">
                <a:solidFill>
                  <a:schemeClr val="tx1"/>
                </a:solidFill>
                <a:effectLst/>
                <a:latin typeface="+mj-lt"/>
                <a:ea typeface="+mj-ea"/>
                <a:cs typeface="+mj-cs"/>
              </a:rPr>
              <a:t>ПРОЦЕДУРИ ЗА ИЗБОР НА ИЗПЪЛНИТЕЛ</a:t>
            </a:r>
          </a:p>
        </p:txBody>
      </p:sp>
      <p:pic>
        <p:nvPicPr>
          <p:cNvPr id="3" name="Graphic 2" descr="Scales of justice">
            <a:extLst>
              <a:ext uri="{FF2B5EF4-FFF2-40B4-BE49-F238E27FC236}">
                <a16:creationId xmlns:a16="http://schemas.microsoft.com/office/drawing/2014/main" id="{9EC78440-2C1D-4DB2-AE16-1B11CCC5203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95867" y="2435855"/>
            <a:ext cx="914400" cy="914400"/>
          </a:xfrm>
          <a:prstGeom prst="rect">
            <a:avLst/>
          </a:prstGeom>
        </p:spPr>
      </p:pic>
    </p:spTree>
    <p:extLst>
      <p:ext uri="{BB962C8B-B14F-4D97-AF65-F5344CB8AC3E}">
        <p14:creationId xmlns:p14="http://schemas.microsoft.com/office/powerpoint/2010/main" val="5494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bg-BG" b="1" dirty="0">
                <a:solidFill>
                  <a:schemeClr val="accent1">
                    <a:lumMod val="50000"/>
                  </a:schemeClr>
                </a:solidFill>
              </a:rPr>
              <a:t>Приложими нормативни актове</a:t>
            </a:r>
          </a:p>
        </p:txBody>
      </p:sp>
      <p:pic>
        <p:nvPicPr>
          <p:cNvPr id="10" name="Graphic 9" descr="Document">
            <a:extLst>
              <a:ext uri="{FF2B5EF4-FFF2-40B4-BE49-F238E27FC236}">
                <a16:creationId xmlns:a16="http://schemas.microsoft.com/office/drawing/2014/main" id="{45467F5D-F642-4815-9F9A-3F223574FEB9}"/>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13948" y="297589"/>
            <a:ext cx="361950" cy="361950"/>
          </a:xfrm>
          <a:prstGeom prst="rect">
            <a:avLst/>
          </a:prstGeom>
        </p:spPr>
      </p:pic>
      <p:pic>
        <p:nvPicPr>
          <p:cNvPr id="11" name="Picture 10">
            <a:extLst>
              <a:ext uri="{FF2B5EF4-FFF2-40B4-BE49-F238E27FC236}">
                <a16:creationId xmlns:a16="http://schemas.microsoft.com/office/drawing/2014/main" id="{FFA8A726-54A0-4206-A668-7A7D14A8FC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33" y="2248398"/>
            <a:ext cx="2371725" cy="2232248"/>
          </a:xfrm>
          <a:prstGeom prst="rect">
            <a:avLst/>
          </a:prstGeom>
        </p:spPr>
      </p:pic>
      <p:sp>
        <p:nvSpPr>
          <p:cNvPr id="13" name="TextBox 12">
            <a:extLst>
              <a:ext uri="{FF2B5EF4-FFF2-40B4-BE49-F238E27FC236}">
                <a16:creationId xmlns:a16="http://schemas.microsoft.com/office/drawing/2014/main" id="{CED832B7-BB65-4E5A-A725-2DC0E72BFCF5}"/>
              </a:ext>
            </a:extLst>
          </p:cNvPr>
          <p:cNvSpPr txBox="1"/>
          <p:nvPr/>
        </p:nvSpPr>
        <p:spPr>
          <a:xfrm>
            <a:off x="3690758" y="2063732"/>
            <a:ext cx="4730750" cy="2862322"/>
          </a:xfrm>
          <a:prstGeom prst="rect">
            <a:avLst/>
          </a:prstGeom>
          <a:noFill/>
        </p:spPr>
        <p:txBody>
          <a:bodyPr wrap="square">
            <a:spAutoFit/>
          </a:bodyPr>
          <a:lstStyle/>
          <a:p>
            <a:pPr marL="285750" indent="-285750" algn="just">
              <a:buFont typeface="Wingdings" panose="05000000000000000000" pitchFamily="2" charset="2"/>
              <a:buChar char="Ø"/>
            </a:pPr>
            <a:r>
              <a:rPr lang="bg-BG" sz="1800" b="1" dirty="0" smtClean="0">
                <a:solidFill>
                  <a:schemeClr val="tx1"/>
                </a:solidFill>
                <a:latin typeface="+mj-lt"/>
              </a:rPr>
              <a:t>ЗАКОН </a:t>
            </a:r>
            <a:r>
              <a:rPr lang="bg-BG" sz="1800" b="1" dirty="0">
                <a:solidFill>
                  <a:schemeClr val="tx1"/>
                </a:solidFill>
                <a:latin typeface="+mj-lt"/>
              </a:rPr>
              <a:t>ЗА ОБЩЕСТВЕНИТЕ </a:t>
            </a:r>
            <a:r>
              <a:rPr lang="bg-BG" sz="1800" b="1" dirty="0" smtClean="0">
                <a:solidFill>
                  <a:schemeClr val="tx1"/>
                </a:solidFill>
                <a:latin typeface="+mj-lt"/>
              </a:rPr>
              <a:t>ПОРЪЧКИ</a:t>
            </a:r>
          </a:p>
          <a:p>
            <a:pPr marL="285750" indent="-285750" algn="just">
              <a:buFont typeface="Wingdings" panose="05000000000000000000" pitchFamily="2" charset="2"/>
              <a:buChar char="Ø"/>
            </a:pPr>
            <a:endParaRPr lang="bg-BG" sz="1800" b="1" dirty="0" smtClean="0">
              <a:solidFill>
                <a:schemeClr val="tx1"/>
              </a:solidFill>
              <a:latin typeface="+mj-lt"/>
            </a:endParaRPr>
          </a:p>
          <a:p>
            <a:pPr marL="285750" indent="-285750" algn="just">
              <a:buFont typeface="Wingdings" panose="05000000000000000000" pitchFamily="2" charset="2"/>
              <a:buChar char="Ø"/>
            </a:pPr>
            <a:r>
              <a:rPr lang="bg-BG" b="1" dirty="0" smtClean="0">
                <a:latin typeface="+mj-lt"/>
              </a:rPr>
              <a:t>ЗУСЕФСУ</a:t>
            </a:r>
          </a:p>
          <a:p>
            <a:pPr marL="285750" indent="-285750" algn="just">
              <a:buFont typeface="Wingdings" panose="05000000000000000000" pitchFamily="2" charset="2"/>
              <a:buChar char="Ø"/>
            </a:pPr>
            <a:endParaRPr lang="bg-BG" b="1" dirty="0" smtClean="0">
              <a:latin typeface="+mj-lt"/>
            </a:endParaRPr>
          </a:p>
          <a:p>
            <a:pPr marL="285750" indent="-285750" algn="just">
              <a:buFont typeface="Wingdings" panose="05000000000000000000" pitchFamily="2" charset="2"/>
              <a:buChar char="Ø"/>
            </a:pPr>
            <a:r>
              <a:rPr lang="bg-BG" b="1" dirty="0" smtClean="0">
                <a:latin typeface="+mj-lt"/>
              </a:rPr>
              <a:t>Постановление № 4 на МС от 11.01.2024 г. за определяне на правилата за разглеждане и оценяване на оферти и сключването на договорите в процедурата за избор с публична покана от бенефициенти на безвъзмездна финансова помощ от ЕФСУ</a:t>
            </a:r>
            <a:endParaRPr lang="bg-BG" dirty="0">
              <a:latin typeface="+mj-lt"/>
            </a:endParaRPr>
          </a:p>
        </p:txBody>
      </p:sp>
      <p:sp>
        <p:nvSpPr>
          <p:cNvPr id="14" name="TextBox 13">
            <a:extLst>
              <a:ext uri="{FF2B5EF4-FFF2-40B4-BE49-F238E27FC236}">
                <a16:creationId xmlns:a16="http://schemas.microsoft.com/office/drawing/2014/main" id="{20B86A2F-735C-445D-AA75-BC81EC7C7693}"/>
              </a:ext>
            </a:extLst>
          </p:cNvPr>
          <p:cNvSpPr txBox="1"/>
          <p:nvPr/>
        </p:nvSpPr>
        <p:spPr>
          <a:xfrm>
            <a:off x="244098" y="6540094"/>
            <a:ext cx="87475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52038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bg-BG" b="1" dirty="0" smtClean="0">
                <a:solidFill>
                  <a:schemeClr val="accent1">
                    <a:lumMod val="50000"/>
                  </a:schemeClr>
                </a:solidFill>
              </a:rPr>
              <a:t>Приложим режим за избора на изпълнители </a:t>
            </a:r>
            <a:endParaRPr lang="bg-BG" b="1" dirty="0">
              <a:solidFill>
                <a:schemeClr val="accent1">
                  <a:lumMod val="50000"/>
                </a:schemeClr>
              </a:solidFill>
            </a:endParaRPr>
          </a:p>
        </p:txBody>
      </p:sp>
      <p:pic>
        <p:nvPicPr>
          <p:cNvPr id="10" name="Graphic 9" descr="Document">
            <a:extLst>
              <a:ext uri="{FF2B5EF4-FFF2-40B4-BE49-F238E27FC236}">
                <a16:creationId xmlns:a16="http://schemas.microsoft.com/office/drawing/2014/main" id="{45467F5D-F642-4815-9F9A-3F223574FEB9}"/>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13948" y="297589"/>
            <a:ext cx="361950" cy="361950"/>
          </a:xfrm>
          <a:prstGeom prst="rect">
            <a:avLst/>
          </a:prstGeom>
        </p:spPr>
      </p:pic>
      <p:sp>
        <p:nvSpPr>
          <p:cNvPr id="14" name="TextBox 13">
            <a:extLst>
              <a:ext uri="{FF2B5EF4-FFF2-40B4-BE49-F238E27FC236}">
                <a16:creationId xmlns:a16="http://schemas.microsoft.com/office/drawing/2014/main" id="{7FEC2A8C-8772-4AF9-B631-C7E69512122D}"/>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sp>
        <p:nvSpPr>
          <p:cNvPr id="2" name="TextBox 1"/>
          <p:cNvSpPr txBox="1"/>
          <p:nvPr/>
        </p:nvSpPr>
        <p:spPr>
          <a:xfrm>
            <a:off x="675898" y="1192602"/>
            <a:ext cx="7780125" cy="3847207"/>
          </a:xfrm>
          <a:prstGeom prst="rect">
            <a:avLst/>
          </a:prstGeom>
          <a:noFill/>
        </p:spPr>
        <p:txBody>
          <a:bodyPr wrap="square" rtlCol="0">
            <a:spAutoFit/>
          </a:bodyPr>
          <a:lstStyle/>
          <a:p>
            <a:pPr algn="just"/>
            <a:r>
              <a:rPr lang="bg-BG" dirty="0">
                <a:solidFill>
                  <a:srgbClr val="FF0000"/>
                </a:solidFill>
                <a:latin typeface="+mj-lt"/>
              </a:rPr>
              <a:t>1.Възлагане по реда на Закона за обществените поръчки (ЗОП);</a:t>
            </a:r>
            <a:br>
              <a:rPr lang="bg-BG" dirty="0">
                <a:solidFill>
                  <a:srgbClr val="FF0000"/>
                </a:solidFill>
                <a:latin typeface="+mj-lt"/>
              </a:rPr>
            </a:br>
            <a:r>
              <a:rPr lang="bg-BG" dirty="0">
                <a:solidFill>
                  <a:srgbClr val="FF0000"/>
                </a:solidFill>
                <a:latin typeface="+mj-lt"/>
              </a:rPr>
              <a:t/>
            </a:r>
            <a:br>
              <a:rPr lang="bg-BG" dirty="0">
                <a:solidFill>
                  <a:srgbClr val="FF0000"/>
                </a:solidFill>
                <a:latin typeface="+mj-lt"/>
              </a:rPr>
            </a:br>
            <a:r>
              <a:rPr lang="bg-BG" dirty="0">
                <a:solidFill>
                  <a:srgbClr val="FF0000"/>
                </a:solidFill>
                <a:latin typeface="+mj-lt"/>
              </a:rPr>
              <a:t>2. Възлагане с публична покана по реда на ЗУСЕФСУ и Постановление № 4 на МС от 11.01.2024 г. за определяне на правилата за разглеждане и оценяване на оферти и сключването на договорите в процедурата за избор с публична покана от бенефициенти на безвъзмездна финансова помощ от ЕФСУ;</a:t>
            </a:r>
            <a:br>
              <a:rPr lang="bg-BG" dirty="0">
                <a:solidFill>
                  <a:srgbClr val="FF0000"/>
                </a:solidFill>
                <a:latin typeface="+mj-lt"/>
              </a:rPr>
            </a:br>
            <a:r>
              <a:rPr lang="bg-BG" dirty="0">
                <a:solidFill>
                  <a:srgbClr val="FF0000"/>
                </a:solidFill>
                <a:latin typeface="+mj-lt"/>
              </a:rPr>
              <a:t/>
            </a:r>
            <a:br>
              <a:rPr lang="bg-BG" dirty="0">
                <a:solidFill>
                  <a:srgbClr val="FF0000"/>
                </a:solidFill>
                <a:latin typeface="+mj-lt"/>
              </a:rPr>
            </a:br>
            <a:r>
              <a:rPr lang="bg-BG" dirty="0">
                <a:solidFill>
                  <a:srgbClr val="FF0000"/>
                </a:solidFill>
                <a:latin typeface="+mj-lt"/>
              </a:rPr>
              <a:t>3. Възлагане по реда на специфични правила за избор на изпълнители, съгласно изискване на УО, с оглед спазване на </a:t>
            </a:r>
            <a:r>
              <a:rPr lang="ru-RU" dirty="0">
                <a:solidFill>
                  <a:srgbClr val="FF0000"/>
                </a:solidFill>
                <a:latin typeface="+mj-lt"/>
              </a:rPr>
              <a:t>принципа за добро финансово управление</a:t>
            </a:r>
            <a:r>
              <a:rPr lang="bg-BG" dirty="0">
                <a:solidFill>
                  <a:srgbClr val="FF0000"/>
                </a:solidFill>
                <a:latin typeface="+mj-lt"/>
              </a:rPr>
              <a:t>. </a:t>
            </a:r>
            <a:r>
              <a:rPr lang="bg-BG" sz="1600" dirty="0">
                <a:latin typeface="+mj-lt"/>
              </a:rPr>
              <a:t>Събиране на поне 2 (две) съпоставими оферти, каталози, разпечатки от официални интернет страници на производители/доставчици или комбинация от посочените, съдържащи цена, характеристика/функционалност/описание, които не противоречат на заложените в АДПБФП и обосновка в свободен текст за направения избор</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379943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70791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bg-BG" b="1" dirty="0" smtClean="0">
                <a:solidFill>
                  <a:schemeClr val="accent1">
                    <a:lumMod val="50000"/>
                  </a:schemeClr>
                </a:solidFill>
              </a:rPr>
              <a:t>Основни принципи при </a:t>
            </a:r>
            <a:r>
              <a:rPr lang="ru-RU" b="1" dirty="0" smtClean="0">
                <a:solidFill>
                  <a:schemeClr val="accent1">
                    <a:lumMod val="50000"/>
                  </a:schemeClr>
                </a:solidFill>
              </a:rPr>
              <a:t>процедура </a:t>
            </a:r>
            <a:r>
              <a:rPr lang="ru-RU" b="1" dirty="0">
                <a:solidFill>
                  <a:schemeClr val="accent1">
                    <a:lumMod val="50000"/>
                  </a:schemeClr>
                </a:solidFill>
              </a:rPr>
              <a:t>за </a:t>
            </a:r>
            <a:r>
              <a:rPr lang="bg-BG" b="1" dirty="0" smtClean="0">
                <a:solidFill>
                  <a:schemeClr val="accent1">
                    <a:lumMod val="50000"/>
                  </a:schemeClr>
                </a:solidFill>
              </a:rPr>
              <a:t>избор с публична покана</a:t>
            </a:r>
            <a:endParaRPr lang="bg-BG" b="1" dirty="0">
              <a:solidFill>
                <a:schemeClr val="accent1">
                  <a:lumMod val="50000"/>
                </a:schemeClr>
              </a:solidFill>
            </a:endParaRPr>
          </a:p>
        </p:txBody>
      </p:sp>
      <p:sp>
        <p:nvSpPr>
          <p:cNvPr id="11" name="Oval Callout 6">
            <a:extLst>
              <a:ext uri="{FF2B5EF4-FFF2-40B4-BE49-F238E27FC236}">
                <a16:creationId xmlns:a16="http://schemas.microsoft.com/office/drawing/2014/main" id="{DE8C3B23-986E-4AEE-ACFD-707C73BE3DEF}"/>
              </a:ext>
            </a:extLst>
          </p:cNvPr>
          <p:cNvSpPr/>
          <p:nvPr/>
        </p:nvSpPr>
        <p:spPr>
          <a:xfrm>
            <a:off x="2939534" y="3958142"/>
            <a:ext cx="2995749" cy="1584176"/>
          </a:xfrm>
          <a:prstGeom prst="wedgeEllipseCallou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bg-BG" b="1" dirty="0">
                <a:solidFill>
                  <a:schemeClr val="tx1"/>
                </a:solidFill>
                <a:latin typeface="+mj-lt"/>
              </a:rPr>
              <a:t>Публичност и </a:t>
            </a:r>
            <a:r>
              <a:rPr lang="bg-BG" b="1" dirty="0" smtClean="0">
                <a:solidFill>
                  <a:schemeClr val="tx1"/>
                </a:solidFill>
                <a:latin typeface="+mj-lt"/>
              </a:rPr>
              <a:t>пропорционалност</a:t>
            </a:r>
            <a:endParaRPr lang="bg-BG" b="1" dirty="0">
              <a:solidFill>
                <a:schemeClr val="tx1"/>
              </a:solidFill>
              <a:latin typeface="+mj-lt"/>
            </a:endParaRPr>
          </a:p>
        </p:txBody>
      </p:sp>
      <p:sp>
        <p:nvSpPr>
          <p:cNvPr id="13" name="Oval Callout 7">
            <a:extLst>
              <a:ext uri="{FF2B5EF4-FFF2-40B4-BE49-F238E27FC236}">
                <a16:creationId xmlns:a16="http://schemas.microsoft.com/office/drawing/2014/main" id="{3B80F243-9B50-459B-867C-D389AA67BD0F}"/>
              </a:ext>
            </a:extLst>
          </p:cNvPr>
          <p:cNvSpPr/>
          <p:nvPr/>
        </p:nvSpPr>
        <p:spPr>
          <a:xfrm>
            <a:off x="116003" y="1987910"/>
            <a:ext cx="2736304" cy="1584176"/>
          </a:xfrm>
          <a:prstGeom prst="wedgeEllipseCallou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bg-BG" b="1" dirty="0">
                <a:solidFill>
                  <a:schemeClr val="tx1"/>
                </a:solidFill>
                <a:latin typeface="+mj-lt"/>
              </a:rPr>
              <a:t>Свободна и лоялна конкуренция</a:t>
            </a:r>
          </a:p>
        </p:txBody>
      </p:sp>
      <p:sp>
        <p:nvSpPr>
          <p:cNvPr id="14" name="Oval Callout 8">
            <a:extLst>
              <a:ext uri="{FF2B5EF4-FFF2-40B4-BE49-F238E27FC236}">
                <a16:creationId xmlns:a16="http://schemas.microsoft.com/office/drawing/2014/main" id="{23D9C469-58AF-4721-AF7D-FEB8B46F1262}"/>
              </a:ext>
            </a:extLst>
          </p:cNvPr>
          <p:cNvSpPr/>
          <p:nvPr/>
        </p:nvSpPr>
        <p:spPr>
          <a:xfrm>
            <a:off x="6062302" y="2041626"/>
            <a:ext cx="2880320" cy="1530460"/>
          </a:xfrm>
          <a:prstGeom prst="wedgeEllipseCallou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bg-BG" sz="1600" b="1" dirty="0">
                <a:solidFill>
                  <a:schemeClr val="tx1"/>
                </a:solidFill>
                <a:latin typeface="+mj-lt"/>
              </a:rPr>
              <a:t>Равнопоставеност и недопускане на дискриминация</a:t>
            </a:r>
          </a:p>
        </p:txBody>
      </p:sp>
      <p:sp>
        <p:nvSpPr>
          <p:cNvPr id="15" name="TextBox 14">
            <a:extLst>
              <a:ext uri="{FF2B5EF4-FFF2-40B4-BE49-F238E27FC236}">
                <a16:creationId xmlns:a16="http://schemas.microsoft.com/office/drawing/2014/main" id="{49792F3C-E8C2-4E81-A18D-2BA2870F4E8B}"/>
              </a:ext>
            </a:extLst>
          </p:cNvPr>
          <p:cNvSpPr txBox="1"/>
          <p:nvPr/>
        </p:nvSpPr>
        <p:spPr>
          <a:xfrm>
            <a:off x="2915816" y="1963687"/>
            <a:ext cx="3019467" cy="1477328"/>
          </a:xfrm>
          <a:prstGeom prst="rect">
            <a:avLst/>
          </a:prstGeom>
          <a:noFill/>
        </p:spPr>
        <p:txBody>
          <a:bodyPr wrap="square" rtlCol="0">
            <a:spAutoFit/>
          </a:bodyPr>
          <a:lstStyle/>
          <a:p>
            <a:pPr algn="just">
              <a:lnSpc>
                <a:spcPct val="150000"/>
              </a:lnSpc>
            </a:pPr>
            <a:r>
              <a:rPr lang="bg-BG" sz="1200" b="1" dirty="0" smtClean="0">
                <a:solidFill>
                  <a:srgbClr val="FF0000"/>
                </a:solidFill>
                <a:latin typeface="+mj-lt"/>
              </a:rPr>
              <a:t>ПРОЦЕДУРА ЗА ИЗБОР НА ИЗПЪЛНИТЕЛ С ПУБЛИЧНА ПОКАНА </a:t>
            </a:r>
            <a:r>
              <a:rPr lang="ru-RU" sz="1200" b="1" dirty="0" smtClean="0">
                <a:solidFill>
                  <a:srgbClr val="FF0000"/>
                </a:solidFill>
                <a:latin typeface="+mj-lt"/>
              </a:rPr>
              <a:t>СЕ </a:t>
            </a:r>
            <a:r>
              <a:rPr lang="ru-RU" sz="1200" b="1" dirty="0">
                <a:solidFill>
                  <a:srgbClr val="FF0000"/>
                </a:solidFill>
                <a:latin typeface="+mj-lt"/>
              </a:rPr>
              <a:t>ПРИЛАГА </a:t>
            </a:r>
            <a:r>
              <a:rPr lang="bg-BG" sz="1200" b="1" dirty="0" smtClean="0">
                <a:solidFill>
                  <a:srgbClr val="FF0000"/>
                </a:solidFill>
                <a:latin typeface="+mj-lt"/>
              </a:rPr>
              <a:t>ВИНАГИ</a:t>
            </a:r>
            <a:r>
              <a:rPr lang="ru-RU" sz="1200" b="1" dirty="0" smtClean="0">
                <a:solidFill>
                  <a:srgbClr val="FF0000"/>
                </a:solidFill>
                <a:latin typeface="+mj-lt"/>
              </a:rPr>
              <a:t> КОГАТО </a:t>
            </a:r>
            <a:r>
              <a:rPr lang="bg-BG" sz="1200" b="1" dirty="0" smtClean="0">
                <a:solidFill>
                  <a:srgbClr val="FF0000"/>
                </a:solidFill>
                <a:latin typeface="+mj-lt"/>
              </a:rPr>
              <a:t>ПРОГНОЗНАТА СТОЙНОСТ Е РАВНА ИЛИ ПО-ВИСОКА ОТ ЗАЛОЖЕНИТЕ В ЧЛ. 50, АЛ. 2 НА ЗУСЕФСУ ПРАГОВЕ.</a:t>
            </a:r>
            <a:endParaRPr lang="bg-BG" sz="1200" b="1" dirty="0">
              <a:solidFill>
                <a:srgbClr val="FF0000"/>
              </a:solidFill>
              <a:latin typeface="+mj-lt"/>
            </a:endParaRPr>
          </a:p>
        </p:txBody>
      </p:sp>
      <p:sp>
        <p:nvSpPr>
          <p:cNvPr id="17" name="TextBox 16">
            <a:extLst>
              <a:ext uri="{FF2B5EF4-FFF2-40B4-BE49-F238E27FC236}">
                <a16:creationId xmlns:a16="http://schemas.microsoft.com/office/drawing/2014/main" id="{77A8FBB3-25B6-4F4F-B00B-8111199F2E54}"/>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29340"/>
            <a:ext cx="1039063" cy="336075"/>
          </a:xfrm>
          <a:prstGeom prst="rect">
            <a:avLst/>
          </a:prstGeom>
        </p:spPr>
      </p:pic>
    </p:spTree>
    <p:extLst>
      <p:ext uri="{BB962C8B-B14F-4D97-AF65-F5344CB8AC3E}">
        <p14:creationId xmlns:p14="http://schemas.microsoft.com/office/powerpoint/2010/main" val="261889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ОБЕКТ НА ВЪЗЛАГАНЕ</a:t>
            </a:r>
          </a:p>
        </p:txBody>
      </p:sp>
      <p:pic>
        <p:nvPicPr>
          <p:cNvPr id="17" name="Picture 16">
            <a:extLst>
              <a:ext uri="{FF2B5EF4-FFF2-40B4-BE49-F238E27FC236}">
                <a16:creationId xmlns:a16="http://schemas.microsoft.com/office/drawing/2014/main" id="{B7FFAB74-E078-4365-8CC6-91D9BC964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63" y="1150992"/>
            <a:ext cx="2169592" cy="1440160"/>
          </a:xfrm>
          <a:prstGeom prst="rect">
            <a:avLst/>
          </a:prstGeom>
        </p:spPr>
      </p:pic>
      <p:pic>
        <p:nvPicPr>
          <p:cNvPr id="18" name="Picture 17">
            <a:extLst>
              <a:ext uri="{FF2B5EF4-FFF2-40B4-BE49-F238E27FC236}">
                <a16:creationId xmlns:a16="http://schemas.microsoft.com/office/drawing/2014/main" id="{F10AFBE0-C113-418F-89AB-B1EC588AA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778" y="4016623"/>
            <a:ext cx="2025577" cy="1411280"/>
          </a:xfrm>
          <a:prstGeom prst="rect">
            <a:avLst/>
          </a:prstGeom>
        </p:spPr>
      </p:pic>
      <p:pic>
        <p:nvPicPr>
          <p:cNvPr id="19" name="Picture 18">
            <a:extLst>
              <a:ext uri="{FF2B5EF4-FFF2-40B4-BE49-F238E27FC236}">
                <a16:creationId xmlns:a16="http://schemas.microsoft.com/office/drawing/2014/main" id="{D7A188A6-7138-4ACC-B0FF-A9F17E8E9F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9626" y="2852313"/>
            <a:ext cx="1628449" cy="1175187"/>
          </a:xfrm>
          <a:prstGeom prst="rect">
            <a:avLst/>
          </a:prstGeom>
        </p:spPr>
      </p:pic>
      <p:sp>
        <p:nvSpPr>
          <p:cNvPr id="20" name="TextBox 19">
            <a:extLst>
              <a:ext uri="{FF2B5EF4-FFF2-40B4-BE49-F238E27FC236}">
                <a16:creationId xmlns:a16="http://schemas.microsoft.com/office/drawing/2014/main" id="{247E4414-8A04-4425-AF7B-8279E42300CF}"/>
              </a:ext>
            </a:extLst>
          </p:cNvPr>
          <p:cNvSpPr txBox="1"/>
          <p:nvPr/>
        </p:nvSpPr>
        <p:spPr>
          <a:xfrm>
            <a:off x="2692370" y="1578684"/>
            <a:ext cx="2808312" cy="584775"/>
          </a:xfrm>
          <a:prstGeom prst="rect">
            <a:avLst/>
          </a:prstGeom>
          <a:noFill/>
        </p:spPr>
        <p:txBody>
          <a:bodyPr wrap="square" rtlCol="0">
            <a:spAutoFit/>
          </a:bodyPr>
          <a:lstStyle/>
          <a:p>
            <a:r>
              <a:rPr lang="bg-BG" sz="1600" b="1" dirty="0"/>
              <a:t>- </a:t>
            </a:r>
            <a:r>
              <a:rPr lang="bg-BG" sz="1600" b="1" dirty="0">
                <a:latin typeface="+mj-lt"/>
              </a:rPr>
              <a:t>Строителство, вкл. отделни строително-монтажни работи</a:t>
            </a:r>
          </a:p>
        </p:txBody>
      </p:sp>
      <p:sp>
        <p:nvSpPr>
          <p:cNvPr id="21" name="TextBox 20">
            <a:extLst>
              <a:ext uri="{FF2B5EF4-FFF2-40B4-BE49-F238E27FC236}">
                <a16:creationId xmlns:a16="http://schemas.microsoft.com/office/drawing/2014/main" id="{596C3806-ECAE-4A09-B9F1-0CA0C03F2382}"/>
              </a:ext>
            </a:extLst>
          </p:cNvPr>
          <p:cNvSpPr txBox="1"/>
          <p:nvPr/>
        </p:nvSpPr>
        <p:spPr>
          <a:xfrm>
            <a:off x="6275704" y="3265759"/>
            <a:ext cx="2448272" cy="584775"/>
          </a:xfrm>
          <a:prstGeom prst="rect">
            <a:avLst/>
          </a:prstGeom>
          <a:noFill/>
        </p:spPr>
        <p:txBody>
          <a:bodyPr wrap="square" rtlCol="0">
            <a:spAutoFit/>
          </a:bodyPr>
          <a:lstStyle/>
          <a:p>
            <a:endParaRPr lang="bg-BG" sz="1600" b="1" dirty="0"/>
          </a:p>
          <a:p>
            <a:r>
              <a:rPr lang="bg-BG" sz="1600" b="1" dirty="0">
                <a:latin typeface="+mj-lt"/>
              </a:rPr>
              <a:t>- Предоставяне на услуги</a:t>
            </a:r>
          </a:p>
        </p:txBody>
      </p:sp>
      <p:sp>
        <p:nvSpPr>
          <p:cNvPr id="22" name="TextBox 21">
            <a:extLst>
              <a:ext uri="{FF2B5EF4-FFF2-40B4-BE49-F238E27FC236}">
                <a16:creationId xmlns:a16="http://schemas.microsoft.com/office/drawing/2014/main" id="{7ABC783C-648A-4FBB-978C-F42A0D88F331}"/>
              </a:ext>
            </a:extLst>
          </p:cNvPr>
          <p:cNvSpPr txBox="1"/>
          <p:nvPr/>
        </p:nvSpPr>
        <p:spPr>
          <a:xfrm>
            <a:off x="2611333" y="4167690"/>
            <a:ext cx="2016224" cy="338554"/>
          </a:xfrm>
          <a:prstGeom prst="rect">
            <a:avLst/>
          </a:prstGeom>
          <a:noFill/>
        </p:spPr>
        <p:txBody>
          <a:bodyPr wrap="square" rtlCol="0">
            <a:spAutoFit/>
          </a:bodyPr>
          <a:lstStyle/>
          <a:p>
            <a:r>
              <a:rPr lang="bg-BG" sz="1600" b="1" dirty="0">
                <a:latin typeface="+mj-lt"/>
              </a:rPr>
              <a:t>- Доставки на стоки</a:t>
            </a:r>
          </a:p>
        </p:txBody>
      </p:sp>
      <p:sp>
        <p:nvSpPr>
          <p:cNvPr id="23" name="TextBox 22">
            <a:extLst>
              <a:ext uri="{FF2B5EF4-FFF2-40B4-BE49-F238E27FC236}">
                <a16:creationId xmlns:a16="http://schemas.microsoft.com/office/drawing/2014/main" id="{B9005256-A36E-4FBA-9723-AEEFBED71E15}"/>
              </a:ext>
            </a:extLst>
          </p:cNvPr>
          <p:cNvSpPr txBox="1"/>
          <p:nvPr/>
        </p:nvSpPr>
        <p:spPr>
          <a:xfrm>
            <a:off x="244098" y="2558616"/>
            <a:ext cx="4734471" cy="646331"/>
          </a:xfrm>
          <a:prstGeom prst="rect">
            <a:avLst/>
          </a:prstGeom>
          <a:noFill/>
        </p:spPr>
        <p:txBody>
          <a:bodyPr wrap="square" rtlCol="0">
            <a:spAutoFit/>
          </a:bodyPr>
          <a:lstStyle/>
          <a:p>
            <a:pPr>
              <a:spcAft>
                <a:spcPts val="800"/>
              </a:spcAft>
            </a:pPr>
            <a:r>
              <a:rPr lang="bg-BG" sz="1200" b="1" i="1" dirty="0" smtClean="0">
                <a:solidFill>
                  <a:srgbClr val="FF0000"/>
                </a:solidFill>
                <a:latin typeface="+mj-lt"/>
                <a:ea typeface="Calibri" panose="020F0502020204030204" pitchFamily="34" charset="0"/>
                <a:cs typeface="Times New Roman" panose="02020603050405020304" pitchFamily="18" charset="0"/>
              </a:rPr>
              <a:t>Прогнозната </a:t>
            </a:r>
            <a:r>
              <a:rPr lang="bg-BG" sz="1200" b="1" i="1" dirty="0">
                <a:solidFill>
                  <a:srgbClr val="FF0000"/>
                </a:solidFill>
                <a:latin typeface="+mj-lt"/>
                <a:ea typeface="Calibri" panose="020F0502020204030204" pitchFamily="34" charset="0"/>
                <a:cs typeface="Times New Roman" panose="02020603050405020304" pitchFamily="18" charset="0"/>
              </a:rPr>
              <a:t>стойност за строителство, </a:t>
            </a:r>
            <a:r>
              <a:rPr lang="ru-RU" sz="1200" b="1" i="1" dirty="0">
                <a:solidFill>
                  <a:srgbClr val="FF0000"/>
                </a:solidFill>
                <a:latin typeface="+mj-lt"/>
                <a:ea typeface="Calibri" panose="020F0502020204030204" pitchFamily="34" charset="0"/>
                <a:cs typeface="Times New Roman" panose="02020603050405020304" pitchFamily="18" charset="0"/>
              </a:rPr>
              <a:t>в т. ч. </a:t>
            </a:r>
            <a:r>
              <a:rPr lang="bg-BG" sz="1200" b="1" i="1" dirty="0" smtClean="0">
                <a:solidFill>
                  <a:srgbClr val="FF0000"/>
                </a:solidFill>
                <a:latin typeface="+mj-lt"/>
                <a:ea typeface="Calibri" panose="020F0502020204030204" pitchFamily="34" charset="0"/>
                <a:cs typeface="Times New Roman" panose="02020603050405020304" pitchFamily="18" charset="0"/>
              </a:rPr>
              <a:t>съфинансирането от страна на бенефициента, без данък върху добавената стойност, е равна или по-висока от 50 000 лв</a:t>
            </a:r>
            <a:r>
              <a:rPr lang="bg-BG" sz="1200"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bg-BG"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DDD6579-0540-4CB6-A3D7-2ECD038D5B35}"/>
              </a:ext>
            </a:extLst>
          </p:cNvPr>
          <p:cNvSpPr txBox="1"/>
          <p:nvPr/>
        </p:nvSpPr>
        <p:spPr>
          <a:xfrm>
            <a:off x="3809781" y="4823400"/>
            <a:ext cx="4456669" cy="738664"/>
          </a:xfrm>
          <a:prstGeom prst="rect">
            <a:avLst/>
          </a:prstGeom>
          <a:noFill/>
        </p:spPr>
        <p:txBody>
          <a:bodyPr wrap="none" rtlCol="0">
            <a:spAutoFit/>
          </a:bodyPr>
          <a:lstStyle/>
          <a:p>
            <a:pPr algn="just">
              <a:lnSpc>
                <a:spcPct val="150000"/>
              </a:lnSpc>
            </a:pPr>
            <a:r>
              <a:rPr lang="bg-BG" sz="1200" b="1" i="1" dirty="0">
                <a:solidFill>
                  <a:srgbClr val="FF0000"/>
                </a:solidFill>
                <a:latin typeface="+mj-lt"/>
                <a:ea typeface="Calibri" panose="020F0502020204030204" pitchFamily="34" charset="0"/>
                <a:cs typeface="Times New Roman" panose="02020603050405020304" pitchFamily="18" charset="0"/>
              </a:rPr>
              <a:t>Прогнозната стойност за доставки или услуги в т. ч. </a:t>
            </a:r>
          </a:p>
          <a:p>
            <a:r>
              <a:rPr lang="bg-BG" sz="1200" b="1" i="1" dirty="0">
                <a:solidFill>
                  <a:srgbClr val="FF0000"/>
                </a:solidFill>
                <a:latin typeface="+mj-lt"/>
                <a:ea typeface="Calibri" panose="020F0502020204030204" pitchFamily="34" charset="0"/>
                <a:cs typeface="Times New Roman" panose="02020603050405020304" pitchFamily="18" charset="0"/>
              </a:rPr>
              <a:t>съфинансирането от страна на бенефициента, без данък върху </a:t>
            </a:r>
          </a:p>
          <a:p>
            <a:r>
              <a:rPr lang="bg-BG" sz="1200" b="1" i="1" dirty="0">
                <a:solidFill>
                  <a:srgbClr val="FF0000"/>
                </a:solidFill>
                <a:latin typeface="+mj-lt"/>
                <a:ea typeface="Calibri" panose="020F0502020204030204" pitchFamily="34" charset="0"/>
                <a:cs typeface="Times New Roman" panose="02020603050405020304" pitchFamily="18" charset="0"/>
              </a:rPr>
              <a:t>добавената стойност, е равна или по-висока от 30 000 лв.</a:t>
            </a:r>
          </a:p>
        </p:txBody>
      </p:sp>
      <p:sp>
        <p:nvSpPr>
          <p:cNvPr id="25" name="TextBox 24">
            <a:extLst>
              <a:ext uri="{FF2B5EF4-FFF2-40B4-BE49-F238E27FC236}">
                <a16:creationId xmlns:a16="http://schemas.microsoft.com/office/drawing/2014/main" id="{E3949A42-6471-4A0D-8D7D-1F144E4A0CC3}"/>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72625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Публична </a:t>
            </a:r>
            <a:r>
              <a:rPr lang="bg-BG" b="1" dirty="0" smtClean="0">
                <a:solidFill>
                  <a:schemeClr val="accent1">
                    <a:lumMod val="50000"/>
                  </a:schemeClr>
                </a:solidFill>
              </a:rPr>
              <a:t>покана</a:t>
            </a:r>
            <a:endParaRPr lang="bg-BG" b="1" dirty="0">
              <a:solidFill>
                <a:schemeClr val="accent1">
                  <a:lumMod val="50000"/>
                </a:schemeClr>
              </a:solidFill>
            </a:endParaRPr>
          </a:p>
        </p:txBody>
      </p:sp>
      <p:pic>
        <p:nvPicPr>
          <p:cNvPr id="15" name="Content Placeholder 3">
            <a:extLst>
              <a:ext uri="{FF2B5EF4-FFF2-40B4-BE49-F238E27FC236}">
                <a16:creationId xmlns:a16="http://schemas.microsoft.com/office/drawing/2014/main" id="{ADFB5ACA-3C92-4653-95CA-1417E4655D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4092" y="1747914"/>
            <a:ext cx="2551635" cy="2520572"/>
          </a:xfrm>
          <a:prstGeom prst="rect">
            <a:avLst/>
          </a:prstGeom>
        </p:spPr>
      </p:pic>
      <p:sp>
        <p:nvSpPr>
          <p:cNvPr id="16" name="Oval 15">
            <a:extLst>
              <a:ext uri="{FF2B5EF4-FFF2-40B4-BE49-F238E27FC236}">
                <a16:creationId xmlns:a16="http://schemas.microsoft.com/office/drawing/2014/main" id="{78436FFD-C7FF-4F02-89D9-86A0FD6B4FC1}"/>
              </a:ext>
            </a:extLst>
          </p:cNvPr>
          <p:cNvSpPr/>
          <p:nvPr/>
        </p:nvSpPr>
        <p:spPr>
          <a:xfrm>
            <a:off x="254534" y="1018642"/>
            <a:ext cx="2895737" cy="121505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400" dirty="0">
                <a:solidFill>
                  <a:schemeClr val="tx1"/>
                </a:solidFill>
                <a:latin typeface="+mj-lt"/>
              </a:rPr>
              <a:t>Съдържание</a:t>
            </a:r>
          </a:p>
        </p:txBody>
      </p:sp>
      <p:sp>
        <p:nvSpPr>
          <p:cNvPr id="25" name="Oval 24">
            <a:extLst>
              <a:ext uri="{FF2B5EF4-FFF2-40B4-BE49-F238E27FC236}">
                <a16:creationId xmlns:a16="http://schemas.microsoft.com/office/drawing/2014/main" id="{E035012F-EA6E-478C-B2B5-424D773B47BE}"/>
              </a:ext>
            </a:extLst>
          </p:cNvPr>
          <p:cNvSpPr/>
          <p:nvPr/>
        </p:nvSpPr>
        <p:spPr>
          <a:xfrm>
            <a:off x="5813494" y="1009558"/>
            <a:ext cx="2880320" cy="122413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400" dirty="0">
                <a:solidFill>
                  <a:schemeClr val="tx1"/>
                </a:solidFill>
                <a:latin typeface="+mj-lt"/>
              </a:rPr>
              <a:t>Публикуване</a:t>
            </a:r>
          </a:p>
        </p:txBody>
      </p:sp>
      <p:sp>
        <p:nvSpPr>
          <p:cNvPr id="27" name="TextBox 26">
            <a:extLst>
              <a:ext uri="{FF2B5EF4-FFF2-40B4-BE49-F238E27FC236}">
                <a16:creationId xmlns:a16="http://schemas.microsoft.com/office/drawing/2014/main" id="{E014CA3C-4318-4764-B416-ABDE27C4E1EA}"/>
              </a:ext>
            </a:extLst>
          </p:cNvPr>
          <p:cNvSpPr txBox="1"/>
          <p:nvPr/>
        </p:nvSpPr>
        <p:spPr>
          <a:xfrm>
            <a:off x="273607" y="2344214"/>
            <a:ext cx="3009524" cy="2585323"/>
          </a:xfrm>
          <a:prstGeom prst="rect">
            <a:avLst/>
          </a:prstGeom>
          <a:noFill/>
        </p:spPr>
        <p:txBody>
          <a:bodyPr wrap="square" rtlCol="0">
            <a:spAutoFit/>
          </a:bodyPr>
          <a:lstStyle/>
          <a:p>
            <a:pPr algn="just">
              <a:lnSpc>
                <a:spcPct val="150000"/>
              </a:lnSpc>
            </a:pPr>
            <a:r>
              <a:rPr lang="bg-BG" sz="1200" i="1" kern="0" dirty="0" smtClean="0">
                <a:latin typeface="+mj-lt"/>
                <a:ea typeface="Tahoma" pitchFamily="34" charset="0"/>
                <a:cs typeface="Tahoma" pitchFamily="34" charset="0"/>
              </a:rPr>
              <a:t>Данни за бенефициента; обект и описание на предмета на процедурата; изискванията за изпълнение на обекта на възлагане; техническите спецификации; изисквания към офертите и критерии за тяхното оценяване (методика за определяне </a:t>
            </a:r>
            <a:r>
              <a:rPr lang="ru-RU" sz="1200" i="1" kern="0" dirty="0" smtClean="0">
                <a:latin typeface="+mj-lt"/>
                <a:ea typeface="Tahoma" pitchFamily="34" charset="0"/>
                <a:cs typeface="Tahoma" pitchFamily="34" charset="0"/>
              </a:rPr>
              <a:t>на комплексна оценка)</a:t>
            </a:r>
            <a:r>
              <a:rPr lang="bg-BG" sz="1200" i="1" kern="0" dirty="0" smtClean="0">
                <a:latin typeface="+mj-lt"/>
                <a:ea typeface="Tahoma" pitchFamily="34" charset="0"/>
                <a:cs typeface="Tahoma" pitchFamily="34" charset="0"/>
              </a:rPr>
              <a:t>; проект на договор; място и краен срок за подаване на офертите</a:t>
            </a:r>
            <a:r>
              <a:rPr lang="ru-RU" sz="1200" i="1" kern="0" dirty="0" smtClean="0">
                <a:latin typeface="+mj-lt"/>
                <a:ea typeface="Tahoma" pitchFamily="34" charset="0"/>
                <a:cs typeface="Tahoma" pitchFamily="34" charset="0"/>
              </a:rPr>
              <a:t>.</a:t>
            </a:r>
            <a:endParaRPr lang="bg-BG" sz="1200" i="1" dirty="0">
              <a:latin typeface="+mj-lt"/>
            </a:endParaRPr>
          </a:p>
        </p:txBody>
      </p:sp>
      <p:sp>
        <p:nvSpPr>
          <p:cNvPr id="28" name="TextBox 27">
            <a:extLst>
              <a:ext uri="{FF2B5EF4-FFF2-40B4-BE49-F238E27FC236}">
                <a16:creationId xmlns:a16="http://schemas.microsoft.com/office/drawing/2014/main" id="{381B6C3C-EFD9-4AAD-A57F-194562B980F2}"/>
              </a:ext>
            </a:extLst>
          </p:cNvPr>
          <p:cNvSpPr txBox="1"/>
          <p:nvPr/>
        </p:nvSpPr>
        <p:spPr>
          <a:xfrm>
            <a:off x="5633474" y="2344214"/>
            <a:ext cx="3240360" cy="3139321"/>
          </a:xfrm>
          <a:prstGeom prst="rect">
            <a:avLst/>
          </a:prstGeom>
          <a:noFill/>
        </p:spPr>
        <p:txBody>
          <a:bodyPr wrap="square" rtlCol="0">
            <a:spAutoFit/>
          </a:bodyPr>
          <a:lstStyle/>
          <a:p>
            <a:pPr algn="just">
              <a:lnSpc>
                <a:spcPct val="150000"/>
              </a:lnSpc>
            </a:pPr>
            <a:r>
              <a:rPr lang="bg-BG" sz="1200" i="1" kern="0" dirty="0" smtClean="0">
                <a:latin typeface="+mj-lt"/>
                <a:ea typeface="Tahoma" pitchFamily="34" charset="0"/>
                <a:cs typeface="Tahoma" pitchFamily="34" charset="0"/>
              </a:rPr>
              <a:t>Крайният срок за подаване на офертите следва </a:t>
            </a:r>
            <a:r>
              <a:rPr lang="ru-RU" sz="1200" i="1" kern="0" dirty="0" smtClean="0">
                <a:latin typeface="+mj-lt"/>
                <a:ea typeface="Tahoma" pitchFamily="34" charset="0"/>
                <a:cs typeface="Tahoma" pitchFamily="34" charset="0"/>
              </a:rPr>
              <a:t>да </a:t>
            </a:r>
            <a:r>
              <a:rPr lang="ru-RU" sz="1200" i="1" kern="0" dirty="0">
                <a:latin typeface="+mj-lt"/>
                <a:ea typeface="Tahoma" pitchFamily="34" charset="0"/>
                <a:cs typeface="Tahoma" pitchFamily="34" charset="0"/>
              </a:rPr>
              <a:t>е </a:t>
            </a:r>
            <a:r>
              <a:rPr lang="bg-BG" sz="1200" i="1" kern="0" dirty="0" smtClean="0">
                <a:latin typeface="+mj-lt"/>
                <a:ea typeface="Tahoma" pitchFamily="34" charset="0"/>
                <a:cs typeface="Tahoma" pitchFamily="34" charset="0"/>
              </a:rPr>
              <a:t>съобразен със сложността на подготовката</a:t>
            </a:r>
            <a:r>
              <a:rPr lang="ru-RU" sz="1200" i="1" kern="0" dirty="0" smtClean="0">
                <a:latin typeface="+mj-lt"/>
                <a:ea typeface="Tahoma" pitchFamily="34" charset="0"/>
                <a:cs typeface="Tahoma" pitchFamily="34" charset="0"/>
              </a:rPr>
              <a:t> </a:t>
            </a:r>
            <a:r>
              <a:rPr lang="ru-RU" sz="1200" i="1" kern="0" dirty="0">
                <a:latin typeface="+mj-lt"/>
                <a:ea typeface="Tahoma" pitchFamily="34" charset="0"/>
                <a:cs typeface="Tahoma" pitchFamily="34" charset="0"/>
              </a:rPr>
              <a:t>на оферта от страна на </a:t>
            </a:r>
            <a:r>
              <a:rPr lang="bg-BG" sz="1200" i="1" kern="0" dirty="0" smtClean="0">
                <a:latin typeface="+mj-lt"/>
                <a:ea typeface="Tahoma" pitchFamily="34" charset="0"/>
                <a:cs typeface="Tahoma" pitchFamily="34" charset="0"/>
              </a:rPr>
              <a:t>кандидатите, но не може да бъде по-кратък от 7 дни от публикуването на поканата</a:t>
            </a:r>
          </a:p>
          <a:p>
            <a:pPr algn="just">
              <a:lnSpc>
                <a:spcPct val="150000"/>
              </a:lnSpc>
            </a:pPr>
            <a:endParaRPr lang="ru-RU" sz="1200" kern="0" dirty="0" smtClean="0">
              <a:ea typeface="Tahoma" pitchFamily="34" charset="0"/>
              <a:cs typeface="Tahoma" pitchFamily="34" charset="0"/>
            </a:endParaRPr>
          </a:p>
          <a:p>
            <a:pPr algn="just">
              <a:lnSpc>
                <a:spcPct val="150000"/>
              </a:lnSpc>
            </a:pPr>
            <a:r>
              <a:rPr lang="bg-BG" sz="1200" i="1" kern="0" dirty="0" smtClean="0">
                <a:latin typeface="+mj-lt"/>
                <a:ea typeface="Tahoma" pitchFamily="34" charset="0"/>
                <a:cs typeface="Tahoma" pitchFamily="34" charset="0"/>
              </a:rPr>
              <a:t>Заинтересованите лица могат да поискат писмено от бенефициента разяснения по публичната покана в срок до 4 дни преди изтичането на срока за подаване на офертите</a:t>
            </a:r>
            <a:endParaRPr lang="bg-BG" sz="1200" i="1" dirty="0">
              <a:latin typeface="+mj-lt"/>
            </a:endParaRPr>
          </a:p>
        </p:txBody>
      </p:sp>
      <p:sp>
        <p:nvSpPr>
          <p:cNvPr id="29" name="TextBox 28">
            <a:extLst>
              <a:ext uri="{FF2B5EF4-FFF2-40B4-BE49-F238E27FC236}">
                <a16:creationId xmlns:a16="http://schemas.microsoft.com/office/drawing/2014/main" id="{34FB9A6E-B57F-4A59-99E6-786AF22CDA43}"/>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sp>
        <p:nvSpPr>
          <p:cNvPr id="2" name="TextBox 1"/>
          <p:cNvSpPr txBox="1"/>
          <p:nvPr/>
        </p:nvSpPr>
        <p:spPr>
          <a:xfrm>
            <a:off x="298214" y="5063982"/>
            <a:ext cx="3533557" cy="1200329"/>
          </a:xfrm>
          <a:prstGeom prst="rect">
            <a:avLst/>
          </a:prstGeom>
          <a:noFill/>
        </p:spPr>
        <p:txBody>
          <a:bodyPr wrap="square" rtlCol="0">
            <a:spAutoFit/>
          </a:bodyPr>
          <a:lstStyle/>
          <a:p>
            <a:pPr algn="just"/>
            <a:r>
              <a:rPr lang="bg-BG" sz="1200" dirty="0" smtClean="0">
                <a:solidFill>
                  <a:srgbClr val="FF0000"/>
                </a:solidFill>
                <a:latin typeface="+mj-lt"/>
              </a:rPr>
              <a:t>ВАЖНО! Бенефициентите не могат да включват в документацията информация, насочваща</a:t>
            </a:r>
            <a:r>
              <a:rPr lang="en-US" sz="1200" dirty="0" smtClean="0">
                <a:solidFill>
                  <a:srgbClr val="FF0000"/>
                </a:solidFill>
                <a:latin typeface="+mj-lt"/>
              </a:rPr>
              <a:t> </a:t>
            </a:r>
            <a:r>
              <a:rPr lang="bg-BG" sz="1200" dirty="0" smtClean="0">
                <a:solidFill>
                  <a:srgbClr val="FF0000"/>
                </a:solidFill>
                <a:latin typeface="+mj-lt"/>
              </a:rPr>
              <a:t>към конкретен модел, източник, процес, търговска марка, патент или друго подобно,</a:t>
            </a:r>
            <a:r>
              <a:rPr lang="en-US" sz="1200" dirty="0" smtClean="0">
                <a:solidFill>
                  <a:srgbClr val="FF0000"/>
                </a:solidFill>
                <a:latin typeface="+mj-lt"/>
              </a:rPr>
              <a:t> </a:t>
            </a:r>
            <a:r>
              <a:rPr lang="bg-BG" sz="1200" dirty="0" smtClean="0">
                <a:solidFill>
                  <a:srgbClr val="FF0000"/>
                </a:solidFill>
                <a:latin typeface="+mj-lt"/>
              </a:rPr>
              <a:t>което би довело до</a:t>
            </a:r>
            <a:r>
              <a:rPr lang="en-US" sz="1200" dirty="0" smtClean="0">
                <a:solidFill>
                  <a:srgbClr val="FF0000"/>
                </a:solidFill>
                <a:latin typeface="+mj-lt"/>
              </a:rPr>
              <a:t> </a:t>
            </a:r>
            <a:r>
              <a:rPr lang="bg-BG" sz="1200" dirty="0" smtClean="0">
                <a:solidFill>
                  <a:srgbClr val="FF0000"/>
                </a:solidFill>
                <a:latin typeface="+mj-lt"/>
              </a:rPr>
              <a:t>облагодетелстването или елиминирането на определени лица или</a:t>
            </a:r>
            <a:r>
              <a:rPr lang="en-US" sz="1200" dirty="0" smtClean="0">
                <a:solidFill>
                  <a:srgbClr val="FF0000"/>
                </a:solidFill>
                <a:latin typeface="+mj-lt"/>
              </a:rPr>
              <a:t> </a:t>
            </a:r>
            <a:r>
              <a:rPr lang="bg-BG" sz="1200" dirty="0" smtClean="0">
                <a:solidFill>
                  <a:srgbClr val="FF0000"/>
                </a:solidFill>
                <a:latin typeface="+mj-lt"/>
              </a:rPr>
              <a:t>продукти</a:t>
            </a:r>
            <a:r>
              <a:rPr lang="ru-RU" sz="1200" dirty="0" smtClean="0">
                <a:solidFill>
                  <a:srgbClr val="FF0000"/>
                </a:solidFill>
                <a:latin typeface="+mj-lt"/>
              </a:rPr>
              <a:t>. </a:t>
            </a:r>
            <a:r>
              <a:rPr lang="en-US" sz="1200" dirty="0" smtClean="0">
                <a:solidFill>
                  <a:srgbClr val="FF0000"/>
                </a:solidFill>
                <a:latin typeface="+mj-lt"/>
              </a:rPr>
              <a:t>“</a:t>
            </a:r>
            <a:r>
              <a:rPr lang="bg-BG" sz="1200" dirty="0" smtClean="0">
                <a:solidFill>
                  <a:srgbClr val="FF0000"/>
                </a:solidFill>
                <a:latin typeface="+mj-lt"/>
              </a:rPr>
              <a:t>или еквивалент</a:t>
            </a:r>
            <a:r>
              <a:rPr lang="en-US" sz="1200" dirty="0" smtClean="0">
                <a:solidFill>
                  <a:srgbClr val="FF0000"/>
                </a:solidFill>
              </a:rPr>
              <a:t>”</a:t>
            </a:r>
            <a:endParaRPr lang="bg-BG" sz="1200" dirty="0">
              <a:solidFill>
                <a:srgbClr val="FF0000"/>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74770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КРИТЕРИИ ЗА ПОДБОР</a:t>
            </a:r>
          </a:p>
        </p:txBody>
      </p:sp>
      <p:pic>
        <p:nvPicPr>
          <p:cNvPr id="13" name="Picture 12">
            <a:extLst>
              <a:ext uri="{FF2B5EF4-FFF2-40B4-BE49-F238E27FC236}">
                <a16:creationId xmlns:a16="http://schemas.microsoft.com/office/drawing/2014/main" id="{BA78F2F8-80D9-477D-B4F2-65860C59B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2813484"/>
            <a:ext cx="3024336" cy="1944216"/>
          </a:xfrm>
          <a:prstGeom prst="rect">
            <a:avLst/>
          </a:prstGeom>
        </p:spPr>
      </p:pic>
      <p:sp>
        <p:nvSpPr>
          <p:cNvPr id="14" name="TextBox 13">
            <a:extLst>
              <a:ext uri="{FF2B5EF4-FFF2-40B4-BE49-F238E27FC236}">
                <a16:creationId xmlns:a16="http://schemas.microsoft.com/office/drawing/2014/main" id="{B13F739D-D8B9-455E-A25C-F05D06069C54}"/>
              </a:ext>
            </a:extLst>
          </p:cNvPr>
          <p:cNvSpPr txBox="1"/>
          <p:nvPr/>
        </p:nvSpPr>
        <p:spPr>
          <a:xfrm>
            <a:off x="323528" y="1713582"/>
            <a:ext cx="4968552" cy="923330"/>
          </a:xfrm>
          <a:prstGeom prst="rect">
            <a:avLst/>
          </a:prstGeom>
          <a:noFill/>
        </p:spPr>
        <p:txBody>
          <a:bodyPr wrap="square" rtlCol="0">
            <a:spAutoFit/>
          </a:bodyPr>
          <a:lstStyle/>
          <a:p>
            <a:pPr marL="285750" indent="-285750">
              <a:buFont typeface="Wingdings" panose="05000000000000000000" pitchFamily="2" charset="2"/>
              <a:buChar char="q"/>
            </a:pPr>
            <a:r>
              <a:rPr lang="bg-BG" dirty="0">
                <a:latin typeface="+mj-lt"/>
              </a:rPr>
              <a:t>Изисквания </a:t>
            </a:r>
            <a:r>
              <a:rPr lang="ru-RU" dirty="0">
                <a:latin typeface="+mj-lt"/>
              </a:rPr>
              <a:t>за </a:t>
            </a:r>
            <a:r>
              <a:rPr lang="bg-BG" dirty="0" smtClean="0">
                <a:latin typeface="+mj-lt"/>
              </a:rPr>
              <a:t>икономическото и финансовото състояние на кандидатите</a:t>
            </a:r>
            <a:r>
              <a:rPr lang="en-US" dirty="0" smtClean="0">
                <a:latin typeface="+mj-lt"/>
              </a:rPr>
              <a:t> </a:t>
            </a:r>
            <a:r>
              <a:rPr lang="en-US" dirty="0">
                <a:latin typeface="+mj-lt"/>
              </a:rPr>
              <a:t>– </a:t>
            </a:r>
            <a:endParaRPr lang="bg-BG" dirty="0" smtClean="0">
              <a:latin typeface="+mj-lt"/>
            </a:endParaRPr>
          </a:p>
          <a:p>
            <a:r>
              <a:rPr lang="bg-BG" dirty="0">
                <a:latin typeface="+mj-lt"/>
              </a:rPr>
              <a:t> </a:t>
            </a:r>
            <a:r>
              <a:rPr lang="bg-BG" dirty="0" smtClean="0">
                <a:latin typeface="+mj-lt"/>
              </a:rPr>
              <a:t>     чл</a:t>
            </a:r>
            <a:r>
              <a:rPr lang="bg-BG" dirty="0">
                <a:latin typeface="+mj-lt"/>
              </a:rPr>
              <a:t>. </a:t>
            </a:r>
            <a:r>
              <a:rPr lang="bg-BG" dirty="0" smtClean="0">
                <a:latin typeface="+mj-lt"/>
              </a:rPr>
              <a:t>3, </a:t>
            </a:r>
            <a:r>
              <a:rPr lang="bg-BG" dirty="0">
                <a:latin typeface="+mj-lt"/>
              </a:rPr>
              <a:t>ал. 11</a:t>
            </a:r>
            <a:r>
              <a:rPr lang="bg-BG" dirty="0" smtClean="0">
                <a:latin typeface="+mj-lt"/>
              </a:rPr>
              <a:t>, 12, 14 </a:t>
            </a:r>
            <a:r>
              <a:rPr lang="bg-BG" dirty="0">
                <a:latin typeface="+mj-lt"/>
              </a:rPr>
              <a:t>и 15 от ПМС </a:t>
            </a:r>
            <a:r>
              <a:rPr lang="bg-BG" dirty="0" smtClean="0">
                <a:latin typeface="+mj-lt"/>
              </a:rPr>
              <a:t>4/2024</a:t>
            </a:r>
            <a:endParaRPr lang="bg-BG" dirty="0">
              <a:latin typeface="+mj-lt"/>
            </a:endParaRPr>
          </a:p>
        </p:txBody>
      </p:sp>
      <p:sp>
        <p:nvSpPr>
          <p:cNvPr id="17" name="TextBox 16">
            <a:extLst>
              <a:ext uri="{FF2B5EF4-FFF2-40B4-BE49-F238E27FC236}">
                <a16:creationId xmlns:a16="http://schemas.microsoft.com/office/drawing/2014/main" id="{B05B5967-CC2F-47D7-97B6-91901AD18F47}"/>
              </a:ext>
            </a:extLst>
          </p:cNvPr>
          <p:cNvSpPr txBox="1"/>
          <p:nvPr/>
        </p:nvSpPr>
        <p:spPr>
          <a:xfrm>
            <a:off x="4042792" y="5154433"/>
            <a:ext cx="4940683" cy="1200329"/>
          </a:xfrm>
          <a:prstGeom prst="rect">
            <a:avLst/>
          </a:prstGeom>
          <a:noFill/>
        </p:spPr>
        <p:txBody>
          <a:bodyPr wrap="square" rtlCol="0">
            <a:spAutoFit/>
          </a:bodyPr>
          <a:lstStyle/>
          <a:p>
            <a:pPr marL="285750" indent="-285750" algn="just">
              <a:buFont typeface="Wingdings" panose="05000000000000000000" pitchFamily="2" charset="2"/>
              <a:buChar char="q"/>
            </a:pPr>
            <a:r>
              <a:rPr lang="bg-BG" dirty="0" smtClean="0">
                <a:latin typeface="+mj-lt"/>
              </a:rPr>
              <a:t>Изисквания за </a:t>
            </a:r>
            <a:r>
              <a:rPr lang="ru-RU" dirty="0">
                <a:latin typeface="+mj-lt"/>
              </a:rPr>
              <a:t> за технически </a:t>
            </a:r>
            <a:r>
              <a:rPr lang="bg-BG" dirty="0" smtClean="0">
                <a:latin typeface="+mj-lt"/>
              </a:rPr>
              <a:t>възможности</a:t>
            </a:r>
            <a:r>
              <a:rPr lang="ru-RU" dirty="0" smtClean="0">
                <a:latin typeface="+mj-lt"/>
              </a:rPr>
              <a:t> </a:t>
            </a:r>
            <a:r>
              <a:rPr lang="ru-RU" dirty="0">
                <a:latin typeface="+mj-lt"/>
              </a:rPr>
              <a:t>и/или квалификация на </a:t>
            </a:r>
            <a:r>
              <a:rPr lang="bg-BG" dirty="0" smtClean="0">
                <a:latin typeface="+mj-lt"/>
              </a:rPr>
              <a:t>кандидатите </a:t>
            </a:r>
            <a:r>
              <a:rPr lang="ru-RU" dirty="0" smtClean="0">
                <a:latin typeface="+mj-lt"/>
              </a:rPr>
              <a:t>– </a:t>
            </a:r>
          </a:p>
          <a:p>
            <a:pPr algn="just"/>
            <a:r>
              <a:rPr lang="ru-RU" dirty="0">
                <a:latin typeface="+mj-lt"/>
              </a:rPr>
              <a:t> </a:t>
            </a:r>
            <a:r>
              <a:rPr lang="ru-RU" dirty="0" smtClean="0">
                <a:latin typeface="+mj-lt"/>
              </a:rPr>
              <a:t>     чл. 3, </a:t>
            </a:r>
            <a:r>
              <a:rPr lang="ru-RU" dirty="0">
                <a:latin typeface="+mj-lt"/>
              </a:rPr>
              <a:t>ал. 13 и 14 от ПМС </a:t>
            </a:r>
            <a:r>
              <a:rPr lang="ru-RU" dirty="0" smtClean="0">
                <a:latin typeface="+mj-lt"/>
              </a:rPr>
              <a:t>4/2024</a:t>
            </a:r>
            <a:endParaRPr lang="ru-RU" dirty="0">
              <a:latin typeface="+mj-lt"/>
            </a:endParaRPr>
          </a:p>
          <a:p>
            <a:endParaRPr lang="ru-RU" dirty="0"/>
          </a:p>
        </p:txBody>
      </p:sp>
      <p:sp>
        <p:nvSpPr>
          <p:cNvPr id="18" name="TextBox 17">
            <a:extLst>
              <a:ext uri="{FF2B5EF4-FFF2-40B4-BE49-F238E27FC236}">
                <a16:creationId xmlns:a16="http://schemas.microsoft.com/office/drawing/2014/main" id="{1D548436-AFB4-4ECA-B899-289D6AD4FC28}"/>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sp>
        <p:nvSpPr>
          <p:cNvPr id="2" name="TextBox 1"/>
          <p:cNvSpPr txBox="1"/>
          <p:nvPr/>
        </p:nvSpPr>
        <p:spPr>
          <a:xfrm>
            <a:off x="5796136" y="1762662"/>
            <a:ext cx="3121441" cy="954107"/>
          </a:xfrm>
          <a:prstGeom prst="rect">
            <a:avLst/>
          </a:prstGeom>
          <a:noFill/>
        </p:spPr>
        <p:txBody>
          <a:bodyPr wrap="square" rtlCol="0">
            <a:spAutoFit/>
          </a:bodyPr>
          <a:lstStyle/>
          <a:p>
            <a:pPr algn="just"/>
            <a:r>
              <a:rPr lang="bg-BG" sz="1400" dirty="0" smtClean="0">
                <a:solidFill>
                  <a:srgbClr val="FF0000"/>
                </a:solidFill>
                <a:latin typeface="+mj-lt"/>
              </a:rPr>
              <a:t>ВАЖНО! Бенефициентите не могат да включват в документацията условия, които необосновано препятстват участието на лица в процедурите</a:t>
            </a:r>
            <a:r>
              <a:rPr lang="ru-RU" sz="1400" dirty="0" smtClean="0">
                <a:solidFill>
                  <a:srgbClr val="FF0000"/>
                </a:solidFill>
                <a:latin typeface="+mj-lt"/>
              </a:rPr>
              <a:t>.</a:t>
            </a:r>
            <a:endParaRPr lang="bg-BG" sz="1400" dirty="0">
              <a:solidFill>
                <a:srgbClr val="FF0000"/>
              </a:solidFill>
              <a:latin typeface="+mj-lt"/>
            </a:endParaRPr>
          </a:p>
        </p:txBody>
      </p:sp>
      <p:sp>
        <p:nvSpPr>
          <p:cNvPr id="3" name="TextBox 2"/>
          <p:cNvSpPr txBox="1"/>
          <p:nvPr/>
        </p:nvSpPr>
        <p:spPr>
          <a:xfrm>
            <a:off x="323529" y="4757700"/>
            <a:ext cx="3719263" cy="1384995"/>
          </a:xfrm>
          <a:prstGeom prst="rect">
            <a:avLst/>
          </a:prstGeom>
          <a:noFill/>
        </p:spPr>
        <p:txBody>
          <a:bodyPr wrap="square" rtlCol="0">
            <a:spAutoFit/>
          </a:bodyPr>
          <a:lstStyle/>
          <a:p>
            <a:pPr algn="just"/>
            <a:r>
              <a:rPr lang="bg-BG" sz="1400" dirty="0">
                <a:solidFill>
                  <a:srgbClr val="FF0000"/>
                </a:solidFill>
                <a:latin typeface="+mj-lt"/>
              </a:rPr>
              <a:t>ВАЖНО! </a:t>
            </a:r>
            <a:r>
              <a:rPr lang="bg-BG" sz="1400" dirty="0" smtClean="0">
                <a:solidFill>
                  <a:srgbClr val="FF0000"/>
                </a:solidFill>
                <a:latin typeface="+mj-lt"/>
              </a:rPr>
              <a:t>Изискванията за икономическото и финансовото състояние и за техническите възможности и/или квалификация, трябва да са съобразени със стойността и предмета на възлагане, както и с обема и сложността на дейностите, които ще се извършват.</a:t>
            </a:r>
            <a:endParaRPr lang="bg-BG" sz="1400" dirty="0">
              <a:solidFill>
                <a:srgbClr val="FF0000"/>
              </a:solidFill>
              <a:latin typeface="+mj-lt"/>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86046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КРИТЕРИИ ЗА ВЪЗЛАГАНЕ</a:t>
            </a:r>
          </a:p>
        </p:txBody>
      </p:sp>
      <p:sp>
        <p:nvSpPr>
          <p:cNvPr id="10" name="Rectangle 9">
            <a:extLst>
              <a:ext uri="{FF2B5EF4-FFF2-40B4-BE49-F238E27FC236}">
                <a16:creationId xmlns:a16="http://schemas.microsoft.com/office/drawing/2014/main" id="{1D157F30-23B9-4410-A992-5FE2E71D7724}"/>
              </a:ext>
            </a:extLst>
          </p:cNvPr>
          <p:cNvSpPr/>
          <p:nvPr/>
        </p:nvSpPr>
        <p:spPr>
          <a:xfrm>
            <a:off x="2367372" y="1764804"/>
            <a:ext cx="3960440"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b="1" dirty="0">
                <a:solidFill>
                  <a:schemeClr val="tx1"/>
                </a:solidFill>
                <a:latin typeface="+mj-lt"/>
              </a:rPr>
              <a:t>Икономически най-изгодна оферта</a:t>
            </a:r>
          </a:p>
        </p:txBody>
      </p:sp>
      <p:sp>
        <p:nvSpPr>
          <p:cNvPr id="11" name="Left Arrow 8">
            <a:extLst>
              <a:ext uri="{FF2B5EF4-FFF2-40B4-BE49-F238E27FC236}">
                <a16:creationId xmlns:a16="http://schemas.microsoft.com/office/drawing/2014/main" id="{7D05CB3A-A41A-4F68-B9AE-22745CFB5C61}"/>
              </a:ext>
            </a:extLst>
          </p:cNvPr>
          <p:cNvSpPr/>
          <p:nvPr/>
        </p:nvSpPr>
        <p:spPr>
          <a:xfrm>
            <a:off x="586880" y="3055721"/>
            <a:ext cx="2680592" cy="1517395"/>
          </a:xfrm>
          <a:prstGeom prst="leftArrow">
            <a:avLst/>
          </a:prstGeom>
          <a:effectLst>
            <a:outerShdw blurRad="76200" dist="12700" dir="2700000" sy="-23000" kx="-800400" algn="bl" rotWithShape="0">
              <a:prstClr val="black">
                <a:alpha val="20000"/>
              </a:prstClr>
            </a:outerShdw>
          </a:effectLst>
          <a:scene3d>
            <a:camera prst="perspectiveContrastingRightFacing"/>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600" b="1" dirty="0">
                <a:solidFill>
                  <a:schemeClr val="tx1"/>
                </a:solidFill>
                <a:latin typeface="+mj-lt"/>
              </a:rPr>
              <a:t>Най-ниска цена</a:t>
            </a:r>
          </a:p>
        </p:txBody>
      </p:sp>
      <p:sp>
        <p:nvSpPr>
          <p:cNvPr id="15" name="Right Arrow 9">
            <a:extLst>
              <a:ext uri="{FF2B5EF4-FFF2-40B4-BE49-F238E27FC236}">
                <a16:creationId xmlns:a16="http://schemas.microsoft.com/office/drawing/2014/main" id="{BDA9384C-0236-4B98-8456-4C75CB358567}"/>
              </a:ext>
            </a:extLst>
          </p:cNvPr>
          <p:cNvSpPr/>
          <p:nvPr/>
        </p:nvSpPr>
        <p:spPr>
          <a:xfrm>
            <a:off x="5427712" y="3055722"/>
            <a:ext cx="2808312" cy="1517394"/>
          </a:xfrm>
          <a:prstGeom prst="rightArrow">
            <a:avLst/>
          </a:prstGeom>
          <a:effectLst>
            <a:outerShdw blurRad="76200" dist="12700" dir="2700000" sy="-23000" kx="-800400" algn="bl" rotWithShape="0">
              <a:prstClr val="black">
                <a:alpha val="20000"/>
              </a:prstClr>
            </a:outerShdw>
          </a:effectLst>
          <a:scene3d>
            <a:camera prst="perspectiveHeroicExtremeLeftFacing"/>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500" b="1" dirty="0">
                <a:solidFill>
                  <a:schemeClr val="tx1"/>
                </a:solidFill>
                <a:latin typeface="+mj-lt"/>
              </a:rPr>
              <a:t>Оптимално съотношение качество/цена</a:t>
            </a:r>
          </a:p>
        </p:txBody>
      </p:sp>
      <p:sp>
        <p:nvSpPr>
          <p:cNvPr id="16" name="Down Arrow 11">
            <a:extLst>
              <a:ext uri="{FF2B5EF4-FFF2-40B4-BE49-F238E27FC236}">
                <a16:creationId xmlns:a16="http://schemas.microsoft.com/office/drawing/2014/main" id="{5C772650-ED7B-4EE1-83B7-15F5DB66BD7F}"/>
              </a:ext>
            </a:extLst>
          </p:cNvPr>
          <p:cNvSpPr/>
          <p:nvPr/>
        </p:nvSpPr>
        <p:spPr>
          <a:xfrm>
            <a:off x="3555504" y="3925044"/>
            <a:ext cx="1728192" cy="1885259"/>
          </a:xfrm>
          <a:prstGeom prst="downArrow">
            <a:avLst/>
          </a:prstGeom>
          <a:effectLst>
            <a:outerShdw blurRad="76200" dir="18900000" sy="23000" kx="-1200000" algn="bl" rotWithShape="0">
              <a:prstClr val="black">
                <a:alpha val="20000"/>
              </a:prstClr>
            </a:outerShdw>
          </a:effectLst>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b="1" dirty="0">
              <a:solidFill>
                <a:schemeClr val="tx1"/>
              </a:solidFill>
            </a:endParaRPr>
          </a:p>
          <a:p>
            <a:pPr algn="ctr"/>
            <a:endParaRPr lang="bg-BG" b="1" dirty="0">
              <a:solidFill>
                <a:schemeClr val="tx1"/>
              </a:solidFill>
            </a:endParaRPr>
          </a:p>
          <a:p>
            <a:pPr algn="ctr"/>
            <a:r>
              <a:rPr lang="bg-BG" b="1" dirty="0">
                <a:solidFill>
                  <a:schemeClr val="tx1"/>
                </a:solidFill>
                <a:latin typeface="+mj-lt"/>
              </a:rPr>
              <a:t>Ниво на разходите</a:t>
            </a:r>
          </a:p>
          <a:p>
            <a:pPr algn="ctr"/>
            <a:endParaRPr lang="bg-BG" dirty="0"/>
          </a:p>
        </p:txBody>
      </p:sp>
      <p:sp>
        <p:nvSpPr>
          <p:cNvPr id="18" name="TextBox 17">
            <a:extLst>
              <a:ext uri="{FF2B5EF4-FFF2-40B4-BE49-F238E27FC236}">
                <a16:creationId xmlns:a16="http://schemas.microsoft.com/office/drawing/2014/main" id="{ADE9982C-BB28-4B5C-9C4B-18A7006E4DD5}"/>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2927674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МЕТОДИКА ЗА ОЦЕНКА</a:t>
            </a:r>
          </a:p>
        </p:txBody>
      </p:sp>
      <p:sp>
        <p:nvSpPr>
          <p:cNvPr id="13" name="TextBox 12">
            <a:extLst>
              <a:ext uri="{FF2B5EF4-FFF2-40B4-BE49-F238E27FC236}">
                <a16:creationId xmlns:a16="http://schemas.microsoft.com/office/drawing/2014/main" id="{A06F5A93-A820-4D6F-8244-F8C73483A15A}"/>
              </a:ext>
            </a:extLst>
          </p:cNvPr>
          <p:cNvSpPr txBox="1"/>
          <p:nvPr/>
        </p:nvSpPr>
        <p:spPr>
          <a:xfrm>
            <a:off x="964872" y="4572983"/>
            <a:ext cx="7138055"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bg-BG" kern="0" dirty="0" smtClean="0">
                <a:latin typeface="+mj-lt"/>
                <a:ea typeface="Tahoma" pitchFamily="34" charset="0"/>
                <a:cs typeface="Tahoma" pitchFamily="34" charset="0"/>
              </a:rPr>
              <a:t>Обективни, точни, количествено измерими показатели;</a:t>
            </a:r>
          </a:p>
          <a:p>
            <a:pPr marL="285750" indent="-285750">
              <a:lnSpc>
                <a:spcPct val="150000"/>
              </a:lnSpc>
              <a:buFont typeface="Wingdings" panose="05000000000000000000" pitchFamily="2" charset="2"/>
              <a:buChar char="Ø"/>
            </a:pPr>
            <a:r>
              <a:rPr lang="bg-BG" kern="0" dirty="0" smtClean="0">
                <a:latin typeface="+mj-lt"/>
                <a:ea typeface="Tahoma" pitchFamily="34" charset="0"/>
                <a:cs typeface="Tahoma" pitchFamily="34" charset="0"/>
              </a:rPr>
              <a:t>Равен максимален брой точки по отделните показатели;</a:t>
            </a:r>
          </a:p>
          <a:p>
            <a:pPr marL="285750" indent="-285750">
              <a:lnSpc>
                <a:spcPct val="150000"/>
              </a:lnSpc>
              <a:buFont typeface="Wingdings" panose="05000000000000000000" pitchFamily="2" charset="2"/>
              <a:buChar char="Ø"/>
            </a:pPr>
            <a:r>
              <a:rPr lang="bg-BG" kern="0" dirty="0" smtClean="0">
                <a:latin typeface="+mj-lt"/>
                <a:ea typeface="Tahoma" pitchFamily="34" charset="0"/>
                <a:cs typeface="Tahoma" pitchFamily="34" charset="0"/>
              </a:rPr>
              <a:t>Относителна тежест на показателите.</a:t>
            </a:r>
            <a:r>
              <a:rPr lang="ru-RU" kern="0" dirty="0">
                <a:latin typeface="Tahoma" pitchFamily="34" charset="0"/>
                <a:ea typeface="Tahoma" pitchFamily="34" charset="0"/>
                <a:cs typeface="Tahoma" pitchFamily="34" charset="0"/>
              </a:rPr>
              <a:t/>
            </a:r>
            <a:br>
              <a:rPr lang="ru-RU" kern="0" dirty="0">
                <a:latin typeface="Tahoma" pitchFamily="34" charset="0"/>
                <a:ea typeface="Tahoma" pitchFamily="34" charset="0"/>
                <a:cs typeface="Tahoma" pitchFamily="34" charset="0"/>
              </a:rPr>
            </a:br>
            <a:endParaRPr lang="bg-BG" dirty="0"/>
          </a:p>
        </p:txBody>
      </p:sp>
      <p:sp>
        <p:nvSpPr>
          <p:cNvPr id="14" name="TextBox 13">
            <a:extLst>
              <a:ext uri="{FF2B5EF4-FFF2-40B4-BE49-F238E27FC236}">
                <a16:creationId xmlns:a16="http://schemas.microsoft.com/office/drawing/2014/main" id="{9D16BF02-74C1-4797-B360-9BA2D8588B9B}"/>
              </a:ext>
            </a:extLst>
          </p:cNvPr>
          <p:cNvSpPr txBox="1"/>
          <p:nvPr/>
        </p:nvSpPr>
        <p:spPr>
          <a:xfrm>
            <a:off x="3075458" y="1184737"/>
            <a:ext cx="5544616" cy="3093154"/>
          </a:xfrm>
          <a:prstGeom prst="rect">
            <a:avLst/>
          </a:prstGeom>
          <a:noFill/>
        </p:spPr>
        <p:txBody>
          <a:bodyPr wrap="square" rtlCol="0">
            <a:spAutoFit/>
          </a:bodyPr>
          <a:lstStyle/>
          <a:p>
            <a:pPr algn="ctr">
              <a:lnSpc>
                <a:spcPct val="150000"/>
              </a:lnSpc>
            </a:pPr>
            <a:r>
              <a:rPr lang="ru-RU" i="1" u="sng" kern="0" dirty="0">
                <a:solidFill>
                  <a:srgbClr val="FF0000"/>
                </a:solidFill>
                <a:latin typeface="+mj-lt"/>
                <a:ea typeface="Tahoma" pitchFamily="34" charset="0"/>
                <a:cs typeface="Tahoma" pitchFamily="34" charset="0"/>
              </a:rPr>
              <a:t>ВАЖНО </a:t>
            </a:r>
            <a:r>
              <a:rPr lang="ru-RU" kern="0" dirty="0">
                <a:solidFill>
                  <a:srgbClr val="FF0000"/>
                </a:solidFill>
                <a:latin typeface="+mj-lt"/>
                <a:ea typeface="Tahoma" pitchFamily="34" charset="0"/>
                <a:cs typeface="Tahoma" pitchFamily="34" charset="0"/>
              </a:rPr>
              <a:t>: </a:t>
            </a:r>
          </a:p>
          <a:p>
            <a:pPr marL="285750" indent="-285750" algn="just">
              <a:lnSpc>
                <a:spcPct val="150000"/>
              </a:lnSpc>
              <a:buFont typeface="Wingdings" panose="05000000000000000000" pitchFamily="2" charset="2"/>
              <a:buChar char="q"/>
            </a:pPr>
            <a:r>
              <a:rPr lang="bg-BG" sz="1400" kern="0" dirty="0" smtClean="0">
                <a:solidFill>
                  <a:srgbClr val="FF0000"/>
                </a:solidFill>
                <a:latin typeface="+mj-lt"/>
                <a:ea typeface="Tahoma" pitchFamily="34" charset="0"/>
                <a:cs typeface="Tahoma" pitchFamily="34" charset="0"/>
              </a:rPr>
              <a:t>Всички показатели трябва да са свързани с предмета на процедурата</a:t>
            </a:r>
            <a:r>
              <a:rPr lang="ru-RU" sz="1400" kern="0" dirty="0" smtClean="0">
                <a:solidFill>
                  <a:srgbClr val="FF0000"/>
                </a:solidFill>
                <a:latin typeface="+mj-lt"/>
                <a:ea typeface="Tahoma" pitchFamily="34" charset="0"/>
                <a:cs typeface="Tahoma" pitchFamily="34" charset="0"/>
              </a:rPr>
              <a:t>;</a:t>
            </a:r>
            <a:endParaRPr lang="en-US" sz="1400" kern="0" dirty="0" smtClean="0">
              <a:solidFill>
                <a:srgbClr val="FF0000"/>
              </a:solidFill>
              <a:latin typeface="+mj-lt"/>
              <a:ea typeface="Tahoma" pitchFamily="34" charset="0"/>
              <a:cs typeface="Tahoma" pitchFamily="34" charset="0"/>
            </a:endParaRPr>
          </a:p>
          <a:p>
            <a:pPr marL="285750" indent="-285750" algn="just">
              <a:lnSpc>
                <a:spcPct val="150000"/>
              </a:lnSpc>
              <a:buFont typeface="Wingdings" panose="05000000000000000000" pitchFamily="2" charset="2"/>
              <a:buChar char="q"/>
            </a:pPr>
            <a:r>
              <a:rPr lang="bg-BG" sz="1400" kern="0" dirty="0" smtClean="0">
                <a:solidFill>
                  <a:srgbClr val="FF0000"/>
                </a:solidFill>
                <a:latin typeface="+mj-lt"/>
                <a:ea typeface="Tahoma" pitchFamily="34" charset="0"/>
                <a:cs typeface="Tahoma" pitchFamily="34" charset="0"/>
              </a:rPr>
              <a:t>Бенефициентите нямат право да включват </a:t>
            </a:r>
            <a:r>
              <a:rPr lang="ru-RU" sz="1400" kern="0" dirty="0" smtClean="0">
                <a:solidFill>
                  <a:srgbClr val="FF0000"/>
                </a:solidFill>
                <a:latin typeface="+mj-lt"/>
                <a:ea typeface="Tahoma" pitchFamily="34" charset="0"/>
                <a:cs typeface="Tahoma" pitchFamily="34" charset="0"/>
              </a:rPr>
              <a:t>критерии </a:t>
            </a:r>
            <a:r>
              <a:rPr lang="ru-RU" sz="1400" kern="0" dirty="0">
                <a:solidFill>
                  <a:srgbClr val="FF0000"/>
                </a:solidFill>
                <a:latin typeface="+mj-lt"/>
                <a:ea typeface="Tahoma" pitchFamily="34" charset="0"/>
                <a:cs typeface="Tahoma" pitchFamily="34" charset="0"/>
              </a:rPr>
              <a:t>за подбор </a:t>
            </a:r>
            <a:r>
              <a:rPr lang="bg-BG" sz="1400" kern="0" dirty="0" smtClean="0">
                <a:solidFill>
                  <a:srgbClr val="FF0000"/>
                </a:solidFill>
                <a:latin typeface="+mj-lt"/>
                <a:ea typeface="Tahoma" pitchFamily="34" charset="0"/>
                <a:cs typeface="Tahoma" pitchFamily="34" charset="0"/>
              </a:rPr>
              <a:t>като показатели за оценка на офертите.</a:t>
            </a:r>
          </a:p>
          <a:p>
            <a:pPr marL="285750" indent="-285750" algn="just">
              <a:lnSpc>
                <a:spcPct val="150000"/>
              </a:lnSpc>
              <a:buFont typeface="Wingdings" panose="05000000000000000000" pitchFamily="2" charset="2"/>
              <a:buChar char="q"/>
            </a:pPr>
            <a:r>
              <a:rPr lang="bg-BG" sz="1400" dirty="0" smtClean="0">
                <a:solidFill>
                  <a:srgbClr val="FF0000"/>
                </a:solidFill>
                <a:latin typeface="+mj-lt"/>
              </a:rPr>
              <a:t>Не се допуска включването на показатели за оценка, които отчитат времето за извършване на плащанията (отложено или разсрочено плащане) или оценяване на размера или отказа от авансово плащане, когато се предвижда предоставяне на аванс.</a:t>
            </a:r>
            <a:endParaRPr lang="bg-BG" sz="1400" dirty="0">
              <a:solidFill>
                <a:srgbClr val="FF0000"/>
              </a:solidFill>
              <a:latin typeface="+mj-lt"/>
            </a:endParaRPr>
          </a:p>
        </p:txBody>
      </p:sp>
      <p:pic>
        <p:nvPicPr>
          <p:cNvPr id="17" name="Picture 16">
            <a:extLst>
              <a:ext uri="{FF2B5EF4-FFF2-40B4-BE49-F238E27FC236}">
                <a16:creationId xmlns:a16="http://schemas.microsoft.com/office/drawing/2014/main" id="{609956D9-349C-492C-B446-AF9E08281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68" y="1940096"/>
            <a:ext cx="2143125" cy="1996241"/>
          </a:xfrm>
          <a:prstGeom prst="rect">
            <a:avLst/>
          </a:prstGeom>
        </p:spPr>
      </p:pic>
      <p:sp>
        <p:nvSpPr>
          <p:cNvPr id="18" name="TextBox 17">
            <a:extLst>
              <a:ext uri="{FF2B5EF4-FFF2-40B4-BE49-F238E27FC236}">
                <a16:creationId xmlns:a16="http://schemas.microsoft.com/office/drawing/2014/main" id="{ED56E0C9-E163-4311-9171-9B4F3F6DAACF}"/>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267877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0A3A873-DA9B-4C23-BBFF-114BF9324837}"/>
              </a:ext>
            </a:extLst>
          </p:cNvPr>
          <p:cNvSpPr txBox="1"/>
          <p:nvPr/>
        </p:nvSpPr>
        <p:spPr>
          <a:xfrm>
            <a:off x="1593850" y="2516822"/>
            <a:ext cx="6470650" cy="1815882"/>
          </a:xfrm>
          <a:prstGeom prst="rect">
            <a:avLst/>
          </a:prstGeom>
          <a:noFill/>
        </p:spPr>
        <p:txBody>
          <a:bodyPr wrap="square">
            <a:spAutoFit/>
          </a:bodyPr>
          <a:lstStyle/>
          <a:p>
            <a:pPr marL="0" lvl="0" indent="0" algn="ctr" defTabSz="2468789">
              <a:lnSpc>
                <a:spcPct val="200000"/>
              </a:lnSpc>
              <a:spcAft>
                <a:spcPts val="0"/>
              </a:spcAft>
              <a:buClrTx/>
              <a:buSzTx/>
              <a:buNone/>
            </a:pPr>
            <a:r>
              <a:rPr lang="ru-RU" sz="2800" b="1" dirty="0">
                <a:solidFill>
                  <a:schemeClr val="tx1"/>
                </a:solidFill>
                <a:effectLst/>
                <a:latin typeface="+mj-lt"/>
                <a:ea typeface="+mj-ea"/>
                <a:cs typeface="+mj-cs"/>
              </a:rPr>
              <a:t>ТЕХНИЧЕСКО ИЗПЪЛНЕНИЕ </a:t>
            </a:r>
            <a:endParaRPr lang="en-US" sz="2800" b="1" dirty="0">
              <a:solidFill>
                <a:schemeClr val="tx1"/>
              </a:solidFill>
              <a:effectLst/>
              <a:latin typeface="+mj-lt"/>
              <a:ea typeface="+mj-ea"/>
              <a:cs typeface="+mj-cs"/>
            </a:endParaRPr>
          </a:p>
          <a:p>
            <a:pPr marL="0" lvl="0" indent="0" algn="ctr" defTabSz="2468789">
              <a:lnSpc>
                <a:spcPct val="200000"/>
              </a:lnSpc>
              <a:spcAft>
                <a:spcPts val="0"/>
              </a:spcAft>
              <a:buClrTx/>
              <a:buSzTx/>
              <a:buNone/>
            </a:pPr>
            <a:r>
              <a:rPr lang="ru-RU" sz="2800" b="1" dirty="0">
                <a:solidFill>
                  <a:schemeClr val="tx1"/>
                </a:solidFill>
                <a:effectLst/>
                <a:latin typeface="+mj-lt"/>
                <a:ea typeface="+mj-ea"/>
                <a:cs typeface="+mj-cs"/>
              </a:rPr>
              <a:t>И ОТЧИТАНЕ </a:t>
            </a:r>
            <a:r>
              <a:rPr lang="ru-RU" sz="2800" b="1" dirty="0" smtClean="0">
                <a:solidFill>
                  <a:schemeClr val="tx1"/>
                </a:solidFill>
                <a:effectLst/>
                <a:latin typeface="+mj-lt"/>
                <a:ea typeface="+mj-ea"/>
                <a:cs typeface="+mj-cs"/>
              </a:rPr>
              <a:t>НА</a:t>
            </a:r>
            <a:r>
              <a:rPr lang="en-US" sz="2800" b="1" dirty="0" smtClean="0">
                <a:solidFill>
                  <a:schemeClr val="tx1"/>
                </a:solidFill>
                <a:effectLst/>
                <a:latin typeface="+mj-lt"/>
                <a:ea typeface="+mj-ea"/>
                <a:cs typeface="+mj-cs"/>
              </a:rPr>
              <a:t> </a:t>
            </a:r>
            <a:r>
              <a:rPr lang="bg-BG" sz="2800" b="1" dirty="0" smtClean="0">
                <a:solidFill>
                  <a:schemeClr val="tx1"/>
                </a:solidFill>
                <a:effectLst/>
                <a:latin typeface="+mj-lt"/>
                <a:ea typeface="+mj-ea"/>
                <a:cs typeface="+mj-cs"/>
              </a:rPr>
              <a:t>	ПРОЕКТИТЕ</a:t>
            </a:r>
            <a:endParaRPr lang="en-US" sz="2800" b="1" dirty="0">
              <a:solidFill>
                <a:schemeClr val="tx1"/>
              </a:solidFill>
              <a:effectLst/>
              <a:latin typeface="+mj-lt"/>
              <a:ea typeface="+mj-ea"/>
              <a:cs typeface="+mj-cs"/>
            </a:endParaRPr>
          </a:p>
        </p:txBody>
      </p:sp>
      <p:graphicFrame>
        <p:nvGraphicFramePr>
          <p:cNvPr id="10" name="Diagram 9">
            <a:extLst>
              <a:ext uri="{FF2B5EF4-FFF2-40B4-BE49-F238E27FC236}">
                <a16:creationId xmlns:a16="http://schemas.microsoft.com/office/drawing/2014/main" id="{5D8998FC-F9C6-4655-A5EE-EC11EC0D7A9C}"/>
              </a:ext>
            </a:extLst>
          </p:cNvPr>
          <p:cNvGraphicFramePr/>
          <p:nvPr>
            <p:extLst>
              <p:ext uri="{D42A27DB-BD31-4B8C-83A1-F6EECF244321}">
                <p14:modId xmlns:p14="http://schemas.microsoft.com/office/powerpoint/2010/main" val="639178883"/>
              </p:ext>
            </p:extLst>
          </p:nvPr>
        </p:nvGraphicFramePr>
        <p:xfrm>
          <a:off x="840316" y="2610893"/>
          <a:ext cx="1507067" cy="99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880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bg-BG" b="1" dirty="0" smtClean="0">
                <a:solidFill>
                  <a:schemeClr val="accent1">
                    <a:lumMod val="50000"/>
                  </a:schemeClr>
                </a:solidFill>
              </a:rPr>
              <a:t>ПОДАВАНЕ НА</a:t>
            </a:r>
            <a:r>
              <a:rPr lang="ru-RU" b="1" dirty="0" smtClean="0">
                <a:solidFill>
                  <a:schemeClr val="accent1">
                    <a:lumMod val="50000"/>
                  </a:schemeClr>
                </a:solidFill>
              </a:rPr>
              <a:t> </a:t>
            </a:r>
            <a:r>
              <a:rPr lang="ru-RU" b="1" dirty="0">
                <a:solidFill>
                  <a:schemeClr val="accent1">
                    <a:lumMod val="50000"/>
                  </a:schemeClr>
                </a:solidFill>
              </a:rPr>
              <a:t>ОФЕРТИ</a:t>
            </a:r>
          </a:p>
        </p:txBody>
      </p:sp>
      <p:pic>
        <p:nvPicPr>
          <p:cNvPr id="10" name="Picture 9">
            <a:extLst>
              <a:ext uri="{FF2B5EF4-FFF2-40B4-BE49-F238E27FC236}">
                <a16:creationId xmlns:a16="http://schemas.microsoft.com/office/drawing/2014/main" id="{C8D5D90C-A3D2-4E21-83BC-F8B8D555A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626" y="3810594"/>
            <a:ext cx="2466975" cy="1847850"/>
          </a:xfrm>
          <a:prstGeom prst="rect">
            <a:avLst/>
          </a:prstGeom>
        </p:spPr>
      </p:pic>
      <p:sp>
        <p:nvSpPr>
          <p:cNvPr id="11" name="TextBox 10">
            <a:extLst>
              <a:ext uri="{FF2B5EF4-FFF2-40B4-BE49-F238E27FC236}">
                <a16:creationId xmlns:a16="http://schemas.microsoft.com/office/drawing/2014/main" id="{0818DCD0-0B91-4FC3-ADD7-C0A37C1DDB73}"/>
              </a:ext>
            </a:extLst>
          </p:cNvPr>
          <p:cNvSpPr txBox="1"/>
          <p:nvPr/>
        </p:nvSpPr>
        <p:spPr>
          <a:xfrm>
            <a:off x="4343150" y="918685"/>
            <a:ext cx="4599472" cy="2800767"/>
          </a:xfrm>
          <a:prstGeom prst="rect">
            <a:avLst/>
          </a:prstGeom>
          <a:noFill/>
        </p:spPr>
        <p:txBody>
          <a:bodyPr wrap="square" rtlCol="0">
            <a:spAutoFit/>
          </a:bodyPr>
          <a:lstStyle/>
          <a:p>
            <a:r>
              <a:rPr lang="bg-BG" sz="1600" b="1" kern="0" dirty="0" smtClean="0">
                <a:latin typeface="+mj-lt"/>
                <a:ea typeface="Tahoma" pitchFamily="34" charset="0"/>
                <a:cs typeface="Tahoma" pitchFamily="34" charset="0"/>
              </a:rPr>
              <a:t>Офертата трябва да съдържа най-малко</a:t>
            </a:r>
            <a:r>
              <a:rPr lang="ru-RU" sz="1600" b="1" kern="0" dirty="0" smtClean="0">
                <a:latin typeface="+mj-lt"/>
                <a:ea typeface="Tahoma" pitchFamily="34" charset="0"/>
                <a:cs typeface="Tahoma" pitchFamily="34" charset="0"/>
              </a:rPr>
              <a:t>:</a:t>
            </a:r>
            <a:endParaRPr lang="en-US" sz="1600" b="1" kern="0" dirty="0" smtClean="0">
              <a:latin typeface="+mj-lt"/>
              <a:ea typeface="Tahoma" pitchFamily="34" charset="0"/>
              <a:cs typeface="Tahoma" pitchFamily="34" charset="0"/>
            </a:endParaRPr>
          </a:p>
          <a:p>
            <a:pPr marL="285750" indent="-285750">
              <a:buFontTx/>
              <a:buChar char="-"/>
            </a:pPr>
            <a:r>
              <a:rPr lang="bg-BG" sz="1600" i="1" kern="0" dirty="0" smtClean="0">
                <a:latin typeface="+mj-lt"/>
                <a:ea typeface="Tahoma" pitchFamily="34" charset="0"/>
                <a:cs typeface="Tahoma" pitchFamily="34" charset="0"/>
              </a:rPr>
              <a:t>Данни за кандидата;</a:t>
            </a:r>
          </a:p>
          <a:p>
            <a:pPr marL="285750" indent="-285750">
              <a:buFontTx/>
              <a:buChar char="-"/>
            </a:pPr>
            <a:r>
              <a:rPr lang="bg-BG" sz="1600" i="1" kern="0" dirty="0" smtClean="0">
                <a:latin typeface="+mj-lt"/>
                <a:ea typeface="Tahoma" pitchFamily="34" charset="0"/>
                <a:cs typeface="Tahoma" pitchFamily="34" charset="0"/>
              </a:rPr>
              <a:t>Техническо предложение;</a:t>
            </a:r>
          </a:p>
          <a:p>
            <a:pPr marL="285750" indent="-285750">
              <a:buFontTx/>
              <a:buChar char="-"/>
            </a:pPr>
            <a:r>
              <a:rPr lang="bg-BG" sz="1600" i="1" kern="0" dirty="0" smtClean="0">
                <a:latin typeface="+mj-lt"/>
                <a:ea typeface="Tahoma" pitchFamily="34" charset="0"/>
                <a:cs typeface="Tahoma" pitchFamily="34" charset="0"/>
              </a:rPr>
              <a:t>Ценово предложение;</a:t>
            </a:r>
          </a:p>
          <a:p>
            <a:pPr marL="285750" indent="-285750">
              <a:buFontTx/>
              <a:buChar char="-"/>
            </a:pPr>
            <a:r>
              <a:rPr lang="bg-BG" sz="1600" i="1" kern="0" dirty="0" smtClean="0">
                <a:latin typeface="+mj-lt"/>
                <a:ea typeface="Tahoma" pitchFamily="34" charset="0"/>
                <a:cs typeface="Tahoma" pitchFamily="34" charset="0"/>
              </a:rPr>
              <a:t>Срок на валидност</a:t>
            </a:r>
            <a:r>
              <a:rPr lang="ru-RU" sz="1600" i="1" kern="0" dirty="0" smtClean="0">
                <a:latin typeface="+mj-lt"/>
                <a:ea typeface="Tahoma" pitchFamily="34" charset="0"/>
                <a:cs typeface="Tahoma" pitchFamily="34" charset="0"/>
              </a:rPr>
              <a:t>;</a:t>
            </a:r>
          </a:p>
          <a:p>
            <a:pPr marL="285750" indent="-285750">
              <a:buFontTx/>
              <a:buChar char="-"/>
            </a:pPr>
            <a:r>
              <a:rPr lang="bg-BG" sz="1600" i="1" kern="0" dirty="0" smtClean="0">
                <a:latin typeface="+mj-lt"/>
                <a:ea typeface="Tahoma" pitchFamily="34" charset="0"/>
                <a:cs typeface="Tahoma" pitchFamily="34" charset="0"/>
              </a:rPr>
              <a:t>Информация за подизпълнителите</a:t>
            </a:r>
            <a:r>
              <a:rPr lang="ru-RU" sz="1600" i="1" kern="0" dirty="0" smtClean="0">
                <a:latin typeface="+mj-lt"/>
                <a:ea typeface="Tahoma" pitchFamily="34" charset="0"/>
                <a:cs typeface="Tahoma" pitchFamily="34" charset="0"/>
              </a:rPr>
              <a:t>, </a:t>
            </a:r>
            <a:r>
              <a:rPr lang="bg-BG" sz="1600" i="1" kern="0" dirty="0">
                <a:latin typeface="+mj-lt"/>
                <a:ea typeface="Tahoma" pitchFamily="34" charset="0"/>
                <a:cs typeface="Tahoma" pitchFamily="34" charset="0"/>
              </a:rPr>
              <a:t>ако кандидатът предвижда </a:t>
            </a:r>
            <a:r>
              <a:rPr lang="bg-BG" sz="1600" i="1" kern="0" dirty="0" smtClean="0">
                <a:latin typeface="+mj-lt"/>
                <a:ea typeface="Tahoma" pitchFamily="34" charset="0"/>
                <a:cs typeface="Tahoma" pitchFamily="34" charset="0"/>
              </a:rPr>
              <a:t>подизпълнители**;</a:t>
            </a:r>
          </a:p>
          <a:p>
            <a:pPr marL="285750" indent="-285750">
              <a:buFontTx/>
              <a:buChar char="-"/>
            </a:pPr>
            <a:r>
              <a:rPr lang="ru-RU" sz="1600" i="1" kern="0" dirty="0" smtClean="0">
                <a:latin typeface="+mj-lt"/>
                <a:ea typeface="Tahoma" pitchFamily="34" charset="0"/>
                <a:cs typeface="Tahoma" pitchFamily="34" charset="0"/>
              </a:rPr>
              <a:t>Декларация </a:t>
            </a:r>
            <a:r>
              <a:rPr lang="ru-RU" sz="1600" i="1" kern="0" dirty="0">
                <a:latin typeface="+mj-lt"/>
                <a:ea typeface="Tahoma" pitchFamily="34" charset="0"/>
                <a:cs typeface="Tahoma" pitchFamily="34" charset="0"/>
              </a:rPr>
              <a:t>по чл. 12, ал. 1, т. </a:t>
            </a:r>
            <a:r>
              <a:rPr lang="ru-RU" sz="1600" i="1" kern="0" dirty="0" smtClean="0">
                <a:latin typeface="+mj-lt"/>
                <a:ea typeface="Tahoma" pitchFamily="34" charset="0"/>
                <a:cs typeface="Tahoma" pitchFamily="34" charset="0"/>
              </a:rPr>
              <a:t>1 от ПМС № 4/2024;</a:t>
            </a:r>
            <a:endParaRPr lang="ru-RU" sz="1600" i="1" kern="0" dirty="0">
              <a:latin typeface="+mj-lt"/>
              <a:ea typeface="Tahoma" pitchFamily="34" charset="0"/>
              <a:cs typeface="Tahoma" pitchFamily="34" charset="0"/>
            </a:endParaRPr>
          </a:p>
          <a:p>
            <a:pPr marL="285750" indent="-285750">
              <a:buFontTx/>
              <a:buChar char="-"/>
            </a:pPr>
            <a:r>
              <a:rPr lang="bg-BG" sz="1600" i="1" kern="0" dirty="0" smtClean="0">
                <a:latin typeface="+mj-lt"/>
                <a:ea typeface="Tahoma" pitchFamily="34" charset="0"/>
                <a:cs typeface="Tahoma" pitchFamily="34" charset="0"/>
              </a:rPr>
              <a:t>Други</a:t>
            </a:r>
            <a:r>
              <a:rPr lang="ru-RU" sz="1600" i="1" kern="0" dirty="0" smtClean="0">
                <a:latin typeface="+mj-lt"/>
                <a:ea typeface="Tahoma" pitchFamily="34" charset="0"/>
                <a:cs typeface="Tahoma" pitchFamily="34" charset="0"/>
              </a:rPr>
              <a:t> </a:t>
            </a:r>
            <a:r>
              <a:rPr lang="bg-BG" sz="1600" i="1" kern="0" dirty="0" smtClean="0">
                <a:latin typeface="+mj-lt"/>
                <a:ea typeface="Tahoma" pitchFamily="34" charset="0"/>
                <a:cs typeface="Tahoma" pitchFamily="34" charset="0"/>
              </a:rPr>
              <a:t>документи, в случай че са предвидени в публичната покана</a:t>
            </a:r>
            <a:r>
              <a:rPr lang="ru-RU" sz="1600" i="1" kern="0" dirty="0" smtClean="0">
                <a:latin typeface="+mj-lt"/>
                <a:ea typeface="Tahoma" pitchFamily="34" charset="0"/>
                <a:cs typeface="Tahoma" pitchFamily="34" charset="0"/>
              </a:rPr>
              <a:t>.</a:t>
            </a:r>
            <a:endParaRPr lang="bg-BG" sz="1600" i="1" kern="0" dirty="0" smtClean="0">
              <a:latin typeface="+mj-lt"/>
              <a:ea typeface="Tahoma" pitchFamily="34" charset="0"/>
              <a:cs typeface="Tahoma" pitchFamily="34" charset="0"/>
            </a:endParaRPr>
          </a:p>
        </p:txBody>
      </p:sp>
      <p:sp>
        <p:nvSpPr>
          <p:cNvPr id="15" name="TextBox 14">
            <a:extLst>
              <a:ext uri="{FF2B5EF4-FFF2-40B4-BE49-F238E27FC236}">
                <a16:creationId xmlns:a16="http://schemas.microsoft.com/office/drawing/2014/main" id="{407CC951-7707-4E6E-A4F8-6F458B3AAC9C}"/>
              </a:ext>
            </a:extLst>
          </p:cNvPr>
          <p:cNvSpPr txBox="1"/>
          <p:nvPr/>
        </p:nvSpPr>
        <p:spPr>
          <a:xfrm>
            <a:off x="357051" y="918685"/>
            <a:ext cx="4049486" cy="4739759"/>
          </a:xfrm>
          <a:prstGeom prst="rect">
            <a:avLst/>
          </a:prstGeom>
          <a:noFill/>
        </p:spPr>
        <p:txBody>
          <a:bodyPr wrap="square" rtlCol="0">
            <a:spAutoFit/>
          </a:bodyPr>
          <a:lstStyle/>
          <a:p>
            <a:pPr marL="285750" indent="-285750" algn="just">
              <a:buFont typeface="Wingdings" panose="05000000000000000000" pitchFamily="2" charset="2"/>
              <a:buChar char="Ø"/>
            </a:pPr>
            <a:r>
              <a:rPr lang="ru-RU" sz="1600" i="1" dirty="0">
                <a:solidFill>
                  <a:srgbClr val="FF0000"/>
                </a:solidFill>
                <a:latin typeface="+mj-lt"/>
              </a:rPr>
              <a:t>Оферта </a:t>
            </a:r>
            <a:r>
              <a:rPr lang="bg-BG" sz="1600" i="1" dirty="0" smtClean="0">
                <a:solidFill>
                  <a:srgbClr val="FF0000"/>
                </a:solidFill>
                <a:latin typeface="+mj-lt"/>
              </a:rPr>
              <a:t>може да подават всяко българско или чуждестранно физическо или юридическо лице, както и техни обединения.</a:t>
            </a:r>
          </a:p>
          <a:p>
            <a:pPr marL="285750" indent="-285750" algn="just">
              <a:buFont typeface="Wingdings" panose="05000000000000000000" pitchFamily="2" charset="2"/>
              <a:buChar char="Ø"/>
            </a:pPr>
            <a:r>
              <a:rPr lang="bg-BG" sz="1600" i="1" dirty="0" smtClean="0">
                <a:solidFill>
                  <a:srgbClr val="FF0000"/>
                </a:solidFill>
                <a:latin typeface="+mj-lt"/>
              </a:rPr>
              <a:t>Всеки кандидат в процедурата има право да представи само една оферта.</a:t>
            </a:r>
          </a:p>
          <a:p>
            <a:pPr marL="285750" indent="-285750" algn="just">
              <a:buFont typeface="Wingdings" panose="05000000000000000000" pitchFamily="2" charset="2"/>
              <a:buChar char="Ø"/>
            </a:pPr>
            <a:r>
              <a:rPr lang="bg-BG" sz="1600" i="1" dirty="0" smtClean="0">
                <a:solidFill>
                  <a:srgbClr val="FF0000"/>
                </a:solidFill>
                <a:latin typeface="+mj-lt"/>
              </a:rPr>
              <a:t>Лице, което участва в обединение или е дало съгласие и фигурира като подизпълнител в офертата на друг кандидат, или е свързано лице* с друг кандидат, не може да представи самостоятелна оферта.</a:t>
            </a:r>
          </a:p>
          <a:p>
            <a:pPr marL="285750" indent="-285750" algn="just">
              <a:buFont typeface="Wingdings" panose="05000000000000000000" pitchFamily="2" charset="2"/>
              <a:buChar char="Ø"/>
            </a:pPr>
            <a:r>
              <a:rPr lang="bg-BG" sz="1600" i="1" dirty="0" smtClean="0">
                <a:solidFill>
                  <a:srgbClr val="FF0000"/>
                </a:solidFill>
                <a:latin typeface="+mj-lt"/>
              </a:rPr>
              <a:t>Едно физическо или юридическо лице може да участва само в едно обединение, което е кандидат по процедурата</a:t>
            </a:r>
            <a:r>
              <a:rPr lang="ru-RU" sz="1600" i="1" dirty="0" smtClean="0">
                <a:solidFill>
                  <a:srgbClr val="FF0000"/>
                </a:solidFill>
                <a:latin typeface="+mj-lt"/>
              </a:rPr>
              <a:t>.</a:t>
            </a:r>
            <a:endParaRPr lang="bg-BG" sz="1600" i="1" dirty="0" smtClean="0">
              <a:solidFill>
                <a:srgbClr val="FF0000"/>
              </a:solidFill>
              <a:latin typeface="+mj-lt"/>
            </a:endParaRPr>
          </a:p>
          <a:p>
            <a:pPr marL="285750" indent="-285750" algn="just">
              <a:buFont typeface="Wingdings" panose="05000000000000000000" pitchFamily="2" charset="2"/>
              <a:buChar char="Ø"/>
            </a:pPr>
            <a:r>
              <a:rPr lang="bg-BG" sz="1600" i="1" dirty="0" smtClean="0">
                <a:solidFill>
                  <a:srgbClr val="FF0000"/>
                </a:solidFill>
                <a:latin typeface="+mj-lt"/>
              </a:rPr>
              <a:t>Офертата се изготвя на български език и се подава</a:t>
            </a:r>
            <a:r>
              <a:rPr lang="ru-RU" sz="1600" i="1" dirty="0" smtClean="0">
                <a:solidFill>
                  <a:srgbClr val="FF0000"/>
                </a:solidFill>
                <a:latin typeface="+mj-lt"/>
              </a:rPr>
              <a:t> </a:t>
            </a:r>
            <a:r>
              <a:rPr lang="ru-RU" sz="1600" i="1" dirty="0">
                <a:solidFill>
                  <a:srgbClr val="FF0000"/>
                </a:solidFill>
                <a:latin typeface="+mj-lt"/>
              </a:rPr>
              <a:t>в ИСУН</a:t>
            </a:r>
            <a:r>
              <a:rPr lang="ru-RU" sz="1600" i="1" dirty="0" smtClean="0">
                <a:solidFill>
                  <a:srgbClr val="FF0000"/>
                </a:solidFill>
                <a:latin typeface="+mj-lt"/>
              </a:rPr>
              <a:t>.</a:t>
            </a:r>
          </a:p>
          <a:p>
            <a:pPr marL="285750" indent="-285750">
              <a:buFont typeface="Wingdings" panose="05000000000000000000" pitchFamily="2" charset="2"/>
              <a:buChar char="Ø"/>
            </a:pPr>
            <a:endParaRPr lang="bg-BG" sz="1400" i="1" dirty="0">
              <a:solidFill>
                <a:srgbClr val="FF0000"/>
              </a:solidFill>
            </a:endParaRPr>
          </a:p>
        </p:txBody>
      </p:sp>
      <p:sp>
        <p:nvSpPr>
          <p:cNvPr id="16" name="TextBox 15">
            <a:extLst>
              <a:ext uri="{FF2B5EF4-FFF2-40B4-BE49-F238E27FC236}">
                <a16:creationId xmlns:a16="http://schemas.microsoft.com/office/drawing/2014/main" id="{770FDB9E-1812-4500-8AFF-34069D8B637A}"/>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sp>
        <p:nvSpPr>
          <p:cNvPr id="2" name="TextBox 1"/>
          <p:cNvSpPr txBox="1"/>
          <p:nvPr/>
        </p:nvSpPr>
        <p:spPr>
          <a:xfrm>
            <a:off x="609600" y="6008914"/>
            <a:ext cx="8411277" cy="507831"/>
          </a:xfrm>
          <a:prstGeom prst="rect">
            <a:avLst/>
          </a:prstGeom>
          <a:noFill/>
        </p:spPr>
        <p:txBody>
          <a:bodyPr wrap="none" rtlCol="0">
            <a:spAutoFit/>
          </a:bodyPr>
          <a:lstStyle/>
          <a:p>
            <a:r>
              <a:rPr lang="ru-RU" sz="900" dirty="0">
                <a:latin typeface="+mj-lt"/>
              </a:rPr>
              <a:t>*по </a:t>
            </a:r>
            <a:r>
              <a:rPr lang="bg-BG" sz="900" dirty="0" smtClean="0">
                <a:latin typeface="+mj-lt"/>
              </a:rPr>
              <a:t>смисъла на § 1, т. 13 и 14 от допълнителните разпоредби на Закона за публичното предлагане на ценни книжа</a:t>
            </a:r>
            <a:r>
              <a:rPr lang="ru-RU" sz="900" dirty="0" smtClean="0">
                <a:latin typeface="+mj-lt"/>
              </a:rPr>
              <a:t>.</a:t>
            </a:r>
          </a:p>
          <a:p>
            <a:r>
              <a:rPr lang="ru-RU" sz="900" dirty="0" smtClean="0">
                <a:latin typeface="+mj-lt"/>
              </a:rPr>
              <a:t>**</a:t>
            </a:r>
            <a:r>
              <a:rPr lang="bg-BG" sz="900" dirty="0" smtClean="0">
                <a:latin typeface="+mj-lt"/>
              </a:rPr>
              <a:t>Когато кандидатът предвижда участието на подизпълнители, те трябва да отговарят на съответните критерии за подбор съобразно вида и дела от поръчката, който </a:t>
            </a:r>
          </a:p>
          <a:p>
            <a:r>
              <a:rPr lang="bg-BG" sz="900" dirty="0" smtClean="0">
                <a:latin typeface="+mj-lt"/>
              </a:rPr>
              <a:t>ще изпълняват, и за тях да не са налице основания за отстраняване.</a:t>
            </a:r>
            <a:endParaRPr lang="bg-BG" sz="900" dirty="0">
              <a:latin typeface="+mj-l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378799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ОЦЕНКА НА ОФЕРТИ</a:t>
            </a:r>
          </a:p>
        </p:txBody>
      </p:sp>
      <p:sp>
        <p:nvSpPr>
          <p:cNvPr id="11" name="TextBox 10">
            <a:extLst>
              <a:ext uri="{FF2B5EF4-FFF2-40B4-BE49-F238E27FC236}">
                <a16:creationId xmlns:a16="http://schemas.microsoft.com/office/drawing/2014/main" id="{0818DCD0-0B91-4FC3-ADD7-C0A37C1DDB73}"/>
              </a:ext>
            </a:extLst>
          </p:cNvPr>
          <p:cNvSpPr txBox="1"/>
          <p:nvPr/>
        </p:nvSpPr>
        <p:spPr>
          <a:xfrm>
            <a:off x="4205131" y="1162900"/>
            <a:ext cx="4599472" cy="4185761"/>
          </a:xfrm>
          <a:prstGeom prst="rect">
            <a:avLst/>
          </a:prstGeom>
          <a:noFill/>
        </p:spPr>
        <p:txBody>
          <a:bodyPr wrap="square" rtlCol="0">
            <a:spAutoFit/>
          </a:bodyPr>
          <a:lstStyle/>
          <a:p>
            <a:pPr marL="285750" indent="-285750" algn="just">
              <a:buFontTx/>
              <a:buChar char="-"/>
            </a:pPr>
            <a:r>
              <a:rPr lang="bg-BG" sz="1400" kern="0" dirty="0" smtClean="0">
                <a:latin typeface="+mj-lt"/>
                <a:ea typeface="Tahoma" pitchFamily="34" charset="0"/>
                <a:cs typeface="Tahoma" pitchFamily="34" charset="0"/>
              </a:rPr>
              <a:t>Определяне на нечетен брой оценители (и резервни членове)</a:t>
            </a:r>
            <a:r>
              <a:rPr lang="en-US" sz="1400" kern="0" dirty="0" smtClean="0">
                <a:latin typeface="+mj-lt"/>
                <a:ea typeface="Tahoma" pitchFamily="34" charset="0"/>
                <a:cs typeface="Tahoma" pitchFamily="34" charset="0"/>
              </a:rPr>
              <a:t>, </a:t>
            </a:r>
            <a:r>
              <a:rPr lang="bg-BG" sz="1400" kern="0" dirty="0" smtClean="0">
                <a:latin typeface="+mj-lt"/>
                <a:ea typeface="Tahoma" pitchFamily="34" charset="0"/>
                <a:cs typeface="Tahoma" pitchFamily="34" charset="0"/>
              </a:rPr>
              <a:t>които разглеждат и оценяват офертите;</a:t>
            </a:r>
          </a:p>
          <a:p>
            <a:pPr marL="285750" indent="-285750" algn="just">
              <a:buFontTx/>
              <a:buChar char="-"/>
            </a:pPr>
            <a:r>
              <a:rPr lang="bg-BG" sz="1400" kern="0" dirty="0" smtClean="0">
                <a:latin typeface="+mj-lt"/>
                <a:ea typeface="Tahoma" pitchFamily="34" charset="0"/>
                <a:cs typeface="Tahoma" pitchFamily="34" charset="0"/>
              </a:rPr>
              <a:t>декларации за безпристрастност и поверителност, подписани от оценителите</a:t>
            </a:r>
            <a:r>
              <a:rPr lang="ru-RU" sz="1400" kern="0" dirty="0" smtClean="0">
                <a:latin typeface="+mj-lt"/>
                <a:ea typeface="Tahoma" pitchFamily="34" charset="0"/>
                <a:cs typeface="Tahoma" pitchFamily="34" charset="0"/>
              </a:rPr>
              <a:t>;</a:t>
            </a:r>
            <a:endParaRPr lang="ru-RU" sz="1400" kern="0" dirty="0">
              <a:latin typeface="+mj-lt"/>
              <a:ea typeface="Tahoma" pitchFamily="34" charset="0"/>
              <a:cs typeface="Tahoma" pitchFamily="34" charset="0"/>
            </a:endParaRPr>
          </a:p>
          <a:p>
            <a:pPr marL="285750" indent="-285750" algn="just">
              <a:buFontTx/>
              <a:buChar char="-"/>
            </a:pPr>
            <a:r>
              <a:rPr lang="ru-RU" sz="1400" kern="0" dirty="0">
                <a:latin typeface="+mj-lt"/>
                <a:ea typeface="Tahoma" pitchFamily="34" charset="0"/>
                <a:cs typeface="Tahoma" pitchFamily="34" charset="0"/>
              </a:rPr>
              <a:t>Проверка за административно </a:t>
            </a:r>
            <a:r>
              <a:rPr lang="bg-BG" sz="1400" kern="0" dirty="0" smtClean="0">
                <a:latin typeface="+mj-lt"/>
                <a:ea typeface="Tahoma" pitchFamily="34" charset="0"/>
                <a:cs typeface="Tahoma" pitchFamily="34" charset="0"/>
              </a:rPr>
              <a:t>съответствие</a:t>
            </a:r>
            <a:r>
              <a:rPr lang="ru-RU" sz="1400" kern="0" dirty="0" smtClean="0">
                <a:latin typeface="+mj-lt"/>
                <a:ea typeface="Tahoma" pitchFamily="34" charset="0"/>
                <a:cs typeface="Tahoma" pitchFamily="34" charset="0"/>
              </a:rPr>
              <a:t>;</a:t>
            </a:r>
            <a:endParaRPr lang="ru-RU" sz="1400" kern="0" dirty="0">
              <a:latin typeface="+mj-lt"/>
              <a:ea typeface="Tahoma" pitchFamily="34" charset="0"/>
              <a:cs typeface="Tahoma" pitchFamily="34" charset="0"/>
            </a:endParaRPr>
          </a:p>
          <a:p>
            <a:pPr marL="285750" indent="-285750" algn="just">
              <a:buFontTx/>
              <a:buChar char="-"/>
            </a:pPr>
            <a:r>
              <a:rPr lang="bg-BG" sz="1400" kern="0" dirty="0" smtClean="0">
                <a:latin typeface="+mj-lt"/>
                <a:ea typeface="Tahoma" pitchFamily="34" charset="0"/>
                <a:cs typeface="Tahoma" pitchFamily="34" charset="0"/>
              </a:rPr>
              <a:t>Уведомяване на кандидатите за липсващи или нередовни документи</a:t>
            </a:r>
            <a:r>
              <a:rPr lang="ru-RU" sz="1400" kern="0" dirty="0" smtClean="0">
                <a:latin typeface="+mj-lt"/>
                <a:ea typeface="Tahoma" pitchFamily="34" charset="0"/>
                <a:cs typeface="Tahoma" pitchFamily="34" charset="0"/>
              </a:rPr>
              <a:t>;</a:t>
            </a:r>
            <a:endParaRPr lang="ru-RU" sz="1400" kern="0" dirty="0">
              <a:latin typeface="+mj-lt"/>
              <a:ea typeface="Tahoma" pitchFamily="34" charset="0"/>
              <a:cs typeface="Tahoma" pitchFamily="34" charset="0"/>
            </a:endParaRPr>
          </a:p>
          <a:p>
            <a:pPr marL="285750" indent="-285750" algn="just">
              <a:buFontTx/>
              <a:buChar char="-"/>
            </a:pPr>
            <a:r>
              <a:rPr lang="bg-BG" sz="1400" kern="0" dirty="0" smtClean="0">
                <a:latin typeface="+mj-lt"/>
                <a:ea typeface="Tahoma" pitchFamily="34" charset="0"/>
                <a:cs typeface="Tahoma" pitchFamily="34" charset="0"/>
              </a:rPr>
              <a:t>Разяснения и допълнителни доказателства относно офертата, като това не води до промяна на техническото/ценовото предложение</a:t>
            </a:r>
            <a:r>
              <a:rPr lang="ru-RU" sz="1400" kern="0" dirty="0" smtClean="0">
                <a:latin typeface="+mj-lt"/>
                <a:ea typeface="Tahoma" pitchFamily="34" charset="0"/>
                <a:cs typeface="Tahoma" pitchFamily="34" charset="0"/>
              </a:rPr>
              <a:t>;</a:t>
            </a:r>
            <a:endParaRPr lang="ru-RU" sz="1400" kern="0" dirty="0">
              <a:latin typeface="+mj-lt"/>
              <a:ea typeface="Tahoma" pitchFamily="34" charset="0"/>
              <a:cs typeface="Tahoma" pitchFamily="34" charset="0"/>
            </a:endParaRPr>
          </a:p>
          <a:p>
            <a:pPr marL="285750" indent="-285750" algn="just">
              <a:buFontTx/>
              <a:buChar char="-"/>
            </a:pPr>
            <a:r>
              <a:rPr lang="bg-BG" sz="1400" kern="0" dirty="0" smtClean="0">
                <a:latin typeface="+mj-lt"/>
                <a:ea typeface="Tahoma" pitchFamily="34" charset="0"/>
                <a:cs typeface="Tahoma" pitchFamily="34" charset="0"/>
              </a:rPr>
              <a:t>Отстраняване кандидати </a:t>
            </a:r>
            <a:r>
              <a:rPr lang="ru-RU" sz="1400" kern="0" dirty="0" smtClean="0">
                <a:latin typeface="+mj-lt"/>
                <a:ea typeface="Tahoma" pitchFamily="34" charset="0"/>
                <a:cs typeface="Tahoma" pitchFamily="34" charset="0"/>
              </a:rPr>
              <a:t>– </a:t>
            </a:r>
            <a:r>
              <a:rPr lang="ru-RU" sz="1400" kern="0" dirty="0">
                <a:latin typeface="+mj-lt"/>
                <a:ea typeface="Tahoma" pitchFamily="34" charset="0"/>
                <a:cs typeface="Tahoma" pitchFamily="34" charset="0"/>
              </a:rPr>
              <a:t>чл. </a:t>
            </a:r>
            <a:r>
              <a:rPr lang="en-US" sz="1400" kern="0" dirty="0" smtClean="0">
                <a:latin typeface="+mj-lt"/>
                <a:ea typeface="Tahoma" pitchFamily="34" charset="0"/>
                <a:cs typeface="Tahoma" pitchFamily="34" charset="0"/>
              </a:rPr>
              <a:t>8</a:t>
            </a:r>
            <a:r>
              <a:rPr lang="ru-RU" sz="1400" kern="0" dirty="0" smtClean="0">
                <a:latin typeface="+mj-lt"/>
                <a:ea typeface="Tahoma" pitchFamily="34" charset="0"/>
                <a:cs typeface="Tahoma" pitchFamily="34" charset="0"/>
              </a:rPr>
              <a:t>, </a:t>
            </a:r>
            <a:r>
              <a:rPr lang="ru-RU" sz="1400" kern="0" dirty="0">
                <a:latin typeface="+mj-lt"/>
                <a:ea typeface="Tahoma" pitchFamily="34" charset="0"/>
                <a:cs typeface="Tahoma" pitchFamily="34" charset="0"/>
              </a:rPr>
              <a:t>ал. </a:t>
            </a:r>
            <a:r>
              <a:rPr lang="en-US" sz="1400" kern="0" dirty="0" smtClean="0">
                <a:latin typeface="+mj-lt"/>
                <a:ea typeface="Tahoma" pitchFamily="34" charset="0"/>
                <a:cs typeface="Tahoma" pitchFamily="34" charset="0"/>
              </a:rPr>
              <a:t>3</a:t>
            </a:r>
            <a:r>
              <a:rPr lang="bg-BG" sz="1400" kern="0" dirty="0" smtClean="0">
                <a:latin typeface="+mj-lt"/>
                <a:ea typeface="Tahoma" pitchFamily="34" charset="0"/>
                <a:cs typeface="Tahoma" pitchFamily="34" charset="0"/>
              </a:rPr>
              <a:t> ПМС № 4/2024</a:t>
            </a:r>
            <a:r>
              <a:rPr lang="ru-RU" sz="1400" kern="0" dirty="0" smtClean="0">
                <a:latin typeface="+mj-lt"/>
                <a:ea typeface="Tahoma" pitchFamily="34" charset="0"/>
                <a:cs typeface="Tahoma" pitchFamily="34" charset="0"/>
              </a:rPr>
              <a:t>;</a:t>
            </a:r>
            <a:endParaRPr lang="ru-RU" sz="1400" kern="0" dirty="0">
              <a:latin typeface="+mj-lt"/>
              <a:ea typeface="Tahoma" pitchFamily="34" charset="0"/>
              <a:cs typeface="Tahoma" pitchFamily="34" charset="0"/>
            </a:endParaRPr>
          </a:p>
          <a:p>
            <a:pPr marL="285750" indent="-285750" algn="just">
              <a:buFontTx/>
              <a:buChar char="-"/>
            </a:pPr>
            <a:r>
              <a:rPr lang="bg-BG" sz="1400" kern="0" dirty="0" smtClean="0">
                <a:latin typeface="+mj-lt"/>
                <a:ea typeface="Tahoma" pitchFamily="34" charset="0"/>
                <a:cs typeface="Tahoma" pitchFamily="34" charset="0"/>
              </a:rPr>
              <a:t>Оценяване съгласно критерия за възлагане</a:t>
            </a:r>
            <a:r>
              <a:rPr lang="ru-RU" sz="1400" kern="0" dirty="0" smtClean="0">
                <a:latin typeface="+mj-lt"/>
                <a:ea typeface="Tahoma" pitchFamily="34" charset="0"/>
                <a:cs typeface="Tahoma" pitchFamily="34" charset="0"/>
              </a:rPr>
              <a:t>;</a:t>
            </a:r>
            <a:endParaRPr lang="ru-RU" sz="1400" kern="0" dirty="0">
              <a:latin typeface="+mj-lt"/>
              <a:ea typeface="Tahoma" pitchFamily="34" charset="0"/>
              <a:cs typeface="Tahoma" pitchFamily="34" charset="0"/>
            </a:endParaRPr>
          </a:p>
          <a:p>
            <a:pPr marL="285750" indent="-285750" algn="just">
              <a:buFontTx/>
              <a:buChar char="-"/>
            </a:pPr>
            <a:r>
              <a:rPr lang="bg-BG" sz="1400" kern="0" dirty="0" smtClean="0">
                <a:latin typeface="+mj-lt"/>
                <a:ea typeface="Tahoma" pitchFamily="34" charset="0"/>
                <a:cs typeface="Tahoma" pitchFamily="34" charset="0"/>
              </a:rPr>
              <a:t>Съставяне и утвърждаване на протокол за резултатите от работата на оценителите</a:t>
            </a:r>
            <a:r>
              <a:rPr lang="ru-RU" sz="1400" kern="0" dirty="0" smtClean="0">
                <a:latin typeface="+mj-lt"/>
                <a:ea typeface="Tahoma" pitchFamily="34" charset="0"/>
                <a:cs typeface="Tahoma" pitchFamily="34" charset="0"/>
              </a:rPr>
              <a:t>;</a:t>
            </a:r>
            <a:endParaRPr lang="ru-RU" sz="1400" kern="0" dirty="0">
              <a:latin typeface="+mj-lt"/>
              <a:ea typeface="Tahoma" pitchFamily="34" charset="0"/>
              <a:cs typeface="Tahoma" pitchFamily="34" charset="0"/>
            </a:endParaRPr>
          </a:p>
          <a:p>
            <a:pPr marL="285750" indent="-285750" algn="just">
              <a:buFontTx/>
              <a:buChar char="-"/>
            </a:pPr>
            <a:r>
              <a:rPr lang="bg-BG" sz="1400" kern="0" dirty="0" smtClean="0">
                <a:latin typeface="+mj-lt"/>
                <a:ea typeface="Tahoma" pitchFamily="34" charset="0"/>
                <a:cs typeface="Tahoma" pitchFamily="34" charset="0"/>
              </a:rPr>
              <a:t>Уведомяване на кандидатите – 3 дни от утвърждаване на протокола;</a:t>
            </a:r>
          </a:p>
          <a:p>
            <a:pPr marL="285750" indent="-285750" algn="just">
              <a:buFontTx/>
              <a:buChar char="-"/>
            </a:pPr>
            <a:r>
              <a:rPr lang="bg-BG" sz="1400" kern="0" dirty="0" smtClean="0">
                <a:latin typeface="+mj-lt"/>
                <a:ea typeface="Tahoma" pitchFamily="34" charset="0"/>
                <a:cs typeface="Tahoma" pitchFamily="34" charset="0"/>
              </a:rPr>
              <a:t>Право на достъп до протокола (искане в срок от 5 работни дни, предоставя се в 7-дневен срок</a:t>
            </a:r>
            <a:r>
              <a:rPr lang="ru-RU" sz="1400" kern="0" dirty="0" smtClean="0">
                <a:latin typeface="+mj-lt"/>
                <a:ea typeface="Tahoma" pitchFamily="34" charset="0"/>
                <a:cs typeface="Tahoma" pitchFamily="34" charset="0"/>
              </a:rPr>
              <a:t>).</a:t>
            </a:r>
            <a:r>
              <a:rPr lang="ru-RU" sz="1400" kern="0" dirty="0">
                <a:ea typeface="Tahoma" pitchFamily="34" charset="0"/>
                <a:cs typeface="Tahoma" pitchFamily="34" charset="0"/>
              </a:rPr>
              <a:t/>
            </a:r>
            <a:br>
              <a:rPr lang="ru-RU" sz="1400" kern="0" dirty="0">
                <a:ea typeface="Tahoma" pitchFamily="34" charset="0"/>
                <a:cs typeface="Tahoma" pitchFamily="34" charset="0"/>
              </a:rPr>
            </a:br>
            <a:endParaRPr lang="bg-BG" sz="1400" dirty="0"/>
          </a:p>
        </p:txBody>
      </p:sp>
      <p:sp>
        <p:nvSpPr>
          <p:cNvPr id="15" name="TextBox 14">
            <a:extLst>
              <a:ext uri="{FF2B5EF4-FFF2-40B4-BE49-F238E27FC236}">
                <a16:creationId xmlns:a16="http://schemas.microsoft.com/office/drawing/2014/main" id="{407CC951-7707-4E6E-A4F8-6F458B3AAC9C}"/>
              </a:ext>
            </a:extLst>
          </p:cNvPr>
          <p:cNvSpPr txBox="1"/>
          <p:nvPr/>
        </p:nvSpPr>
        <p:spPr>
          <a:xfrm>
            <a:off x="707881" y="3580235"/>
            <a:ext cx="3311064" cy="1354217"/>
          </a:xfrm>
          <a:prstGeom prst="rect">
            <a:avLst/>
          </a:prstGeom>
          <a:noFill/>
        </p:spPr>
        <p:txBody>
          <a:bodyPr wrap="square" rtlCol="0">
            <a:spAutoFit/>
          </a:bodyPr>
          <a:lstStyle/>
          <a:p>
            <a:pPr algn="just"/>
            <a:r>
              <a:rPr lang="bg-BG" i="1" dirty="0">
                <a:solidFill>
                  <a:srgbClr val="FF0000"/>
                </a:solidFill>
                <a:latin typeface="+mj-lt"/>
              </a:rPr>
              <a:t>ВАЖНО:</a:t>
            </a:r>
          </a:p>
          <a:p>
            <a:pPr algn="just"/>
            <a:r>
              <a:rPr lang="bg-BG" sz="1600" i="1" dirty="0" smtClean="0">
                <a:solidFill>
                  <a:srgbClr val="FF0000"/>
                </a:solidFill>
                <a:latin typeface="+mj-lt"/>
              </a:rPr>
              <a:t>Кореспонденцията между бенефициента и кандидатите във връзка с процедурата се осъществява само чрез ИСУН.</a:t>
            </a:r>
            <a:endParaRPr lang="bg-BG" sz="1600" i="1" dirty="0">
              <a:solidFill>
                <a:srgbClr val="FF0000"/>
              </a:solidFill>
              <a:latin typeface="+mj-lt"/>
            </a:endParaRPr>
          </a:p>
        </p:txBody>
      </p:sp>
      <p:sp>
        <p:nvSpPr>
          <p:cNvPr id="16" name="TextBox 15">
            <a:extLst>
              <a:ext uri="{FF2B5EF4-FFF2-40B4-BE49-F238E27FC236}">
                <a16:creationId xmlns:a16="http://schemas.microsoft.com/office/drawing/2014/main" id="{770FDB9E-1812-4500-8AFF-34069D8B637A}"/>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81" y="1035224"/>
            <a:ext cx="2856153" cy="234499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263761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СКЛЮЧВАНЕ НА ДОГОВОР С ИЗПЪЛНИТЕЛ</a:t>
            </a:r>
          </a:p>
        </p:txBody>
      </p:sp>
      <p:pic>
        <p:nvPicPr>
          <p:cNvPr id="11" name="Content Placeholder 3">
            <a:extLst>
              <a:ext uri="{FF2B5EF4-FFF2-40B4-BE49-F238E27FC236}">
                <a16:creationId xmlns:a16="http://schemas.microsoft.com/office/drawing/2014/main" id="{D48315DF-DF1F-45AF-B667-0A3B6DDF15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71" y="1113456"/>
            <a:ext cx="3168352" cy="2880320"/>
          </a:xfrm>
          <a:prstGeom prst="rect">
            <a:avLst/>
          </a:prstGeom>
        </p:spPr>
      </p:pic>
      <p:sp>
        <p:nvSpPr>
          <p:cNvPr id="15" name="TextBox 14">
            <a:extLst>
              <a:ext uri="{FF2B5EF4-FFF2-40B4-BE49-F238E27FC236}">
                <a16:creationId xmlns:a16="http://schemas.microsoft.com/office/drawing/2014/main" id="{715473F1-602E-4990-9D31-DA4C49CDAC67}"/>
              </a:ext>
            </a:extLst>
          </p:cNvPr>
          <p:cNvSpPr txBox="1"/>
          <p:nvPr/>
        </p:nvSpPr>
        <p:spPr>
          <a:xfrm>
            <a:off x="4401949" y="1053891"/>
            <a:ext cx="3888432" cy="4801314"/>
          </a:xfrm>
          <a:prstGeom prst="rect">
            <a:avLst/>
          </a:prstGeom>
          <a:noFill/>
        </p:spPr>
        <p:txBody>
          <a:bodyPr wrap="square" rtlCol="0">
            <a:spAutoFit/>
          </a:bodyPr>
          <a:lstStyle/>
          <a:p>
            <a:pPr algn="just"/>
            <a:r>
              <a:rPr lang="bg-BG" dirty="0" smtClean="0">
                <a:latin typeface="+mj-lt"/>
              </a:rPr>
              <a:t>Бенефициентът сключва писмен </a:t>
            </a:r>
            <a:r>
              <a:rPr lang="bg-BG" dirty="0">
                <a:latin typeface="+mj-lt"/>
              </a:rPr>
              <a:t>договор с </a:t>
            </a:r>
            <a:r>
              <a:rPr lang="bg-BG" dirty="0" smtClean="0">
                <a:latin typeface="+mj-lt"/>
              </a:rPr>
              <a:t>определения за изпълнител кандидат, </a:t>
            </a:r>
            <a:r>
              <a:rPr lang="bg-BG" dirty="0">
                <a:latin typeface="+mj-lt"/>
              </a:rPr>
              <a:t>след като бъдат представени документите, </a:t>
            </a:r>
            <a:r>
              <a:rPr lang="bg-BG" dirty="0" smtClean="0">
                <a:latin typeface="+mj-lt"/>
              </a:rPr>
              <a:t>издадени от компетентен орган, относно липсата на обстоятелства по чл. 54, ал. 1, т. 1 - 3 и 6 от Закона за обществените поръчки и гаранция за изпълнение (в случай че се изисква такава</a:t>
            </a:r>
            <a:r>
              <a:rPr lang="ru-RU" dirty="0" smtClean="0">
                <a:latin typeface="+mj-lt"/>
              </a:rPr>
              <a:t>). </a:t>
            </a:r>
            <a:r>
              <a:rPr lang="bg-BG" dirty="0" smtClean="0">
                <a:solidFill>
                  <a:srgbClr val="FF0000"/>
                </a:solidFill>
                <a:latin typeface="+mj-lt"/>
              </a:rPr>
              <a:t> </a:t>
            </a:r>
          </a:p>
          <a:p>
            <a:pPr algn="just"/>
            <a:r>
              <a:rPr lang="bg-BG" dirty="0" smtClean="0">
                <a:solidFill>
                  <a:srgbClr val="FF0000"/>
                </a:solidFill>
                <a:latin typeface="+mj-lt"/>
              </a:rPr>
              <a:t>При отказ и неявяване за сключване на договор или непредставянето </a:t>
            </a:r>
            <a:r>
              <a:rPr lang="bg-BG" dirty="0">
                <a:solidFill>
                  <a:srgbClr val="FF0000"/>
                </a:solidFill>
                <a:latin typeface="+mj-lt"/>
              </a:rPr>
              <a:t>на един или повече от изискуемите документи </a:t>
            </a:r>
            <a:r>
              <a:rPr lang="bg-BG" dirty="0" smtClean="0">
                <a:solidFill>
                  <a:srgbClr val="FF0000"/>
                </a:solidFill>
                <a:latin typeface="+mj-lt"/>
              </a:rPr>
              <a:t>бенефициентът може да избере следващия в класирането кандидат или да прекрати процедурата за избор на изпълнител</a:t>
            </a:r>
            <a:r>
              <a:rPr lang="ru-RU" dirty="0" smtClean="0">
                <a:solidFill>
                  <a:srgbClr val="FF0000"/>
                </a:solidFill>
                <a:latin typeface="+mj-lt"/>
              </a:rPr>
              <a:t>.</a:t>
            </a:r>
            <a:r>
              <a:rPr lang="bg-BG" dirty="0" smtClean="0">
                <a:solidFill>
                  <a:srgbClr val="FF0000"/>
                </a:solidFill>
                <a:latin typeface="+mj-lt"/>
              </a:rPr>
              <a:t> </a:t>
            </a:r>
            <a:endParaRPr lang="bg-BG" dirty="0">
              <a:solidFill>
                <a:srgbClr val="FF0000"/>
              </a:solidFill>
              <a:latin typeface="+mj-lt"/>
            </a:endParaRPr>
          </a:p>
        </p:txBody>
      </p:sp>
      <p:sp>
        <p:nvSpPr>
          <p:cNvPr id="18" name="TextBox 17">
            <a:extLst>
              <a:ext uri="{FF2B5EF4-FFF2-40B4-BE49-F238E27FC236}">
                <a16:creationId xmlns:a16="http://schemas.microsoft.com/office/drawing/2014/main" id="{4322E069-46F1-43E6-B102-70E22C0E10B0}"/>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sp>
        <p:nvSpPr>
          <p:cNvPr id="2" name="TextBox 1"/>
          <p:cNvSpPr txBox="1"/>
          <p:nvPr/>
        </p:nvSpPr>
        <p:spPr>
          <a:xfrm>
            <a:off x="775672" y="4015022"/>
            <a:ext cx="3626276" cy="1938992"/>
          </a:xfrm>
          <a:prstGeom prst="rect">
            <a:avLst/>
          </a:prstGeom>
          <a:noFill/>
        </p:spPr>
        <p:txBody>
          <a:bodyPr wrap="square" rtlCol="0">
            <a:spAutoFit/>
          </a:bodyPr>
          <a:lstStyle/>
          <a:p>
            <a:r>
              <a:rPr lang="bg-BG" sz="1200" dirty="0" smtClean="0">
                <a:latin typeface="+mj-lt"/>
              </a:rPr>
              <a:t>При избора на изпълнител следва да се спазва чл. 5k и 5л от Регламент (ЕС) 2022/576 на Съвета от 8 април 2022 година за изменение на Регламент (ЕС) № 833/2014 относно ограничителни мерки с оглед на действията на Русия, дестабилизиращи положението в Украйна. Бенефициентът е длъжен да въвежда информацията за действителните собственици на изпълнителите в модул „Договори“/„Процедури за избор на изпълнител – Юридически лица/физически лица“ на ИСУН</a:t>
            </a:r>
            <a:r>
              <a:rPr lang="ru-RU" sz="1200" dirty="0" smtClean="0">
                <a:latin typeface="+mj-lt"/>
              </a:rPr>
              <a:t>.</a:t>
            </a:r>
            <a:endParaRPr lang="bg-BG" sz="1200" dirty="0">
              <a:latin typeface="+mj-lt"/>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2330294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ПРЕКРАТЯВАНЕ НА ПРОЦЕДУРА</a:t>
            </a:r>
          </a:p>
        </p:txBody>
      </p:sp>
      <p:sp>
        <p:nvSpPr>
          <p:cNvPr id="16" name="TextBox 15">
            <a:extLst>
              <a:ext uri="{FF2B5EF4-FFF2-40B4-BE49-F238E27FC236}">
                <a16:creationId xmlns:a16="http://schemas.microsoft.com/office/drawing/2014/main" id="{85C3E6DB-2AED-4115-A916-DD24CBA4D8A3}"/>
              </a:ext>
            </a:extLst>
          </p:cNvPr>
          <p:cNvSpPr txBox="1"/>
          <p:nvPr/>
        </p:nvSpPr>
        <p:spPr>
          <a:xfrm>
            <a:off x="2249537" y="4061120"/>
            <a:ext cx="3672408" cy="1200329"/>
          </a:xfrm>
          <a:prstGeom prst="rect">
            <a:avLst/>
          </a:prstGeom>
          <a:noFill/>
        </p:spPr>
        <p:txBody>
          <a:bodyPr wrap="square" rtlCol="0">
            <a:spAutoFit/>
          </a:bodyPr>
          <a:lstStyle/>
          <a:p>
            <a:pPr algn="just"/>
            <a:r>
              <a:rPr lang="bg-BG" b="1" dirty="0">
                <a:solidFill>
                  <a:srgbClr val="FF0000"/>
                </a:solidFill>
                <a:latin typeface="+mj-lt"/>
              </a:rPr>
              <a:t>ВАЖНО:</a:t>
            </a:r>
            <a:r>
              <a:rPr lang="bg-BG" dirty="0">
                <a:solidFill>
                  <a:srgbClr val="FF0000"/>
                </a:solidFill>
                <a:latin typeface="+mj-lt"/>
              </a:rPr>
              <a:t> </a:t>
            </a:r>
            <a:r>
              <a:rPr lang="bg-BG" dirty="0" smtClean="0">
                <a:solidFill>
                  <a:srgbClr val="FF0000"/>
                </a:solidFill>
                <a:latin typeface="+mj-lt"/>
              </a:rPr>
              <a:t>Бенефициентът е длъжен в 3-дневен срок от прекратяването на процедурата да уведоми за това кандидатите чрез ИСУН.</a:t>
            </a:r>
            <a:endParaRPr lang="bg-BG" dirty="0">
              <a:solidFill>
                <a:srgbClr val="FF0000"/>
              </a:solidFill>
              <a:latin typeface="+mj-lt"/>
            </a:endParaRPr>
          </a:p>
        </p:txBody>
      </p:sp>
      <p:sp>
        <p:nvSpPr>
          <p:cNvPr id="17" name="TextBox 16">
            <a:extLst>
              <a:ext uri="{FF2B5EF4-FFF2-40B4-BE49-F238E27FC236}">
                <a16:creationId xmlns:a16="http://schemas.microsoft.com/office/drawing/2014/main" id="{B984DD94-F705-4E26-A922-1CFF3661BE57}"/>
              </a:ext>
            </a:extLst>
          </p:cNvPr>
          <p:cNvSpPr txBox="1"/>
          <p:nvPr/>
        </p:nvSpPr>
        <p:spPr>
          <a:xfrm>
            <a:off x="4552413" y="3210745"/>
            <a:ext cx="3213637" cy="646331"/>
          </a:xfrm>
          <a:prstGeom prst="rect">
            <a:avLst/>
          </a:prstGeom>
          <a:noFill/>
        </p:spPr>
        <p:txBody>
          <a:bodyPr wrap="none" rtlCol="0">
            <a:spAutoFit/>
          </a:bodyPr>
          <a:lstStyle/>
          <a:p>
            <a:r>
              <a:rPr lang="bg-BG" dirty="0" smtClean="0">
                <a:solidFill>
                  <a:srgbClr val="FF0000"/>
                </a:solidFill>
                <a:latin typeface="+mj-lt"/>
              </a:rPr>
              <a:t>По преценка на бенефициента</a:t>
            </a:r>
          </a:p>
          <a:p>
            <a:endParaRPr lang="bg-BG" dirty="0">
              <a:solidFill>
                <a:srgbClr val="FF0000"/>
              </a:solidFill>
            </a:endParaRPr>
          </a:p>
        </p:txBody>
      </p:sp>
      <p:sp>
        <p:nvSpPr>
          <p:cNvPr id="18" name="TextBox 17">
            <a:extLst>
              <a:ext uri="{FF2B5EF4-FFF2-40B4-BE49-F238E27FC236}">
                <a16:creationId xmlns:a16="http://schemas.microsoft.com/office/drawing/2014/main" id="{150622B7-F622-4ED6-A88C-5549358A0DA2}"/>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sp>
        <p:nvSpPr>
          <p:cNvPr id="4" name="Rounded Rectangle 3"/>
          <p:cNvSpPr/>
          <p:nvPr/>
        </p:nvSpPr>
        <p:spPr>
          <a:xfrm>
            <a:off x="244098" y="1265737"/>
            <a:ext cx="3348188" cy="1895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latin typeface="+mj-lt"/>
              </a:rPr>
              <a:t>Задължително</a:t>
            </a:r>
            <a:r>
              <a:rPr lang="ru-RU" dirty="0">
                <a:latin typeface="+mj-lt"/>
              </a:rPr>
              <a:t> – чл. 9, ал. 1 от ПМС 4/2024</a:t>
            </a:r>
          </a:p>
        </p:txBody>
      </p:sp>
      <p:sp>
        <p:nvSpPr>
          <p:cNvPr id="6" name="Rounded Rectangle 5"/>
          <p:cNvSpPr/>
          <p:nvPr/>
        </p:nvSpPr>
        <p:spPr>
          <a:xfrm>
            <a:off x="4402183" y="1265737"/>
            <a:ext cx="3525202" cy="191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latin typeface="+mj-lt"/>
              </a:rPr>
              <a:t>Незадължително</a:t>
            </a:r>
            <a:r>
              <a:rPr lang="ru-RU" dirty="0" smtClean="0">
                <a:latin typeface="+mj-lt"/>
              </a:rPr>
              <a:t> </a:t>
            </a:r>
            <a:r>
              <a:rPr lang="ru-RU" dirty="0">
                <a:latin typeface="+mj-lt"/>
              </a:rPr>
              <a:t>– чл. 9, ал. 2 от ПМС 4/2024</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78757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p:cTn id="14"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НЕДОПУСКАНЕ НА НЕРЕДНОСТИ </a:t>
            </a:r>
          </a:p>
        </p:txBody>
      </p:sp>
      <p:pic>
        <p:nvPicPr>
          <p:cNvPr id="9" name="Picture 8">
            <a:extLst>
              <a:ext uri="{FF2B5EF4-FFF2-40B4-BE49-F238E27FC236}">
                <a16:creationId xmlns:a16="http://schemas.microsoft.com/office/drawing/2014/main" id="{A088C388-7482-4149-AF52-E027B5B89A56}"/>
              </a:ext>
            </a:extLst>
          </p:cNvPr>
          <p:cNvPicPr>
            <a:picLocks noChangeAspect="1"/>
          </p:cNvPicPr>
          <p:nvPr/>
        </p:nvPicPr>
        <p:blipFill>
          <a:blip r:embed="rId3"/>
          <a:stretch>
            <a:fillRect/>
          </a:stretch>
        </p:blipFill>
        <p:spPr>
          <a:xfrm>
            <a:off x="755576" y="2420888"/>
            <a:ext cx="2143125" cy="2143125"/>
          </a:xfrm>
          <a:prstGeom prst="rect">
            <a:avLst/>
          </a:prstGeom>
        </p:spPr>
      </p:pic>
      <p:sp>
        <p:nvSpPr>
          <p:cNvPr id="10" name="Rectangle 9">
            <a:extLst>
              <a:ext uri="{FF2B5EF4-FFF2-40B4-BE49-F238E27FC236}">
                <a16:creationId xmlns:a16="http://schemas.microsoft.com/office/drawing/2014/main" id="{8639896B-9F44-4E1A-AC05-C8C0D8956A93}"/>
              </a:ext>
            </a:extLst>
          </p:cNvPr>
          <p:cNvSpPr/>
          <p:nvPr/>
        </p:nvSpPr>
        <p:spPr>
          <a:xfrm>
            <a:off x="3923928" y="2420888"/>
            <a:ext cx="4572000" cy="2308324"/>
          </a:xfrm>
          <a:prstGeom prst="rect">
            <a:avLst/>
          </a:prstGeom>
        </p:spPr>
        <p:txBody>
          <a:bodyPr>
            <a:spAutoFit/>
          </a:bodyPr>
          <a:lstStyle/>
          <a:p>
            <a:pPr algn="just"/>
            <a:r>
              <a:rPr lang="bg-BG" b="1" i="1" dirty="0" smtClean="0">
                <a:solidFill>
                  <a:srgbClr val="FF0000"/>
                </a:solidFill>
                <a:latin typeface="+mj-lt"/>
              </a:rPr>
              <a:t>Управляващият орган ще извършва задължителен последващ контрол и</a:t>
            </a:r>
          </a:p>
          <a:p>
            <a:pPr algn="just"/>
            <a:r>
              <a:rPr lang="bg-BG" b="1" i="1" dirty="0" smtClean="0">
                <a:solidFill>
                  <a:srgbClr val="FF0000"/>
                </a:solidFill>
                <a:latin typeface="+mj-lt"/>
              </a:rPr>
              <a:t>проверка за спазване на правилата за избор на изпълнители</a:t>
            </a:r>
            <a:r>
              <a:rPr lang="en-US" b="1" i="1" dirty="0" smtClean="0">
                <a:solidFill>
                  <a:srgbClr val="FF0000"/>
                </a:solidFill>
                <a:latin typeface="+mj-lt"/>
              </a:rPr>
              <a:t>.</a:t>
            </a:r>
          </a:p>
          <a:p>
            <a:pPr algn="just"/>
            <a:r>
              <a:rPr lang="bg-BG" b="1" i="1" dirty="0" smtClean="0">
                <a:solidFill>
                  <a:srgbClr val="FF0000"/>
                </a:solidFill>
                <a:latin typeface="+mj-lt"/>
              </a:rPr>
              <a:t>Констатирането на нередности може да доведе до налагането на финансова корекция на основание чл. 70, ал. 1, т. 9 от ЗУСЕФСУ</a:t>
            </a:r>
            <a:r>
              <a:rPr lang="en-US" b="1" i="1" dirty="0">
                <a:solidFill>
                  <a:srgbClr val="FF0000"/>
                </a:solidFill>
                <a:latin typeface="+mj-lt"/>
              </a:rPr>
              <a:t>.</a:t>
            </a:r>
            <a:endParaRPr lang="bg-BG" b="1" i="1" dirty="0">
              <a:solidFill>
                <a:srgbClr val="FF0000"/>
              </a:solidFill>
              <a:latin typeface="+mj-lt"/>
            </a:endParaRPr>
          </a:p>
        </p:txBody>
      </p:sp>
      <p:sp>
        <p:nvSpPr>
          <p:cNvPr id="11" name="TextBox 10">
            <a:extLst>
              <a:ext uri="{FF2B5EF4-FFF2-40B4-BE49-F238E27FC236}">
                <a16:creationId xmlns:a16="http://schemas.microsoft.com/office/drawing/2014/main" id="{5B1BE34B-4614-487C-B63C-5FA66A985BBE}"/>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306903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0A3A873-DA9B-4C23-BBFF-114BF9324837}"/>
              </a:ext>
            </a:extLst>
          </p:cNvPr>
          <p:cNvSpPr txBox="1"/>
          <p:nvPr/>
        </p:nvSpPr>
        <p:spPr>
          <a:xfrm>
            <a:off x="1593850" y="2516822"/>
            <a:ext cx="6470650" cy="1695208"/>
          </a:xfrm>
          <a:prstGeom prst="rect">
            <a:avLst/>
          </a:prstGeom>
          <a:noFill/>
        </p:spPr>
        <p:txBody>
          <a:bodyPr wrap="square">
            <a:spAutoFit/>
          </a:bodyPr>
          <a:lstStyle/>
          <a:p>
            <a:pPr marL="0" lvl="0" indent="0" algn="ctr" defTabSz="2468789">
              <a:lnSpc>
                <a:spcPct val="200000"/>
              </a:lnSpc>
              <a:spcAft>
                <a:spcPts val="0"/>
              </a:spcAft>
              <a:buClrTx/>
              <a:buSzTx/>
              <a:buNone/>
            </a:pPr>
            <a:r>
              <a:rPr lang="ru-RU" sz="2800" b="1" dirty="0">
                <a:solidFill>
                  <a:schemeClr val="tx1"/>
                </a:solidFill>
                <a:effectLst/>
                <a:latin typeface="+mj-lt"/>
                <a:ea typeface="+mj-ea"/>
                <a:cs typeface="+mj-cs"/>
              </a:rPr>
              <a:t>ФИНАНСОВО ИЗПЪЛНЕНИЕ И ОТЧИТАНЕ НА </a:t>
            </a:r>
            <a:r>
              <a:rPr lang="bg-BG" sz="2800" b="1" dirty="0" smtClean="0">
                <a:latin typeface="+mj-lt"/>
                <a:ea typeface="+mj-ea"/>
                <a:cs typeface="+mj-cs"/>
              </a:rPr>
              <a:t>АДБФП</a:t>
            </a:r>
            <a:endParaRPr lang="ru-RU" sz="2800" b="1" dirty="0">
              <a:solidFill>
                <a:schemeClr val="tx1"/>
              </a:solidFill>
              <a:effectLst/>
              <a:latin typeface="+mj-lt"/>
              <a:ea typeface="+mj-ea"/>
              <a:cs typeface="+mj-cs"/>
            </a:endParaRPr>
          </a:p>
        </p:txBody>
      </p:sp>
      <p:pic>
        <p:nvPicPr>
          <p:cNvPr id="3" name="Graphic 2" descr="Coins">
            <a:extLst>
              <a:ext uri="{FF2B5EF4-FFF2-40B4-BE49-F238E27FC236}">
                <a16:creationId xmlns:a16="http://schemas.microsoft.com/office/drawing/2014/main" id="{BC824767-0D63-4202-AA1D-770FD2673D0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8633" y="2971800"/>
            <a:ext cx="914400" cy="914400"/>
          </a:xfrm>
          <a:prstGeom prst="rect">
            <a:avLst/>
          </a:prstGeom>
        </p:spPr>
      </p:pic>
    </p:spTree>
    <p:extLst>
      <p:ext uri="{BB962C8B-B14F-4D97-AF65-F5344CB8AC3E}">
        <p14:creationId xmlns:p14="http://schemas.microsoft.com/office/powerpoint/2010/main" val="3293897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ДОПУСТИМОСТ НА РАЗХОДИТЕ</a:t>
            </a:r>
          </a:p>
        </p:txBody>
      </p:sp>
      <p:sp>
        <p:nvSpPr>
          <p:cNvPr id="11" name="TextBox 10">
            <a:extLst>
              <a:ext uri="{FF2B5EF4-FFF2-40B4-BE49-F238E27FC236}">
                <a16:creationId xmlns:a16="http://schemas.microsoft.com/office/drawing/2014/main" id="{72F0A282-9C5A-4D17-B7ED-E9A3CBD7E576}"/>
              </a:ext>
            </a:extLst>
          </p:cNvPr>
          <p:cNvSpPr txBox="1"/>
          <p:nvPr/>
        </p:nvSpPr>
        <p:spPr>
          <a:xfrm>
            <a:off x="243267" y="969687"/>
            <a:ext cx="8560505" cy="5339923"/>
          </a:xfrm>
          <a:prstGeom prst="rect">
            <a:avLst/>
          </a:prstGeom>
          <a:noFill/>
        </p:spPr>
        <p:txBody>
          <a:bodyPr wrap="square">
            <a:spAutoFit/>
          </a:bodyPr>
          <a:lstStyle/>
          <a:p>
            <a:pPr algn="just" fontAlgn="base">
              <a:lnSpc>
                <a:spcPct val="90000"/>
              </a:lnSpc>
              <a:spcAft>
                <a:spcPts val="600"/>
              </a:spcAft>
              <a:defRPr/>
            </a:pPr>
            <a:r>
              <a:rPr lang="en-US" sz="1600" dirty="0" smtClean="0">
                <a:latin typeface="+mj-lt"/>
                <a:ea typeface="Tahoma" pitchFamily="34" charset="0"/>
                <a:cs typeface="Tahoma" pitchFamily="34" charset="0"/>
              </a:rPr>
              <a:t>1/</a:t>
            </a:r>
            <a:r>
              <a:rPr lang="ru-RU" sz="1600" dirty="0" smtClean="0">
                <a:latin typeface="+mj-lt"/>
                <a:ea typeface="Tahoma" pitchFamily="34" charset="0"/>
                <a:cs typeface="Tahoma" pitchFamily="34" charset="0"/>
              </a:rPr>
              <a:t>Да </a:t>
            </a:r>
            <a:r>
              <a:rPr lang="ru-RU" sz="1600" dirty="0" err="1">
                <a:latin typeface="+mj-lt"/>
                <a:ea typeface="Tahoma" pitchFamily="34" charset="0"/>
                <a:cs typeface="Tahoma" pitchFamily="34" charset="0"/>
              </a:rPr>
              <a:t>са</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необходими</a:t>
            </a:r>
            <a:r>
              <a:rPr lang="ru-RU" sz="1600" dirty="0">
                <a:latin typeface="+mj-lt"/>
                <a:ea typeface="Tahoma" pitchFamily="34" charset="0"/>
                <a:cs typeface="Tahoma" pitchFamily="34" charset="0"/>
              </a:rPr>
              <a:t> за </a:t>
            </a:r>
            <a:r>
              <a:rPr lang="ru-RU" sz="1600" dirty="0" err="1">
                <a:latin typeface="+mj-lt"/>
                <a:ea typeface="Tahoma" pitchFamily="34" charset="0"/>
                <a:cs typeface="Tahoma" pitchFamily="34" charset="0"/>
              </a:rPr>
              <a:t>изпълнението</a:t>
            </a:r>
            <a:r>
              <a:rPr lang="ru-RU" sz="1600" dirty="0">
                <a:latin typeface="+mj-lt"/>
                <a:ea typeface="Tahoma" pitchFamily="34" charset="0"/>
                <a:cs typeface="Tahoma" pitchFamily="34" charset="0"/>
              </a:rPr>
              <a:t> на проекта, да </a:t>
            </a:r>
            <a:r>
              <a:rPr lang="ru-RU" sz="1600" dirty="0" err="1">
                <a:latin typeface="+mj-lt"/>
                <a:ea typeface="Tahoma" pitchFamily="34" charset="0"/>
                <a:cs typeface="Tahoma" pitchFamily="34" charset="0"/>
              </a:rPr>
              <a:t>са</a:t>
            </a:r>
            <a:r>
              <a:rPr lang="ru-RU" sz="1600" dirty="0">
                <a:latin typeface="+mj-lt"/>
                <a:ea typeface="Tahoma" pitchFamily="34" charset="0"/>
                <a:cs typeface="Tahoma" pitchFamily="34" charset="0"/>
              </a:rPr>
              <a:t> в </a:t>
            </a:r>
            <a:r>
              <a:rPr lang="ru-RU" sz="1600" dirty="0" err="1">
                <a:latin typeface="+mj-lt"/>
                <a:ea typeface="Tahoma" pitchFamily="34" charset="0"/>
                <a:cs typeface="Tahoma" pitchFamily="34" charset="0"/>
              </a:rPr>
              <a:t>съответствие</a:t>
            </a:r>
            <a:r>
              <a:rPr lang="ru-RU" sz="1600" dirty="0">
                <a:latin typeface="+mj-lt"/>
                <a:ea typeface="Tahoma" pitchFamily="34" charset="0"/>
                <a:cs typeface="Tahoma" pitchFamily="34" charset="0"/>
              </a:rPr>
              <a:t> с </a:t>
            </a:r>
            <a:r>
              <a:rPr lang="ru-RU" sz="1600" dirty="0" err="1">
                <a:latin typeface="+mj-lt"/>
                <a:ea typeface="Tahoma" pitchFamily="34" charset="0"/>
                <a:cs typeface="Tahoma" pitchFamily="34" charset="0"/>
              </a:rPr>
              <a:t>видовете</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разходи</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включени</a:t>
            </a:r>
            <a:r>
              <a:rPr lang="ru-RU" sz="1600" dirty="0">
                <a:latin typeface="+mj-lt"/>
                <a:ea typeface="Tahoma" pitchFamily="34" charset="0"/>
                <a:cs typeface="Tahoma" pitchFamily="34" charset="0"/>
              </a:rPr>
              <a:t> в </a:t>
            </a:r>
            <a:r>
              <a:rPr lang="ru-RU" sz="1600" dirty="0" err="1">
                <a:latin typeface="+mj-lt"/>
                <a:ea typeface="Tahoma" pitchFamily="34" charset="0"/>
                <a:cs typeface="Tahoma" pitchFamily="34" charset="0"/>
              </a:rPr>
              <a:t>административния</a:t>
            </a:r>
            <a:r>
              <a:rPr lang="ru-RU" sz="1600" dirty="0">
                <a:latin typeface="+mj-lt"/>
                <a:ea typeface="Tahoma" pitchFamily="34" charset="0"/>
                <a:cs typeface="Tahoma" pitchFamily="34" charset="0"/>
              </a:rPr>
              <a:t> договор и да </a:t>
            </a:r>
            <a:r>
              <a:rPr lang="ru-RU" sz="1600" dirty="0" err="1">
                <a:latin typeface="+mj-lt"/>
                <a:ea typeface="Tahoma" pitchFamily="34" charset="0"/>
                <a:cs typeface="Tahoma" pitchFamily="34" charset="0"/>
              </a:rPr>
              <a:t>отговарят</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принципите</a:t>
            </a:r>
            <a:r>
              <a:rPr lang="ru-RU" sz="1600" dirty="0">
                <a:latin typeface="+mj-lt"/>
                <a:ea typeface="Tahoma" pitchFamily="34" charset="0"/>
                <a:cs typeface="Tahoma" pitchFamily="34" charset="0"/>
              </a:rPr>
              <a:t> за добро финансово управление - </a:t>
            </a:r>
            <a:r>
              <a:rPr lang="ru-RU" sz="1600" dirty="0" err="1">
                <a:latin typeface="+mj-lt"/>
                <a:ea typeface="Tahoma" pitchFamily="34" charset="0"/>
                <a:cs typeface="Tahoma" pitchFamily="34" charset="0"/>
              </a:rPr>
              <a:t>икономичност</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ефикасност</a:t>
            </a:r>
            <a:r>
              <a:rPr lang="ru-RU" sz="1600" dirty="0">
                <a:latin typeface="+mj-lt"/>
                <a:ea typeface="Tahoma" pitchFamily="34" charset="0"/>
                <a:cs typeface="Tahoma" pitchFamily="34" charset="0"/>
              </a:rPr>
              <a:t> и </a:t>
            </a:r>
            <a:r>
              <a:rPr lang="ru-RU" sz="1600" dirty="0" err="1">
                <a:latin typeface="+mj-lt"/>
                <a:ea typeface="Tahoma" pitchFamily="34" charset="0"/>
                <a:cs typeface="Tahoma" pitchFamily="34" charset="0"/>
              </a:rPr>
              <a:t>ефективност</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вложените</a:t>
            </a:r>
            <a:r>
              <a:rPr lang="ru-RU" sz="1600" dirty="0">
                <a:latin typeface="+mj-lt"/>
                <a:ea typeface="Tahoma" pitchFamily="34" charset="0"/>
                <a:cs typeface="Tahoma" pitchFamily="34" charset="0"/>
              </a:rPr>
              <a:t> средства;</a:t>
            </a:r>
            <a:endParaRPr lang="en-US" sz="1600" dirty="0">
              <a:latin typeface="+mj-lt"/>
              <a:ea typeface="Tahoma" pitchFamily="34" charset="0"/>
              <a:cs typeface="Tahoma" pitchFamily="34" charset="0"/>
            </a:endParaRPr>
          </a:p>
          <a:p>
            <a:pPr algn="just" fontAlgn="base">
              <a:lnSpc>
                <a:spcPct val="40000"/>
              </a:lnSpc>
              <a:spcAft>
                <a:spcPts val="600"/>
              </a:spcAft>
              <a:defRPr/>
            </a:pPr>
            <a:endParaRPr lang="en-US" sz="1600" dirty="0">
              <a:latin typeface="+mj-lt"/>
              <a:ea typeface="Tahoma" pitchFamily="34" charset="0"/>
              <a:cs typeface="Tahoma" pitchFamily="34" charset="0"/>
            </a:endParaRPr>
          </a:p>
          <a:p>
            <a:pPr algn="just" fontAlgn="base">
              <a:lnSpc>
                <a:spcPct val="90000"/>
              </a:lnSpc>
              <a:spcAft>
                <a:spcPts val="600"/>
              </a:spcAft>
              <a:defRPr/>
            </a:pPr>
            <a:r>
              <a:rPr lang="ru-RU" sz="1600" dirty="0">
                <a:latin typeface="+mj-lt"/>
                <a:ea typeface="Tahoma" pitchFamily="34" charset="0"/>
                <a:cs typeface="Tahoma" pitchFamily="34" charset="0"/>
              </a:rPr>
              <a:t>2/ Да </a:t>
            </a:r>
            <a:r>
              <a:rPr lang="ru-RU" sz="1600" dirty="0" err="1">
                <a:latin typeface="+mj-lt"/>
                <a:ea typeface="Tahoma" pitchFamily="34" charset="0"/>
                <a:cs typeface="Tahoma" pitchFamily="34" charset="0"/>
              </a:rPr>
              <a:t>могат</a:t>
            </a:r>
            <a:r>
              <a:rPr lang="ru-RU" sz="1600" dirty="0">
                <a:latin typeface="+mj-lt"/>
                <a:ea typeface="Tahoma" pitchFamily="34" charset="0"/>
                <a:cs typeface="Tahoma" pitchFamily="34" charset="0"/>
              </a:rPr>
              <a:t> да се установят и проверят, да </a:t>
            </a:r>
            <a:r>
              <a:rPr lang="ru-RU" sz="1600" dirty="0" err="1">
                <a:latin typeface="+mj-lt"/>
                <a:ea typeface="Tahoma" pitchFamily="34" charset="0"/>
                <a:cs typeface="Tahoma" pitchFamily="34" charset="0"/>
              </a:rPr>
              <a:t>бъдат</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подкрепени</a:t>
            </a:r>
            <a:r>
              <a:rPr lang="ru-RU" sz="1600" dirty="0">
                <a:latin typeface="+mj-lt"/>
                <a:ea typeface="Tahoma" pitchFamily="34" charset="0"/>
                <a:cs typeface="Tahoma" pitchFamily="34" charset="0"/>
              </a:rPr>
              <a:t> от </a:t>
            </a:r>
            <a:r>
              <a:rPr lang="ru-RU" sz="1600" b="1" dirty="0" err="1">
                <a:latin typeface="+mj-lt"/>
                <a:ea typeface="Tahoma" pitchFamily="34" charset="0"/>
                <a:cs typeface="Tahoma" pitchFamily="34" charset="0"/>
              </a:rPr>
              <a:t>оригинални</a:t>
            </a:r>
            <a:r>
              <a:rPr lang="ru-RU" sz="1600" b="1" dirty="0">
                <a:latin typeface="+mj-lt"/>
                <a:ea typeface="Tahoma" pitchFamily="34" charset="0"/>
                <a:cs typeface="Tahoma" pitchFamily="34" charset="0"/>
              </a:rPr>
              <a:t> </a:t>
            </a:r>
            <a:r>
              <a:rPr lang="ru-RU" sz="1600" b="1" dirty="0" err="1">
                <a:latin typeface="+mj-lt"/>
                <a:ea typeface="Tahoma" pitchFamily="34" charset="0"/>
                <a:cs typeface="Tahoma" pitchFamily="34" charset="0"/>
              </a:rPr>
              <a:t>разходооправдателни</a:t>
            </a:r>
            <a:r>
              <a:rPr lang="ru-RU" sz="1600" b="1" dirty="0">
                <a:latin typeface="+mj-lt"/>
                <a:ea typeface="Tahoma" pitchFamily="34" charset="0"/>
                <a:cs typeface="Tahoma" pitchFamily="34" charset="0"/>
              </a:rPr>
              <a:t> </a:t>
            </a:r>
            <a:r>
              <a:rPr lang="ru-RU" sz="1600" b="1" dirty="0" err="1">
                <a:latin typeface="+mj-lt"/>
                <a:ea typeface="Tahoma" pitchFamily="34" charset="0"/>
                <a:cs typeface="Tahoma" pitchFamily="34" charset="0"/>
              </a:rPr>
              <a:t>документи</a:t>
            </a:r>
            <a:r>
              <a:rPr lang="ru-RU" sz="1600" dirty="0">
                <a:latin typeface="+mj-lt"/>
                <a:ea typeface="Tahoma" pitchFamily="34" charset="0"/>
                <a:cs typeface="Tahoma" pitchFamily="34" charset="0"/>
              </a:rPr>
              <a:t>, </a:t>
            </a:r>
            <a:r>
              <a:rPr lang="ru-RU" sz="1600" b="1" dirty="0" err="1">
                <a:latin typeface="+mj-lt"/>
                <a:ea typeface="Tahoma" pitchFamily="34" charset="0"/>
                <a:cs typeface="Tahoma" pitchFamily="34" charset="0"/>
              </a:rPr>
              <a:t>издадени</a:t>
            </a:r>
            <a:r>
              <a:rPr lang="ru-RU" sz="1600" b="1" dirty="0">
                <a:latin typeface="+mj-lt"/>
                <a:ea typeface="Tahoma" pitchFamily="34" charset="0"/>
                <a:cs typeface="Tahoma" pitchFamily="34" charset="0"/>
              </a:rPr>
              <a:t> в периода на </a:t>
            </a:r>
            <a:r>
              <a:rPr lang="ru-RU" sz="1600" b="1" dirty="0" err="1">
                <a:latin typeface="+mj-lt"/>
                <a:ea typeface="Tahoma" pitchFamily="34" charset="0"/>
                <a:cs typeface="Tahoma" pitchFamily="34" charset="0"/>
              </a:rPr>
              <a:t>допустимост</a:t>
            </a:r>
            <a:r>
              <a:rPr lang="ru-RU" sz="1600" b="1" dirty="0">
                <a:latin typeface="+mj-lt"/>
                <a:ea typeface="Tahoma" pitchFamily="34" charset="0"/>
                <a:cs typeface="Tahoma" pitchFamily="34" charset="0"/>
              </a:rPr>
              <a:t> </a:t>
            </a:r>
            <a:r>
              <a:rPr lang="ru-RU" sz="1600" dirty="0">
                <a:latin typeface="+mj-lt"/>
                <a:ea typeface="Tahoma" pitchFamily="34" charset="0"/>
                <a:cs typeface="Tahoma" pitchFamily="34" charset="0"/>
              </a:rPr>
              <a:t>- след </a:t>
            </a:r>
            <a:r>
              <a:rPr lang="ru-RU" sz="1600" dirty="0" err="1">
                <a:latin typeface="+mj-lt"/>
                <a:ea typeface="Tahoma" pitchFamily="34" charset="0"/>
                <a:cs typeface="Tahoma" pitchFamily="34" charset="0"/>
              </a:rPr>
              <a:t>датата</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подаване</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проектното</a:t>
            </a:r>
            <a:r>
              <a:rPr lang="ru-RU" sz="1600" dirty="0">
                <a:latin typeface="+mj-lt"/>
                <a:ea typeface="Tahoma" pitchFamily="34" charset="0"/>
                <a:cs typeface="Tahoma" pitchFamily="34" charset="0"/>
              </a:rPr>
              <a:t> предложение и до </a:t>
            </a:r>
            <a:r>
              <a:rPr lang="ru-RU" sz="1600" dirty="0" err="1">
                <a:latin typeface="+mj-lt"/>
                <a:ea typeface="Tahoma" pitchFamily="34" charset="0"/>
                <a:cs typeface="Tahoma" pitchFamily="34" charset="0"/>
              </a:rPr>
              <a:t>изтичане</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крайния</a:t>
            </a:r>
            <a:r>
              <a:rPr lang="ru-RU" sz="1600" dirty="0">
                <a:latin typeface="+mj-lt"/>
                <a:ea typeface="Tahoma" pitchFamily="34" charset="0"/>
                <a:cs typeface="Tahoma" pitchFamily="34" charset="0"/>
              </a:rPr>
              <a:t> срок, определен за </a:t>
            </a:r>
            <a:r>
              <a:rPr lang="ru-RU" sz="1600" dirty="0" err="1">
                <a:latin typeface="+mj-lt"/>
                <a:ea typeface="Tahoma" pitchFamily="34" charset="0"/>
                <a:cs typeface="Tahoma" pitchFamily="34" charset="0"/>
              </a:rPr>
              <a:t>представяне</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финалния</a:t>
            </a:r>
            <a:r>
              <a:rPr lang="ru-RU" sz="1600" dirty="0">
                <a:latin typeface="+mj-lt"/>
                <a:ea typeface="Tahoma" pitchFamily="34" charset="0"/>
                <a:cs typeface="Tahoma" pitchFamily="34" charset="0"/>
              </a:rPr>
              <a:t> отчет за </a:t>
            </a:r>
            <a:r>
              <a:rPr lang="ru-RU" sz="1600" dirty="0" err="1">
                <a:latin typeface="+mj-lt"/>
                <a:ea typeface="Tahoma" pitchFamily="34" charset="0"/>
                <a:cs typeface="Tahoma" pitchFamily="34" charset="0"/>
              </a:rPr>
              <a:t>изпълнение</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дейностите</a:t>
            </a:r>
            <a:r>
              <a:rPr lang="ru-RU" sz="1600" dirty="0">
                <a:latin typeface="+mj-lt"/>
                <a:ea typeface="Tahoma" pitchFamily="34" charset="0"/>
                <a:cs typeface="Tahoma" pitchFamily="34" charset="0"/>
              </a:rPr>
              <a:t> по проекта;</a:t>
            </a:r>
          </a:p>
          <a:p>
            <a:pPr lvl="0" algn="just" fontAlgn="base">
              <a:lnSpc>
                <a:spcPct val="90000"/>
              </a:lnSpc>
              <a:spcAft>
                <a:spcPts val="600"/>
              </a:spcAft>
              <a:defRPr/>
            </a:pPr>
            <a:endParaRPr lang="ru-RU" sz="1600" dirty="0">
              <a:latin typeface="+mj-lt"/>
              <a:ea typeface="Tahoma" pitchFamily="34" charset="0"/>
              <a:cs typeface="Tahoma" pitchFamily="34" charset="0"/>
            </a:endParaRPr>
          </a:p>
          <a:p>
            <a:pPr lvl="0" algn="just" fontAlgn="base">
              <a:lnSpc>
                <a:spcPct val="90000"/>
              </a:lnSpc>
              <a:spcAft>
                <a:spcPts val="600"/>
              </a:spcAft>
              <a:defRPr/>
            </a:pPr>
            <a:r>
              <a:rPr lang="ru-RU" sz="1600" dirty="0">
                <a:latin typeface="+mj-lt"/>
                <a:ea typeface="Tahoma" pitchFamily="34" charset="0"/>
                <a:cs typeface="Tahoma" pitchFamily="34" charset="0"/>
              </a:rPr>
              <a:t>3/ Да </a:t>
            </a:r>
            <a:r>
              <a:rPr lang="ru-RU" sz="1600" dirty="0" err="1">
                <a:latin typeface="+mj-lt"/>
                <a:ea typeface="Tahoma" pitchFamily="34" charset="0"/>
                <a:cs typeface="Tahoma" pitchFamily="34" charset="0"/>
              </a:rPr>
              <a:t>са</a:t>
            </a:r>
            <a:r>
              <a:rPr lang="ru-RU" sz="1600" dirty="0">
                <a:latin typeface="+mj-lt"/>
                <a:ea typeface="Tahoma" pitchFamily="34" charset="0"/>
                <a:cs typeface="Tahoma" pitchFamily="34" charset="0"/>
              </a:rPr>
              <a:t> </a:t>
            </a:r>
            <a:r>
              <a:rPr lang="ru-RU" sz="1600" b="1" dirty="0" err="1">
                <a:latin typeface="+mj-lt"/>
                <a:ea typeface="Tahoma" pitchFamily="34" charset="0"/>
                <a:cs typeface="Tahoma" pitchFamily="34" charset="0"/>
              </a:rPr>
              <a:t>действително</a:t>
            </a:r>
            <a:r>
              <a:rPr lang="ru-RU" sz="1600" b="1" dirty="0">
                <a:latin typeface="+mj-lt"/>
                <a:ea typeface="Tahoma" pitchFamily="34" charset="0"/>
                <a:cs typeface="Tahoma" pitchFamily="34" charset="0"/>
              </a:rPr>
              <a:t> </a:t>
            </a:r>
            <a:r>
              <a:rPr lang="ru-RU" sz="1600" b="1" dirty="0" err="1">
                <a:latin typeface="+mj-lt"/>
                <a:ea typeface="Tahoma" pitchFamily="34" charset="0"/>
                <a:cs typeface="Tahoma" pitchFamily="34" charset="0"/>
              </a:rPr>
              <a:t>платени</a:t>
            </a:r>
            <a:r>
              <a:rPr lang="ru-RU" sz="1600" b="1" dirty="0">
                <a:latin typeface="+mj-lt"/>
                <a:ea typeface="Tahoma" pitchFamily="34" charset="0"/>
                <a:cs typeface="Tahoma" pitchFamily="34" charset="0"/>
              </a:rPr>
              <a:t> </a:t>
            </a:r>
            <a:r>
              <a:rPr lang="ru-RU" sz="1600" dirty="0">
                <a:latin typeface="+mj-lt"/>
                <a:ea typeface="Tahoma" pitchFamily="34" charset="0"/>
                <a:cs typeface="Tahoma" pitchFamily="34" charset="0"/>
              </a:rPr>
              <a:t>от страна на </a:t>
            </a:r>
            <a:r>
              <a:rPr lang="ru-RU" sz="1600" dirty="0" err="1">
                <a:latin typeface="+mj-lt"/>
                <a:ea typeface="Tahoma" pitchFamily="34" charset="0"/>
                <a:cs typeface="Tahoma" pitchFamily="34" charset="0"/>
              </a:rPr>
              <a:t>бенефициента</a:t>
            </a:r>
            <a:r>
              <a:rPr lang="ru-RU" sz="1600" dirty="0">
                <a:latin typeface="+mj-lt"/>
                <a:ea typeface="Tahoma" pitchFamily="34" charset="0"/>
                <a:cs typeface="Tahoma" pitchFamily="34" charset="0"/>
              </a:rPr>
              <a:t> в </a:t>
            </a:r>
            <a:r>
              <a:rPr lang="ru-RU" sz="1600" dirty="0" err="1">
                <a:latin typeface="+mj-lt"/>
                <a:ea typeface="Tahoma" pitchFamily="34" charset="0"/>
                <a:cs typeface="Tahoma" pitchFamily="34" charset="0"/>
              </a:rPr>
              <a:t>цялост</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включително</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дължимото</a:t>
            </a:r>
            <a:r>
              <a:rPr lang="ru-RU" sz="1600" dirty="0">
                <a:latin typeface="+mj-lt"/>
                <a:ea typeface="Tahoma" pitchFamily="34" charset="0"/>
                <a:cs typeface="Tahoma" pitchFamily="34" charset="0"/>
              </a:rPr>
              <a:t> ДДС, </a:t>
            </a:r>
            <a:r>
              <a:rPr lang="ru-RU" sz="1600" b="1" dirty="0">
                <a:latin typeface="+mj-lt"/>
                <a:ea typeface="Tahoma" pitchFamily="34" charset="0"/>
                <a:cs typeface="Tahoma" pitchFamily="34" charset="0"/>
              </a:rPr>
              <a:t>не </a:t>
            </a:r>
            <a:r>
              <a:rPr lang="ru-RU" sz="1600" b="1" dirty="0" err="1">
                <a:latin typeface="+mj-lt"/>
                <a:ea typeface="Tahoma" pitchFamily="34" charset="0"/>
                <a:cs typeface="Tahoma" pitchFamily="34" charset="0"/>
              </a:rPr>
              <a:t>по-късно</a:t>
            </a:r>
            <a:r>
              <a:rPr lang="ru-RU" sz="1600" b="1" dirty="0">
                <a:latin typeface="+mj-lt"/>
                <a:ea typeface="Tahoma" pitchFamily="34" charset="0"/>
                <a:cs typeface="Tahoma" pitchFamily="34" charset="0"/>
              </a:rPr>
              <a:t> от </a:t>
            </a:r>
            <a:r>
              <a:rPr lang="ru-RU" sz="1600" b="1" dirty="0" err="1">
                <a:latin typeface="+mj-lt"/>
                <a:ea typeface="Tahoma" pitchFamily="34" charset="0"/>
                <a:cs typeface="Tahoma" pitchFamily="34" charset="0"/>
              </a:rPr>
              <a:t>датата</a:t>
            </a:r>
            <a:r>
              <a:rPr lang="ru-RU" sz="1600" b="1" dirty="0">
                <a:latin typeface="+mj-lt"/>
                <a:ea typeface="Tahoma" pitchFamily="34" charset="0"/>
                <a:cs typeface="Tahoma" pitchFamily="34" charset="0"/>
              </a:rPr>
              <a:t> на </a:t>
            </a:r>
            <a:r>
              <a:rPr lang="ru-RU" sz="1600" b="1" dirty="0" err="1">
                <a:latin typeface="+mj-lt"/>
                <a:ea typeface="Tahoma" pitchFamily="34" charset="0"/>
                <a:cs typeface="Tahoma" pitchFamily="34" charset="0"/>
              </a:rPr>
              <a:t>подаване</a:t>
            </a:r>
            <a:r>
              <a:rPr lang="ru-RU" sz="1600" b="1" dirty="0">
                <a:latin typeface="+mj-lt"/>
                <a:ea typeface="Tahoma" pitchFamily="34" charset="0"/>
                <a:cs typeface="Tahoma" pitchFamily="34" charset="0"/>
              </a:rPr>
              <a:t> на </a:t>
            </a:r>
            <a:r>
              <a:rPr lang="ru-RU" sz="1600" b="1" dirty="0" err="1">
                <a:latin typeface="+mj-lt"/>
                <a:ea typeface="Tahoma" pitchFamily="34" charset="0"/>
                <a:cs typeface="Tahoma" pitchFamily="34" charset="0"/>
              </a:rPr>
              <a:t>междинния</a:t>
            </a:r>
            <a:r>
              <a:rPr lang="ru-RU" sz="1600" b="1" dirty="0">
                <a:latin typeface="+mj-lt"/>
                <a:ea typeface="Tahoma" pitchFamily="34" charset="0"/>
                <a:cs typeface="Tahoma" pitchFamily="34" charset="0"/>
              </a:rPr>
              <a:t>/</a:t>
            </a:r>
            <a:r>
              <a:rPr lang="ru-RU" sz="1600" b="1" dirty="0" err="1">
                <a:latin typeface="+mj-lt"/>
                <a:ea typeface="Tahoma" pitchFamily="34" charset="0"/>
                <a:cs typeface="Tahoma" pitchFamily="34" charset="0"/>
              </a:rPr>
              <a:t>финалния</a:t>
            </a:r>
            <a:r>
              <a:rPr lang="ru-RU" sz="1600" b="1" dirty="0">
                <a:latin typeface="+mj-lt"/>
                <a:ea typeface="Tahoma" pitchFamily="34" charset="0"/>
                <a:cs typeface="Tahoma" pitchFamily="34" charset="0"/>
              </a:rPr>
              <a:t> отчет по проекта</a:t>
            </a:r>
            <a:r>
              <a:rPr lang="ru-RU" sz="1600" dirty="0">
                <a:latin typeface="+mj-lt"/>
                <a:ea typeface="Tahoma" pitchFamily="34" charset="0"/>
                <a:cs typeface="Tahoma" pitchFamily="34" charset="0"/>
              </a:rPr>
              <a:t>;</a:t>
            </a:r>
          </a:p>
          <a:p>
            <a:pPr lvl="0" algn="just" fontAlgn="base">
              <a:lnSpc>
                <a:spcPct val="90000"/>
              </a:lnSpc>
              <a:spcAft>
                <a:spcPts val="600"/>
              </a:spcAft>
              <a:defRPr/>
            </a:pPr>
            <a:endParaRPr lang="ru-RU" sz="1600" dirty="0">
              <a:latin typeface="+mj-lt"/>
              <a:ea typeface="Tahoma" pitchFamily="34" charset="0"/>
              <a:cs typeface="Tahoma" pitchFamily="34" charset="0"/>
            </a:endParaRPr>
          </a:p>
          <a:p>
            <a:pPr algn="just" fontAlgn="base">
              <a:lnSpc>
                <a:spcPct val="90000"/>
              </a:lnSpc>
              <a:spcAft>
                <a:spcPts val="600"/>
              </a:spcAft>
              <a:defRPr/>
            </a:pPr>
            <a:r>
              <a:rPr lang="ru-RU" sz="1600" dirty="0">
                <a:latin typeface="+mj-lt"/>
                <a:cs typeface="Tahoma" pitchFamily="34" charset="0"/>
              </a:rPr>
              <a:t>4/ </a:t>
            </a:r>
            <a:r>
              <a:rPr lang="ru-RU" sz="1600" dirty="0">
                <a:latin typeface="+mj-lt"/>
                <a:ea typeface="Tahoma" pitchFamily="34" charset="0"/>
                <a:cs typeface="Tahoma" pitchFamily="34" charset="0"/>
              </a:rPr>
              <a:t>За </a:t>
            </a:r>
            <a:r>
              <a:rPr lang="ru-RU" sz="1600" dirty="0" err="1">
                <a:latin typeface="+mj-lt"/>
                <a:ea typeface="Tahoma" pitchFamily="34" charset="0"/>
                <a:cs typeface="Tahoma" pitchFamily="34" charset="0"/>
              </a:rPr>
              <a:t>разходите</a:t>
            </a:r>
            <a:r>
              <a:rPr lang="ru-RU" sz="1600" dirty="0">
                <a:latin typeface="+mj-lt"/>
                <a:ea typeface="Tahoma" pitchFamily="34" charset="0"/>
                <a:cs typeface="Tahoma" pitchFamily="34" charset="0"/>
              </a:rPr>
              <a:t> да е </a:t>
            </a:r>
            <a:r>
              <a:rPr lang="ru-RU" sz="1600" dirty="0" err="1">
                <a:latin typeface="+mj-lt"/>
                <a:ea typeface="Tahoma" pitchFamily="34" charset="0"/>
                <a:cs typeface="Tahoma" pitchFamily="34" charset="0"/>
              </a:rPr>
              <a:t>налична</a:t>
            </a:r>
            <a:r>
              <a:rPr lang="ru-RU" sz="1600" dirty="0">
                <a:latin typeface="+mj-lt"/>
                <a:ea typeface="Tahoma" pitchFamily="34" charset="0"/>
                <a:cs typeface="Tahoma" pitchFamily="34" charset="0"/>
              </a:rPr>
              <a:t> адекватна </a:t>
            </a:r>
            <a:r>
              <a:rPr lang="ru-RU" sz="1600" dirty="0" err="1">
                <a:latin typeface="+mj-lt"/>
                <a:ea typeface="Tahoma" pitchFamily="34" charset="0"/>
                <a:cs typeface="Tahoma" pitchFamily="34" charset="0"/>
              </a:rPr>
              <a:t>одитна</a:t>
            </a:r>
            <a:r>
              <a:rPr lang="ru-RU" sz="1600" dirty="0">
                <a:latin typeface="+mj-lt"/>
                <a:ea typeface="Tahoma" pitchFamily="34" charset="0"/>
                <a:cs typeface="Tahoma" pitchFamily="34" charset="0"/>
              </a:rPr>
              <a:t> следа, </a:t>
            </a:r>
            <a:r>
              <a:rPr lang="ru-RU" sz="1600" dirty="0" err="1">
                <a:latin typeface="+mj-lt"/>
                <a:ea typeface="Tahoma" pitchFamily="34" charset="0"/>
                <a:cs typeface="Tahoma" pitchFamily="34" charset="0"/>
              </a:rPr>
              <a:t>включително</a:t>
            </a:r>
            <a:r>
              <a:rPr lang="ru-RU" sz="1600" dirty="0">
                <a:latin typeface="+mj-lt"/>
                <a:ea typeface="Tahoma" pitchFamily="34" charset="0"/>
                <a:cs typeface="Tahoma" pitchFamily="34" charset="0"/>
              </a:rPr>
              <a:t> да </a:t>
            </a:r>
            <a:r>
              <a:rPr lang="ru-RU" sz="1600" dirty="0" err="1">
                <a:latin typeface="+mj-lt"/>
                <a:ea typeface="Tahoma" pitchFamily="34" charset="0"/>
                <a:cs typeface="Tahoma" pitchFamily="34" charset="0"/>
              </a:rPr>
              <a:t>са</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спазени</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изискванията</a:t>
            </a:r>
            <a:r>
              <a:rPr lang="ru-RU" sz="1600" dirty="0">
                <a:latin typeface="+mj-lt"/>
                <a:ea typeface="Tahoma" pitchFamily="34" charset="0"/>
                <a:cs typeface="Tahoma" pitchFamily="34" charset="0"/>
              </a:rPr>
              <a:t> за </a:t>
            </a:r>
            <a:r>
              <a:rPr lang="ru-RU" sz="1600" dirty="0" err="1">
                <a:latin typeface="+mj-lt"/>
                <a:ea typeface="Tahoma" pitchFamily="34" charset="0"/>
                <a:cs typeface="Tahoma" pitchFamily="34" charset="0"/>
              </a:rPr>
              <a:t>съхраняване</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документите</a:t>
            </a:r>
            <a:r>
              <a:rPr lang="ru-RU" sz="1600" dirty="0">
                <a:latin typeface="+mj-lt"/>
                <a:ea typeface="Tahoma" pitchFamily="34" charset="0"/>
                <a:cs typeface="Tahoma" pitchFamily="34" charset="0"/>
              </a:rPr>
              <a:t> </a:t>
            </a:r>
            <a:r>
              <a:rPr lang="ru-RU" sz="1600" b="1" dirty="0">
                <a:latin typeface="+mj-lt"/>
                <a:ea typeface="Tahoma" pitchFamily="34" charset="0"/>
                <a:cs typeface="Tahoma" pitchFamily="34" charset="0"/>
              </a:rPr>
              <a:t>за срок от 10 </a:t>
            </a:r>
            <a:r>
              <a:rPr lang="ru-RU" sz="1600" b="1" dirty="0" err="1">
                <a:latin typeface="+mj-lt"/>
                <a:ea typeface="Tahoma" pitchFamily="34" charset="0"/>
                <a:cs typeface="Tahoma" pitchFamily="34" charset="0"/>
              </a:rPr>
              <a:t>години</a:t>
            </a:r>
            <a:r>
              <a:rPr lang="ru-RU" sz="1600" b="1" dirty="0">
                <a:latin typeface="+mj-lt"/>
                <a:ea typeface="Tahoma" pitchFamily="34" charset="0"/>
                <a:cs typeface="Tahoma" pitchFamily="34" charset="0"/>
              </a:rPr>
              <a:t> </a:t>
            </a:r>
            <a:r>
              <a:rPr lang="ru-RU" sz="1600" dirty="0">
                <a:latin typeface="+mj-lt"/>
                <a:ea typeface="Tahoma" pitchFamily="34" charset="0"/>
                <a:cs typeface="Tahoma" pitchFamily="34" charset="0"/>
              </a:rPr>
              <a:t>от </a:t>
            </a:r>
            <a:r>
              <a:rPr lang="ru-RU" sz="1600" dirty="0" err="1">
                <a:latin typeface="+mj-lt"/>
                <a:ea typeface="Tahoma" pitchFamily="34" charset="0"/>
                <a:cs typeface="Tahoma" pitchFamily="34" charset="0"/>
              </a:rPr>
              <a:t>датата</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предоставяне</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последната</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помощ</a:t>
            </a:r>
            <a:r>
              <a:rPr lang="ru-RU" sz="1600" dirty="0">
                <a:latin typeface="+mj-lt"/>
                <a:ea typeface="Tahoma" pitchFamily="34" charset="0"/>
                <a:cs typeface="Tahoma" pitchFamily="34" charset="0"/>
              </a:rPr>
              <a:t>  по </a:t>
            </a:r>
            <a:r>
              <a:rPr lang="ru-RU" sz="1600" dirty="0" err="1">
                <a:latin typeface="+mj-lt"/>
                <a:ea typeface="Tahoma" pitchFamily="34" charset="0"/>
                <a:cs typeface="Tahoma" pitchFamily="34" charset="0"/>
              </a:rPr>
              <a:t>схемата</a:t>
            </a:r>
            <a:r>
              <a:rPr lang="ru-RU" sz="1600" dirty="0">
                <a:latin typeface="+mj-lt"/>
                <a:ea typeface="Tahoma" pitchFamily="34" charset="0"/>
                <a:cs typeface="Tahoma" pitchFamily="34" charset="0"/>
              </a:rPr>
              <a:t>;</a:t>
            </a:r>
          </a:p>
          <a:p>
            <a:pPr lvl="0" algn="just" fontAlgn="base">
              <a:lnSpc>
                <a:spcPct val="90000"/>
              </a:lnSpc>
              <a:spcAft>
                <a:spcPts val="600"/>
              </a:spcAft>
              <a:defRPr/>
            </a:pPr>
            <a:endParaRPr lang="ru-RU" sz="1600" b="1" dirty="0">
              <a:latin typeface="+mj-lt"/>
              <a:ea typeface="Tahoma" pitchFamily="34" charset="0"/>
              <a:cs typeface="Tahoma" pitchFamily="34" charset="0"/>
            </a:endParaRPr>
          </a:p>
          <a:p>
            <a:pPr lvl="0" algn="just" fontAlgn="base">
              <a:lnSpc>
                <a:spcPct val="90000"/>
              </a:lnSpc>
              <a:spcAft>
                <a:spcPts val="600"/>
              </a:spcAft>
              <a:defRPr/>
            </a:pPr>
            <a:r>
              <a:rPr lang="ru-RU" sz="1600" dirty="0">
                <a:latin typeface="+mj-lt"/>
                <a:ea typeface="Tahoma" pitchFamily="34" charset="0"/>
                <a:cs typeface="Tahoma" pitchFamily="34" charset="0"/>
              </a:rPr>
              <a:t>5/ Да </a:t>
            </a:r>
            <a:r>
              <a:rPr lang="ru-RU" sz="1600" dirty="0" err="1">
                <a:latin typeface="+mj-lt"/>
                <a:ea typeface="Tahoma" pitchFamily="34" charset="0"/>
                <a:cs typeface="Tahoma" pitchFamily="34" charset="0"/>
              </a:rPr>
              <a:t>са</a:t>
            </a:r>
            <a:r>
              <a:rPr lang="ru-RU" sz="1600" dirty="0">
                <a:latin typeface="+mj-lt"/>
                <a:ea typeface="Tahoma" pitchFamily="34" charset="0"/>
                <a:cs typeface="Tahoma" pitchFamily="34" charset="0"/>
              </a:rPr>
              <a:t> за </a:t>
            </a:r>
            <a:r>
              <a:rPr lang="ru-RU" sz="1600" dirty="0" err="1">
                <a:latin typeface="+mj-lt"/>
                <a:ea typeface="Tahoma" pitchFamily="34" charset="0"/>
                <a:cs typeface="Tahoma" pitchFamily="34" charset="0"/>
              </a:rPr>
              <a:t>реално</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доставени</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продукти</a:t>
            </a:r>
            <a:r>
              <a:rPr lang="ru-RU" sz="1600" dirty="0">
                <a:latin typeface="+mj-lt"/>
                <a:ea typeface="Tahoma" pitchFamily="34" charset="0"/>
                <a:cs typeface="Tahoma" pitchFamily="34" charset="0"/>
              </a:rPr>
              <a:t> и </a:t>
            </a:r>
            <a:r>
              <a:rPr lang="ru-RU" sz="1600" dirty="0" err="1">
                <a:latin typeface="+mj-lt"/>
                <a:ea typeface="Tahoma" pitchFamily="34" charset="0"/>
                <a:cs typeface="Tahoma" pitchFamily="34" charset="0"/>
              </a:rPr>
              <a:t>извършени</a:t>
            </a:r>
            <a:r>
              <a:rPr lang="ru-RU" sz="1600" dirty="0">
                <a:latin typeface="+mj-lt"/>
                <a:ea typeface="Tahoma" pitchFamily="34" charset="0"/>
                <a:cs typeface="Tahoma" pitchFamily="34" charset="0"/>
              </a:rPr>
              <a:t> услуги, </a:t>
            </a:r>
            <a:r>
              <a:rPr lang="ru-RU" sz="1600" dirty="0" err="1">
                <a:latin typeface="+mj-lt"/>
                <a:ea typeface="Tahoma" pitchFamily="34" charset="0"/>
                <a:cs typeface="Tahoma" pitchFamily="34" charset="0"/>
              </a:rPr>
              <a:t>както</a:t>
            </a:r>
            <a:r>
              <a:rPr lang="ru-RU" sz="1600" dirty="0">
                <a:latin typeface="+mj-lt"/>
                <a:ea typeface="Tahoma" pitchFamily="34" charset="0"/>
                <a:cs typeface="Tahoma" pitchFamily="34" charset="0"/>
              </a:rPr>
              <a:t> и да </a:t>
            </a:r>
            <a:r>
              <a:rPr lang="ru-RU" sz="1600" dirty="0" err="1">
                <a:latin typeface="+mj-lt"/>
                <a:ea typeface="Tahoma" pitchFamily="34" charset="0"/>
                <a:cs typeface="Tahoma" pitchFamily="34" charset="0"/>
              </a:rPr>
              <a:t>са</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отразени</a:t>
            </a:r>
            <a:r>
              <a:rPr lang="ru-RU" sz="1600" dirty="0">
                <a:latin typeface="+mj-lt"/>
                <a:ea typeface="Tahoma" pitchFamily="34" charset="0"/>
                <a:cs typeface="Tahoma" pitchFamily="34" charset="0"/>
              </a:rPr>
              <a:t> в </a:t>
            </a:r>
            <a:r>
              <a:rPr lang="ru-RU" sz="1600" dirty="0" err="1">
                <a:latin typeface="+mj-lt"/>
                <a:ea typeface="Tahoma" pitchFamily="34" charset="0"/>
                <a:cs typeface="Tahoma" pitchFamily="34" charset="0"/>
              </a:rPr>
              <a:t>счетоводната</a:t>
            </a:r>
            <a:r>
              <a:rPr lang="ru-RU" sz="1600" dirty="0">
                <a:latin typeface="+mj-lt"/>
                <a:ea typeface="Tahoma" pitchFamily="34" charset="0"/>
                <a:cs typeface="Tahoma" pitchFamily="34" charset="0"/>
              </a:rPr>
              <a:t> документация на </a:t>
            </a:r>
            <a:r>
              <a:rPr lang="ru-RU" sz="1600" dirty="0" err="1">
                <a:latin typeface="+mj-lt"/>
                <a:ea typeface="Tahoma" pitchFamily="34" charset="0"/>
                <a:cs typeface="Tahoma" pitchFamily="34" charset="0"/>
              </a:rPr>
              <a:t>бенефициента</a:t>
            </a:r>
            <a:r>
              <a:rPr lang="ru-RU" sz="1600" dirty="0">
                <a:latin typeface="+mj-lt"/>
                <a:ea typeface="Tahoma" pitchFamily="34" charset="0"/>
                <a:cs typeface="Tahoma" pitchFamily="34" charset="0"/>
              </a:rPr>
              <a:t> чрез </a:t>
            </a:r>
            <a:r>
              <a:rPr lang="ru-RU" sz="1600" dirty="0" err="1">
                <a:latin typeface="+mj-lt"/>
                <a:ea typeface="Tahoma" pitchFamily="34" charset="0"/>
                <a:cs typeface="Tahoma" pitchFamily="34" charset="0"/>
              </a:rPr>
              <a:t>отделни</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счетоводни</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аналитични</a:t>
            </a:r>
            <a:r>
              <a:rPr lang="ru-RU" sz="1600" dirty="0">
                <a:latin typeface="+mj-lt"/>
                <a:ea typeface="Tahoma" pitchFamily="34" charset="0"/>
                <a:cs typeface="Tahoma" pitchFamily="34" charset="0"/>
              </a:rPr>
              <a:t> сметки, </a:t>
            </a:r>
            <a:r>
              <a:rPr lang="ru-RU" sz="1600" b="1" dirty="0" err="1">
                <a:latin typeface="+mj-lt"/>
                <a:ea typeface="Tahoma" pitchFamily="34" charset="0"/>
                <a:cs typeface="Tahoma" pitchFamily="34" charset="0"/>
              </a:rPr>
              <a:t>съдържащи</a:t>
            </a:r>
            <a:r>
              <a:rPr lang="ru-RU" sz="1600" b="1" dirty="0">
                <a:latin typeface="+mj-lt"/>
                <a:ea typeface="Tahoma" pitchFamily="34" charset="0"/>
                <a:cs typeface="Tahoma" pitchFamily="34" charset="0"/>
              </a:rPr>
              <a:t> номера на </a:t>
            </a:r>
            <a:r>
              <a:rPr lang="ru-RU" sz="1600" b="1" dirty="0" err="1">
                <a:latin typeface="+mj-lt"/>
                <a:ea typeface="Tahoma" pitchFamily="34" charset="0"/>
                <a:cs typeface="Tahoma" pitchFamily="34" charset="0"/>
              </a:rPr>
              <a:t>административния</a:t>
            </a:r>
            <a:r>
              <a:rPr lang="ru-RU" sz="1600" b="1" dirty="0">
                <a:latin typeface="+mj-lt"/>
                <a:ea typeface="Tahoma" pitchFamily="34" charset="0"/>
                <a:cs typeface="Tahoma" pitchFamily="34" charset="0"/>
              </a:rPr>
              <a:t> договор </a:t>
            </a:r>
            <a:r>
              <a:rPr lang="ru-RU" sz="1600" dirty="0">
                <a:latin typeface="+mj-lt"/>
                <a:ea typeface="Tahoma" pitchFamily="34" charset="0"/>
                <a:cs typeface="Tahoma" pitchFamily="34" charset="0"/>
              </a:rPr>
              <a:t>или в </a:t>
            </a:r>
            <a:r>
              <a:rPr lang="ru-RU" sz="1600" dirty="0" err="1">
                <a:latin typeface="+mj-lt"/>
                <a:ea typeface="Tahoma" pitchFamily="34" charset="0"/>
                <a:cs typeface="Tahoma" pitchFamily="34" charset="0"/>
              </a:rPr>
              <a:t>отделна</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счетоводна</a:t>
            </a:r>
            <a:r>
              <a:rPr lang="ru-RU" sz="1600" dirty="0">
                <a:latin typeface="+mj-lt"/>
                <a:ea typeface="Tahoma" pitchFamily="34" charset="0"/>
                <a:cs typeface="Tahoma" pitchFamily="34" charset="0"/>
              </a:rPr>
              <a:t> система с </a:t>
            </a:r>
            <a:r>
              <a:rPr lang="ru-RU" sz="1600" dirty="0" err="1">
                <a:latin typeface="+mj-lt"/>
                <a:ea typeface="Tahoma" pitchFamily="34" charset="0"/>
                <a:cs typeface="Tahoma" pitchFamily="34" charset="0"/>
              </a:rPr>
              <a:t>утвърдени</a:t>
            </a:r>
            <a:r>
              <a:rPr lang="ru-RU" sz="1600" dirty="0">
                <a:latin typeface="+mj-lt"/>
                <a:ea typeface="Tahoma" pitchFamily="34" charset="0"/>
                <a:cs typeface="Tahoma" pitchFamily="34" charset="0"/>
              </a:rPr>
              <a:t> сметки за </a:t>
            </a:r>
            <a:r>
              <a:rPr lang="ru-RU" sz="1600" dirty="0" err="1">
                <a:latin typeface="+mj-lt"/>
                <a:ea typeface="Tahoma" pitchFamily="34" charset="0"/>
                <a:cs typeface="Tahoma" pitchFamily="34" charset="0"/>
              </a:rPr>
              <a:t>отчитане</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разходи</a:t>
            </a:r>
            <a:r>
              <a:rPr lang="ru-RU" sz="1600" dirty="0">
                <a:latin typeface="+mj-lt"/>
                <a:ea typeface="Tahoma" pitchFamily="34" charset="0"/>
                <a:cs typeface="Tahoma" pitchFamily="34" charset="0"/>
              </a:rPr>
              <a:t> по договора.</a:t>
            </a:r>
            <a:endParaRPr lang="bg-BG" sz="1600" dirty="0">
              <a:latin typeface="+mj-lt"/>
              <a:ea typeface="Tahoma" pitchFamily="34" charset="0"/>
              <a:cs typeface="Tahoma" pitchFamily="34" charset="0"/>
            </a:endParaRPr>
          </a:p>
          <a:p>
            <a:pPr lvl="0" algn="just" fontAlgn="base">
              <a:spcAft>
                <a:spcPts val="600"/>
              </a:spcAft>
              <a:defRPr/>
            </a:pPr>
            <a:endParaRPr lang="ru-RU" sz="1600" dirty="0">
              <a:solidFill>
                <a:srgbClr val="002060"/>
              </a:solidFill>
              <a:latin typeface="Tahoma" pitchFamily="34" charset="0"/>
              <a:ea typeface="Tahoma" pitchFamily="34" charset="0"/>
              <a:cs typeface="Tahoma" pitchFamily="34" charset="0"/>
            </a:endParaRPr>
          </a:p>
        </p:txBody>
      </p:sp>
      <p:sp>
        <p:nvSpPr>
          <p:cNvPr id="13" name="TextBox 12">
            <a:extLst>
              <a:ext uri="{FF2B5EF4-FFF2-40B4-BE49-F238E27FC236}">
                <a16:creationId xmlns:a16="http://schemas.microsoft.com/office/drawing/2014/main" id="{E4678D2B-41B4-48B2-86B0-D14FDBFB3BE5}"/>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3507806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ДОПУСТИМИ КАТЕГОРИИ РАЗХОДИ</a:t>
            </a:r>
          </a:p>
        </p:txBody>
      </p:sp>
      <p:sp>
        <p:nvSpPr>
          <p:cNvPr id="11" name="TextBox 10">
            <a:extLst>
              <a:ext uri="{FF2B5EF4-FFF2-40B4-BE49-F238E27FC236}">
                <a16:creationId xmlns:a16="http://schemas.microsoft.com/office/drawing/2014/main" id="{72F0A282-9C5A-4D17-B7ED-E9A3CBD7E576}"/>
              </a:ext>
            </a:extLst>
          </p:cNvPr>
          <p:cNvSpPr txBox="1"/>
          <p:nvPr/>
        </p:nvSpPr>
        <p:spPr>
          <a:xfrm>
            <a:off x="121696" y="1114924"/>
            <a:ext cx="8560505" cy="4351961"/>
          </a:xfrm>
          <a:prstGeom prst="rect">
            <a:avLst/>
          </a:prstGeom>
          <a:noFill/>
        </p:spPr>
        <p:txBody>
          <a:bodyPr wrap="square">
            <a:spAutoFit/>
          </a:bodyPr>
          <a:lstStyle/>
          <a:p>
            <a:pPr algn="just" fontAlgn="base">
              <a:lnSpc>
                <a:spcPct val="90000"/>
              </a:lnSpc>
              <a:spcAft>
                <a:spcPts val="600"/>
              </a:spcAft>
              <a:defRPr/>
            </a:pPr>
            <a:r>
              <a:rPr lang="bg-BG" sz="1600" b="1" dirty="0">
                <a:latin typeface="+mj-lt"/>
                <a:ea typeface="Tahoma" pitchFamily="34" charset="0"/>
                <a:cs typeface="Tahoma" pitchFamily="34" charset="0"/>
              </a:rPr>
              <a:t>ЕЛЕМЕНТ А „ИНВЕСТИЦИИ“</a:t>
            </a:r>
            <a:endParaRPr lang="en-US" sz="1600" b="1" dirty="0">
              <a:latin typeface="+mj-lt"/>
              <a:ea typeface="Tahoma" pitchFamily="34" charset="0"/>
              <a:cs typeface="Tahoma" pitchFamily="34" charset="0"/>
            </a:endParaRPr>
          </a:p>
          <a:p>
            <a:pPr algn="just" fontAlgn="base">
              <a:lnSpc>
                <a:spcPct val="40000"/>
              </a:lnSpc>
              <a:spcAft>
                <a:spcPts val="600"/>
              </a:spcAft>
              <a:defRPr/>
            </a:pPr>
            <a:endParaRPr lang="en-US" sz="1600" dirty="0">
              <a:latin typeface="+mj-lt"/>
              <a:ea typeface="Tahoma" pitchFamily="34" charset="0"/>
              <a:cs typeface="Tahoma" pitchFamily="34" charset="0"/>
            </a:endParaRPr>
          </a:p>
          <a:p>
            <a:pPr algn="just" fontAlgn="base">
              <a:lnSpc>
                <a:spcPct val="90000"/>
              </a:lnSpc>
              <a:spcAft>
                <a:spcPts val="600"/>
              </a:spcAft>
              <a:defRPr/>
            </a:pPr>
            <a:r>
              <a:rPr lang="ru-RU" sz="1600" dirty="0">
                <a:latin typeface="+mj-lt"/>
                <a:ea typeface="Tahoma" pitchFamily="34" charset="0"/>
                <a:cs typeface="Tahoma" pitchFamily="34" charset="0"/>
              </a:rPr>
              <a:t>1/ </a:t>
            </a:r>
            <a:r>
              <a:rPr lang="ru-RU" sz="1600" dirty="0" err="1">
                <a:latin typeface="+mj-lt"/>
                <a:ea typeface="Tahoma" pitchFamily="34" charset="0"/>
                <a:cs typeface="Tahoma" pitchFamily="34" charset="0"/>
              </a:rPr>
              <a:t>Разходи</a:t>
            </a:r>
            <a:r>
              <a:rPr lang="ru-RU" sz="1600" dirty="0">
                <a:latin typeface="+mj-lt"/>
                <a:ea typeface="Tahoma" pitchFamily="34" charset="0"/>
                <a:cs typeface="Tahoma" pitchFamily="34" charset="0"/>
              </a:rPr>
              <a:t> за </a:t>
            </a:r>
            <a:r>
              <a:rPr lang="ru-RU" sz="1600" dirty="0" err="1">
                <a:latin typeface="+mj-lt"/>
                <a:ea typeface="Tahoma" pitchFamily="34" charset="0"/>
                <a:cs typeface="Tahoma" pitchFamily="34" charset="0"/>
              </a:rPr>
              <a:t>придобиване</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дълготрайни</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материални</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активи</a:t>
            </a:r>
            <a:r>
              <a:rPr lang="ru-RU" sz="1600" dirty="0">
                <a:latin typeface="+mj-lt"/>
                <a:ea typeface="Tahoma" pitchFamily="34" charset="0"/>
                <a:cs typeface="Tahoma" pitchFamily="34" charset="0"/>
              </a:rPr>
              <a:t> (ДМА)  - </a:t>
            </a:r>
            <a:r>
              <a:rPr lang="ru-RU" sz="1600" dirty="0" err="1">
                <a:latin typeface="+mj-lt"/>
                <a:ea typeface="Tahoma" pitchFamily="34" charset="0"/>
                <a:cs typeface="Tahoma" pitchFamily="34" charset="0"/>
              </a:rPr>
              <a:t>машини</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съоръжения</a:t>
            </a:r>
            <a:r>
              <a:rPr lang="ru-RU" sz="1600" dirty="0">
                <a:latin typeface="+mj-lt"/>
                <a:ea typeface="Tahoma" pitchFamily="34" charset="0"/>
                <a:cs typeface="Tahoma" pitchFamily="34" charset="0"/>
              </a:rPr>
              <a:t> и </a:t>
            </a:r>
            <a:r>
              <a:rPr lang="ru-RU" sz="1600" dirty="0" err="1">
                <a:latin typeface="+mj-lt"/>
                <a:ea typeface="Tahoma" pitchFamily="34" charset="0"/>
                <a:cs typeface="Tahoma" pitchFamily="34" charset="0"/>
              </a:rPr>
              <a:t>оборудване</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необходими</a:t>
            </a:r>
            <a:r>
              <a:rPr lang="ru-RU" sz="1600" dirty="0">
                <a:latin typeface="+mj-lt"/>
                <a:ea typeface="Tahoma" pitchFamily="34" charset="0"/>
                <a:cs typeface="Tahoma" pitchFamily="34" charset="0"/>
              </a:rPr>
              <a:t> за </a:t>
            </a:r>
            <a:r>
              <a:rPr lang="ru-RU" sz="1600" dirty="0" err="1">
                <a:latin typeface="+mj-lt"/>
                <a:ea typeface="Tahoma" pitchFamily="34" charset="0"/>
                <a:cs typeface="Tahoma" pitchFamily="34" charset="0"/>
              </a:rPr>
              <a:t>изпълнението</a:t>
            </a:r>
            <a:r>
              <a:rPr lang="ru-RU" sz="1600" dirty="0">
                <a:latin typeface="+mj-lt"/>
                <a:ea typeface="Tahoma" pitchFamily="34" charset="0"/>
                <a:cs typeface="Tahoma" pitchFamily="34" charset="0"/>
              </a:rPr>
              <a:t> на проекта.</a:t>
            </a:r>
          </a:p>
          <a:p>
            <a:pPr lvl="0" algn="just" fontAlgn="base">
              <a:lnSpc>
                <a:spcPct val="90000"/>
              </a:lnSpc>
              <a:spcAft>
                <a:spcPts val="600"/>
              </a:spcAft>
              <a:defRPr/>
            </a:pPr>
            <a:endParaRPr lang="ru-RU" sz="1600" dirty="0">
              <a:latin typeface="+mj-lt"/>
              <a:ea typeface="Tahoma" pitchFamily="34" charset="0"/>
              <a:cs typeface="Tahoma" pitchFamily="34" charset="0"/>
            </a:endParaRPr>
          </a:p>
          <a:p>
            <a:pPr lvl="0" algn="just" fontAlgn="base">
              <a:lnSpc>
                <a:spcPct val="90000"/>
              </a:lnSpc>
              <a:spcAft>
                <a:spcPts val="600"/>
              </a:spcAft>
              <a:defRPr/>
            </a:pPr>
            <a:r>
              <a:rPr lang="ru-RU" sz="1600" dirty="0">
                <a:latin typeface="+mj-lt"/>
                <a:ea typeface="Tahoma" pitchFamily="34" charset="0"/>
                <a:cs typeface="Tahoma" pitchFamily="34" charset="0"/>
              </a:rPr>
              <a:t>2/ </a:t>
            </a:r>
            <a:r>
              <a:rPr lang="ru-RU" sz="1600" dirty="0" err="1">
                <a:latin typeface="+mj-lt"/>
                <a:ea typeface="Tahoma" pitchFamily="34" charset="0"/>
                <a:cs typeface="Tahoma" pitchFamily="34" charset="0"/>
              </a:rPr>
              <a:t>Разходи</a:t>
            </a:r>
            <a:r>
              <a:rPr lang="ru-RU" sz="1600" dirty="0">
                <a:latin typeface="+mj-lt"/>
                <a:ea typeface="Tahoma" pitchFamily="34" charset="0"/>
                <a:cs typeface="Tahoma" pitchFamily="34" charset="0"/>
              </a:rPr>
              <a:t> за </a:t>
            </a:r>
            <a:r>
              <a:rPr lang="ru-RU" sz="1600" dirty="0" err="1">
                <a:latin typeface="+mj-lt"/>
                <a:ea typeface="Tahoma" pitchFamily="34" charset="0"/>
                <a:cs typeface="Tahoma" pitchFamily="34" charset="0"/>
              </a:rPr>
              <a:t>придобиване</a:t>
            </a:r>
            <a:r>
              <a:rPr lang="ru-RU" sz="1600" dirty="0">
                <a:latin typeface="+mj-lt"/>
                <a:ea typeface="Tahoma" pitchFamily="34" charset="0"/>
                <a:cs typeface="Tahoma" pitchFamily="34" charset="0"/>
              </a:rPr>
              <a:t> на </a:t>
            </a:r>
            <a:r>
              <a:rPr lang="ru-RU" sz="1600" dirty="0" err="1">
                <a:latin typeface="+mj-lt"/>
                <a:ea typeface="Tahoma" pitchFamily="34" charset="0"/>
                <a:cs typeface="Tahoma" pitchFamily="34" charset="0"/>
              </a:rPr>
              <a:t>дълготрайни</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нематериални</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активи</a:t>
            </a:r>
            <a:r>
              <a:rPr lang="ru-RU" sz="1600" dirty="0">
                <a:latin typeface="+mj-lt"/>
                <a:ea typeface="Tahoma" pitchFamily="34" charset="0"/>
                <a:cs typeface="Tahoma" pitchFamily="34" charset="0"/>
              </a:rPr>
              <a:t> </a:t>
            </a:r>
            <a:r>
              <a:rPr lang="en-US" sz="1600" dirty="0">
                <a:latin typeface="+mj-lt"/>
                <a:ea typeface="Tahoma" pitchFamily="34" charset="0"/>
                <a:cs typeface="Tahoma" pitchFamily="34" charset="0"/>
              </a:rPr>
              <a:t>(</a:t>
            </a:r>
            <a:r>
              <a:rPr lang="bg-BG" sz="1600" dirty="0">
                <a:latin typeface="+mj-lt"/>
                <a:ea typeface="Tahoma" pitchFamily="34" charset="0"/>
                <a:cs typeface="Tahoma" pitchFamily="34" charset="0"/>
              </a:rPr>
              <a:t>ДНА</a:t>
            </a:r>
            <a:r>
              <a:rPr lang="en-US" sz="1600" dirty="0">
                <a:latin typeface="+mj-lt"/>
                <a:ea typeface="Tahoma" pitchFamily="34" charset="0"/>
                <a:cs typeface="Tahoma" pitchFamily="34" charset="0"/>
              </a:rPr>
              <a:t>)</a:t>
            </a:r>
            <a:r>
              <a:rPr lang="bg-BG" sz="1600" dirty="0">
                <a:latin typeface="+mj-lt"/>
                <a:ea typeface="Tahoma" pitchFamily="34" charset="0"/>
                <a:cs typeface="Tahoma" pitchFamily="34" charset="0"/>
              </a:rPr>
              <a:t> – специализиран софтуер </a:t>
            </a:r>
            <a:r>
              <a:rPr lang="en-US" sz="1600" dirty="0">
                <a:latin typeface="+mj-lt"/>
                <a:ea typeface="Tahoma" pitchFamily="34" charset="0"/>
                <a:cs typeface="Tahoma" pitchFamily="34" charset="0"/>
              </a:rPr>
              <a:t>(</a:t>
            </a:r>
            <a:r>
              <a:rPr lang="bg-BG" sz="1600" dirty="0">
                <a:latin typeface="+mj-lt"/>
                <a:ea typeface="Tahoma" pitchFamily="34" charset="0"/>
                <a:cs typeface="Tahoma" pitchFamily="34" charset="0"/>
              </a:rPr>
              <a:t>вкл. разработване</a:t>
            </a:r>
            <a:r>
              <a:rPr lang="en-US" sz="1600" dirty="0">
                <a:latin typeface="+mj-lt"/>
                <a:ea typeface="Tahoma" pitchFamily="34" charset="0"/>
                <a:cs typeface="Tahoma" pitchFamily="34" charset="0"/>
              </a:rPr>
              <a:t>)</a:t>
            </a:r>
            <a:r>
              <a:rPr lang="bg-BG" sz="1600" dirty="0">
                <a:latin typeface="+mj-lt"/>
                <a:ea typeface="Tahoma" pitchFamily="34" charset="0"/>
                <a:cs typeface="Tahoma" pitchFamily="34" charset="0"/>
              </a:rPr>
              <a:t>, патенти, лицензи, „ноу-хау“ и други, необходимо за изпълнението на проекта. </a:t>
            </a:r>
            <a:r>
              <a:rPr lang="bg-BG" sz="1600" b="1" dirty="0">
                <a:latin typeface="+mj-lt"/>
                <a:ea typeface="Tahoma" pitchFamily="34" charset="0"/>
                <a:cs typeface="Tahoma" pitchFamily="34" charset="0"/>
              </a:rPr>
              <a:t>Общите допустими разходи за специализиран софтуер не трябва да надвишават 400 000 лева.</a:t>
            </a:r>
          </a:p>
          <a:p>
            <a:pPr lvl="0" algn="just" fontAlgn="base">
              <a:lnSpc>
                <a:spcPct val="90000"/>
              </a:lnSpc>
              <a:spcAft>
                <a:spcPts val="600"/>
              </a:spcAft>
              <a:defRPr/>
            </a:pPr>
            <a:endParaRPr lang="bg-BG" sz="1600" b="1" dirty="0">
              <a:latin typeface="+mj-lt"/>
              <a:ea typeface="Tahoma" pitchFamily="34" charset="0"/>
              <a:cs typeface="Tahoma" pitchFamily="34" charset="0"/>
            </a:endParaRPr>
          </a:p>
          <a:p>
            <a:pPr lvl="0" algn="just" fontAlgn="base">
              <a:lnSpc>
                <a:spcPct val="90000"/>
              </a:lnSpc>
              <a:spcAft>
                <a:spcPts val="600"/>
              </a:spcAft>
              <a:defRPr/>
            </a:pPr>
            <a:r>
              <a:rPr lang="bg-BG" sz="1600" b="1" dirty="0">
                <a:latin typeface="+mj-lt"/>
                <a:ea typeface="Tahoma" pitchFamily="34" charset="0"/>
                <a:cs typeface="Tahoma" pitchFamily="34" charset="0"/>
              </a:rPr>
              <a:t>ВАЖНО: </a:t>
            </a:r>
            <a:r>
              <a:rPr lang="bg-BG" sz="1600" dirty="0">
                <a:latin typeface="+mj-lt"/>
                <a:ea typeface="Tahoma" pitchFamily="34" charset="0"/>
                <a:cs typeface="Tahoma" pitchFamily="34" charset="0"/>
              </a:rPr>
              <a:t>За малки дружества със средна пазарна капитализация</a:t>
            </a:r>
            <a:r>
              <a:rPr lang="en-US" sz="1600" dirty="0">
                <a:latin typeface="+mj-lt"/>
                <a:ea typeface="Tahoma" pitchFamily="34" charset="0"/>
                <a:cs typeface="Tahoma" pitchFamily="34" charset="0"/>
              </a:rPr>
              <a:t> (Small Mid-Caps)</a:t>
            </a:r>
            <a:r>
              <a:rPr lang="bg-BG" sz="1600" dirty="0">
                <a:latin typeface="+mj-lt"/>
                <a:ea typeface="Tahoma" pitchFamily="34" charset="0"/>
                <a:cs typeface="Tahoma" pitchFamily="34" charset="0"/>
              </a:rPr>
              <a:t> разходите за нематериални активи са допустими в размер до 50% от общите допустими разходи по елемент А „Инвестиции“ при приложим режим на държавна помощ „регионална инвестиционна помощ“.</a:t>
            </a:r>
            <a:endParaRPr lang="bg-BG" sz="1600" b="1" dirty="0">
              <a:latin typeface="+mj-lt"/>
              <a:ea typeface="Tahoma" pitchFamily="34" charset="0"/>
              <a:cs typeface="Tahoma" pitchFamily="34" charset="0"/>
            </a:endParaRPr>
          </a:p>
          <a:p>
            <a:pPr lvl="0" algn="just" fontAlgn="base">
              <a:lnSpc>
                <a:spcPct val="90000"/>
              </a:lnSpc>
              <a:spcAft>
                <a:spcPts val="600"/>
              </a:spcAft>
              <a:defRPr/>
            </a:pPr>
            <a:endParaRPr lang="ru-RU" sz="1600" b="1" dirty="0">
              <a:latin typeface="+mj-lt"/>
              <a:ea typeface="Tahoma" pitchFamily="34" charset="0"/>
              <a:cs typeface="Tahoma" pitchFamily="34" charset="0"/>
            </a:endParaRPr>
          </a:p>
          <a:p>
            <a:pPr lvl="0" algn="just" fontAlgn="base">
              <a:lnSpc>
                <a:spcPct val="90000"/>
              </a:lnSpc>
              <a:spcAft>
                <a:spcPts val="600"/>
              </a:spcAft>
              <a:defRPr/>
            </a:pPr>
            <a:r>
              <a:rPr lang="ru-RU" sz="1600" dirty="0" err="1">
                <a:latin typeface="+mj-lt"/>
                <a:ea typeface="Tahoma" pitchFamily="34" charset="0"/>
                <a:cs typeface="Tahoma" pitchFamily="34" charset="0"/>
              </a:rPr>
              <a:t>Дълготрайните</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активи</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следва</a:t>
            </a:r>
            <a:r>
              <a:rPr lang="ru-RU" sz="1600" dirty="0">
                <a:latin typeface="+mj-lt"/>
                <a:ea typeface="Tahoma" pitchFamily="34" charset="0"/>
                <a:cs typeface="Tahoma" pitchFamily="34" charset="0"/>
              </a:rPr>
              <a:t> да </a:t>
            </a:r>
            <a:r>
              <a:rPr lang="ru-RU" sz="1600" dirty="0" err="1">
                <a:latin typeface="+mj-lt"/>
                <a:ea typeface="Tahoma" pitchFamily="34" charset="0"/>
                <a:cs typeface="Tahoma" pitchFamily="34" charset="0"/>
              </a:rPr>
              <a:t>останат</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собственост</a:t>
            </a:r>
            <a:r>
              <a:rPr lang="ru-RU" sz="1600" dirty="0">
                <a:latin typeface="+mj-lt"/>
                <a:ea typeface="Tahoma" pitchFamily="34" charset="0"/>
                <a:cs typeface="Tahoma" pitchFamily="34" charset="0"/>
              </a:rPr>
              <a:t> и да се </a:t>
            </a:r>
            <a:r>
              <a:rPr lang="ru-RU" sz="1600" dirty="0" err="1">
                <a:latin typeface="+mj-lt"/>
                <a:ea typeface="Tahoma" pitchFamily="34" charset="0"/>
                <a:cs typeface="Tahoma" pitchFamily="34" charset="0"/>
              </a:rPr>
              <a:t>ползват</a:t>
            </a:r>
            <a:r>
              <a:rPr lang="ru-RU" sz="1600" dirty="0">
                <a:latin typeface="+mj-lt"/>
                <a:ea typeface="Tahoma" pitchFamily="34" charset="0"/>
                <a:cs typeface="Tahoma" pitchFamily="34" charset="0"/>
              </a:rPr>
              <a:t> от </a:t>
            </a:r>
            <a:r>
              <a:rPr lang="ru-RU" sz="1600" dirty="0" err="1">
                <a:latin typeface="+mj-lt"/>
                <a:ea typeface="Tahoma" pitchFamily="34" charset="0"/>
                <a:cs typeface="Tahoma" pitchFamily="34" charset="0"/>
              </a:rPr>
              <a:t>бенефициентите</a:t>
            </a:r>
            <a:r>
              <a:rPr lang="ru-RU" sz="1600" dirty="0">
                <a:latin typeface="+mj-lt"/>
                <a:ea typeface="Tahoma" pitchFamily="34" charset="0"/>
                <a:cs typeface="Tahoma" pitchFamily="34" charset="0"/>
              </a:rPr>
              <a:t> за период от 3 </a:t>
            </a:r>
            <a:r>
              <a:rPr lang="ru-RU" sz="1600" dirty="0" err="1">
                <a:latin typeface="+mj-lt"/>
                <a:ea typeface="Tahoma" pitchFamily="34" charset="0"/>
                <a:cs typeface="Tahoma" pitchFamily="34" charset="0"/>
              </a:rPr>
              <a:t>години</a:t>
            </a:r>
            <a:r>
              <a:rPr lang="ru-RU" sz="1600" dirty="0">
                <a:latin typeface="+mj-lt"/>
                <a:ea typeface="Tahoma" pitchFamily="34" charset="0"/>
                <a:cs typeface="Tahoma" pitchFamily="34" charset="0"/>
              </a:rPr>
              <a:t> за МСП и 5 </a:t>
            </a:r>
            <a:r>
              <a:rPr lang="ru-RU" sz="1600" dirty="0" err="1">
                <a:latin typeface="+mj-lt"/>
                <a:ea typeface="Tahoma" pitchFamily="34" charset="0"/>
                <a:cs typeface="Tahoma" pitchFamily="34" charset="0"/>
              </a:rPr>
              <a:t>години</a:t>
            </a:r>
            <a:r>
              <a:rPr lang="ru-RU" sz="1600" dirty="0">
                <a:latin typeface="+mj-lt"/>
                <a:ea typeface="Tahoma" pitchFamily="34" charset="0"/>
                <a:cs typeface="Tahoma" pitchFamily="34" charset="0"/>
              </a:rPr>
              <a:t> за </a:t>
            </a:r>
            <a:r>
              <a:rPr lang="en-US" sz="1600" dirty="0">
                <a:latin typeface="+mj-lt"/>
                <a:ea typeface="Tahoma" pitchFamily="34" charset="0"/>
                <a:cs typeface="Tahoma" pitchFamily="34" charset="0"/>
              </a:rPr>
              <a:t>Small Mid-Caps</a:t>
            </a:r>
            <a:r>
              <a:rPr lang="bg-BG" sz="1600" dirty="0">
                <a:latin typeface="+mj-lt"/>
                <a:ea typeface="Tahoma" pitchFamily="34" charset="0"/>
                <a:cs typeface="Tahoma" pitchFamily="34" charset="0"/>
              </a:rPr>
              <a:t>. При неспазване на изискването ще се налага </a:t>
            </a:r>
            <a:r>
              <a:rPr lang="bg-BG" sz="1600" b="1" dirty="0">
                <a:latin typeface="+mj-lt"/>
                <a:ea typeface="Tahoma" pitchFamily="34" charset="0"/>
                <a:cs typeface="Tahoma" pitchFamily="34" charset="0"/>
              </a:rPr>
              <a:t>финансова корекция</a:t>
            </a:r>
            <a:r>
              <a:rPr lang="bg-BG" sz="1600" dirty="0">
                <a:latin typeface="+mj-lt"/>
                <a:ea typeface="Tahoma" pitchFamily="34" charset="0"/>
                <a:cs typeface="Tahoma" pitchFamily="34" charset="0"/>
              </a:rPr>
              <a:t>, пропорционално на периода на неизпълнение.</a:t>
            </a:r>
            <a:endParaRPr lang="ru-RU" sz="1600" dirty="0">
              <a:latin typeface="+mj-lt"/>
              <a:ea typeface="Tahoma" pitchFamily="34" charset="0"/>
              <a:cs typeface="Tahoma" pitchFamily="34" charset="0"/>
            </a:endParaRPr>
          </a:p>
        </p:txBody>
      </p:sp>
      <p:sp>
        <p:nvSpPr>
          <p:cNvPr id="9" name="TextBox 8">
            <a:extLst>
              <a:ext uri="{FF2B5EF4-FFF2-40B4-BE49-F238E27FC236}">
                <a16:creationId xmlns:a16="http://schemas.microsoft.com/office/drawing/2014/main" id="{68553242-01CF-48CA-B492-C7D94AEB70A8}"/>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2355078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ДОПУСТИМИ КАТЕГОРИИ РАЗХОДИ</a:t>
            </a:r>
          </a:p>
        </p:txBody>
      </p:sp>
      <p:sp>
        <p:nvSpPr>
          <p:cNvPr id="11" name="TextBox 10">
            <a:extLst>
              <a:ext uri="{FF2B5EF4-FFF2-40B4-BE49-F238E27FC236}">
                <a16:creationId xmlns:a16="http://schemas.microsoft.com/office/drawing/2014/main" id="{72F0A282-9C5A-4D17-B7ED-E9A3CBD7E576}"/>
              </a:ext>
            </a:extLst>
          </p:cNvPr>
          <p:cNvSpPr txBox="1"/>
          <p:nvPr/>
        </p:nvSpPr>
        <p:spPr>
          <a:xfrm>
            <a:off x="121696" y="1114924"/>
            <a:ext cx="8560505" cy="4284250"/>
          </a:xfrm>
          <a:prstGeom prst="rect">
            <a:avLst/>
          </a:prstGeom>
          <a:noFill/>
        </p:spPr>
        <p:txBody>
          <a:bodyPr wrap="square">
            <a:spAutoFit/>
          </a:bodyPr>
          <a:lstStyle/>
          <a:p>
            <a:pPr algn="just" fontAlgn="base">
              <a:lnSpc>
                <a:spcPct val="90000"/>
              </a:lnSpc>
              <a:spcAft>
                <a:spcPts val="600"/>
              </a:spcAft>
              <a:defRPr/>
            </a:pPr>
            <a:r>
              <a:rPr lang="bg-BG" sz="1600" b="1" dirty="0">
                <a:latin typeface="+mj-lt"/>
                <a:ea typeface="Tahoma" pitchFamily="34" charset="0"/>
                <a:cs typeface="Tahoma" pitchFamily="34" charset="0"/>
              </a:rPr>
              <a:t>ЕЛЕМЕНТ Б „УСЛУГИ“</a:t>
            </a:r>
            <a:endParaRPr lang="en-US" sz="1600" b="1" dirty="0">
              <a:latin typeface="+mj-lt"/>
              <a:ea typeface="Tahoma" pitchFamily="34" charset="0"/>
              <a:cs typeface="Tahoma" pitchFamily="34" charset="0"/>
            </a:endParaRPr>
          </a:p>
          <a:p>
            <a:pPr algn="just" fontAlgn="base">
              <a:lnSpc>
                <a:spcPct val="40000"/>
              </a:lnSpc>
              <a:spcAft>
                <a:spcPts val="600"/>
              </a:spcAft>
              <a:defRPr/>
            </a:pPr>
            <a:endParaRPr lang="en-US" sz="1600" dirty="0">
              <a:latin typeface="+mj-lt"/>
              <a:ea typeface="Tahoma" pitchFamily="34" charset="0"/>
              <a:cs typeface="Tahoma" pitchFamily="34" charset="0"/>
            </a:endParaRPr>
          </a:p>
          <a:p>
            <a:pPr algn="just" fontAlgn="base">
              <a:lnSpc>
                <a:spcPct val="90000"/>
              </a:lnSpc>
              <a:spcAft>
                <a:spcPts val="600"/>
              </a:spcAft>
              <a:defRPr/>
            </a:pPr>
            <a:r>
              <a:rPr lang="ru-RU" sz="1600" dirty="0">
                <a:latin typeface="+mj-lt"/>
                <a:ea typeface="Tahoma" pitchFamily="34" charset="0"/>
                <a:cs typeface="Tahoma" pitchFamily="34" charset="0"/>
              </a:rPr>
              <a:t>1/ </a:t>
            </a:r>
            <a:r>
              <a:rPr lang="ru-RU" sz="1600" dirty="0" err="1">
                <a:latin typeface="+mj-lt"/>
                <a:ea typeface="Tahoma" pitchFamily="34" charset="0"/>
                <a:cs typeface="Tahoma" pitchFamily="34" charset="0"/>
              </a:rPr>
              <a:t>Разходи</a:t>
            </a:r>
            <a:r>
              <a:rPr lang="ru-RU" sz="1600" dirty="0">
                <a:latin typeface="+mj-lt"/>
                <a:ea typeface="Tahoma" pitchFamily="34" charset="0"/>
                <a:cs typeface="Tahoma" pitchFamily="34" charset="0"/>
              </a:rPr>
              <a:t> за такси за </a:t>
            </a:r>
            <a:r>
              <a:rPr lang="ru-RU" sz="1600" b="1" dirty="0" err="1">
                <a:latin typeface="+mj-lt"/>
                <a:ea typeface="Tahoma" pitchFamily="34" charset="0"/>
                <a:cs typeface="Tahoma" pitchFamily="34" charset="0"/>
              </a:rPr>
              <a:t>заявяване</a:t>
            </a:r>
            <a:r>
              <a:rPr lang="ru-RU" sz="1600" b="1" dirty="0">
                <a:latin typeface="+mj-lt"/>
                <a:ea typeface="Tahoma" pitchFamily="34" charset="0"/>
                <a:cs typeface="Tahoma" pitchFamily="34" charset="0"/>
              </a:rPr>
              <a:t> и регистрация </a:t>
            </a:r>
            <a:r>
              <a:rPr lang="ru-RU" sz="1600" dirty="0">
                <a:latin typeface="+mj-lt"/>
                <a:ea typeface="Tahoma" pitchFamily="34" charset="0"/>
                <a:cs typeface="Tahoma" pitchFamily="34" charset="0"/>
              </a:rPr>
              <a:t>на </a:t>
            </a:r>
            <a:r>
              <a:rPr lang="ru-RU" sz="1600" b="1" dirty="0">
                <a:latin typeface="+mj-lt"/>
                <a:ea typeface="Tahoma" pitchFamily="34" charset="0"/>
                <a:cs typeface="Tahoma" pitchFamily="34" charset="0"/>
              </a:rPr>
              <a:t>права по </a:t>
            </a:r>
            <a:r>
              <a:rPr lang="ru-RU" sz="1600" b="1" dirty="0" err="1">
                <a:latin typeface="+mj-lt"/>
                <a:ea typeface="Tahoma" pitchFamily="34" charset="0"/>
                <a:cs typeface="Tahoma" pitchFamily="34" charset="0"/>
              </a:rPr>
              <a:t>индустриална</a:t>
            </a:r>
            <a:r>
              <a:rPr lang="ru-RU" sz="1600" b="1" dirty="0">
                <a:latin typeface="+mj-lt"/>
                <a:ea typeface="Tahoma" pitchFamily="34" charset="0"/>
                <a:cs typeface="Tahoma" pitchFamily="34" charset="0"/>
              </a:rPr>
              <a:t> </a:t>
            </a:r>
            <a:r>
              <a:rPr lang="ru-RU" sz="1600" b="1" dirty="0" err="1">
                <a:latin typeface="+mj-lt"/>
                <a:ea typeface="Tahoma" pitchFamily="34" charset="0"/>
                <a:cs typeface="Tahoma" pitchFamily="34" charset="0"/>
              </a:rPr>
              <a:t>собственост</a:t>
            </a:r>
            <a:r>
              <a:rPr lang="ru-RU" sz="1600" b="1" dirty="0">
                <a:latin typeface="+mj-lt"/>
                <a:ea typeface="Tahoma" pitchFamily="34" charset="0"/>
                <a:cs typeface="Tahoma" pitchFamily="34" charset="0"/>
              </a:rPr>
              <a:t> </a:t>
            </a:r>
            <a:r>
              <a:rPr lang="ru-RU" sz="1600" dirty="0" err="1">
                <a:latin typeface="+mj-lt"/>
                <a:ea typeface="Tahoma" pitchFamily="34" charset="0"/>
                <a:cs typeface="Tahoma" pitchFamily="34" charset="0"/>
              </a:rPr>
              <a:t>върху</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внедряваната</a:t>
            </a:r>
            <a:r>
              <a:rPr lang="ru-RU" sz="1600" dirty="0">
                <a:latin typeface="+mj-lt"/>
                <a:ea typeface="Tahoma" pitchFamily="34" charset="0"/>
                <a:cs typeface="Tahoma" pitchFamily="34" charset="0"/>
              </a:rPr>
              <a:t> </a:t>
            </a:r>
            <a:r>
              <a:rPr lang="ru-RU" sz="1600" dirty="0" err="1">
                <a:latin typeface="+mj-lt"/>
                <a:ea typeface="Tahoma" pitchFamily="34" charset="0"/>
                <a:cs typeface="Tahoma" pitchFamily="34" charset="0"/>
              </a:rPr>
              <a:t>иновация</a:t>
            </a:r>
            <a:r>
              <a:rPr lang="ru-RU" sz="1600" dirty="0">
                <a:latin typeface="+mj-lt"/>
                <a:ea typeface="Tahoma" pitchFamily="34" charset="0"/>
                <a:cs typeface="Tahoma" pitchFamily="34" charset="0"/>
              </a:rPr>
              <a:t> – </a:t>
            </a:r>
            <a:r>
              <a:rPr lang="ru-RU" sz="1600" b="1" dirty="0">
                <a:latin typeface="+mj-lt"/>
                <a:ea typeface="Tahoma" pitchFamily="34" charset="0"/>
                <a:cs typeface="Tahoma" pitchFamily="34" charset="0"/>
              </a:rPr>
              <a:t>до 10 000 </a:t>
            </a:r>
            <a:r>
              <a:rPr lang="ru-RU" sz="1600" b="1" dirty="0" err="1">
                <a:latin typeface="+mj-lt"/>
                <a:ea typeface="Tahoma" pitchFamily="34" charset="0"/>
                <a:cs typeface="Tahoma" pitchFamily="34" charset="0"/>
              </a:rPr>
              <a:t>лв</a:t>
            </a:r>
            <a:r>
              <a:rPr lang="ru-RU" sz="1600" dirty="0">
                <a:latin typeface="+mj-lt"/>
                <a:ea typeface="Tahoma" pitchFamily="34" charset="0"/>
                <a:cs typeface="Tahoma" pitchFamily="34" charset="0"/>
              </a:rPr>
              <a:t>;</a:t>
            </a:r>
          </a:p>
          <a:p>
            <a:pPr lvl="0" algn="just" fontAlgn="base">
              <a:lnSpc>
                <a:spcPct val="90000"/>
              </a:lnSpc>
              <a:spcAft>
                <a:spcPts val="600"/>
              </a:spcAft>
              <a:defRPr/>
            </a:pPr>
            <a:endParaRPr lang="ru-RU" sz="1600" dirty="0">
              <a:latin typeface="+mj-lt"/>
              <a:ea typeface="Tahoma" pitchFamily="34" charset="0"/>
              <a:cs typeface="Tahoma" pitchFamily="34" charset="0"/>
            </a:endParaRPr>
          </a:p>
          <a:p>
            <a:pPr lvl="0" algn="just" fontAlgn="base">
              <a:lnSpc>
                <a:spcPct val="90000"/>
              </a:lnSpc>
              <a:spcAft>
                <a:spcPts val="600"/>
              </a:spcAft>
              <a:defRPr/>
            </a:pPr>
            <a:r>
              <a:rPr lang="ru-RU" sz="1600" dirty="0">
                <a:latin typeface="+mj-lt"/>
                <a:ea typeface="Tahoma" pitchFamily="34" charset="0"/>
                <a:cs typeface="Tahoma" pitchFamily="34" charset="0"/>
              </a:rPr>
              <a:t>2/ </a:t>
            </a:r>
            <a:r>
              <a:rPr lang="bg-BG" sz="1600" dirty="0">
                <a:latin typeface="+mj-lt"/>
                <a:ea typeface="Tahoma" pitchFamily="34" charset="0"/>
                <a:cs typeface="Tahoma" pitchFamily="34" charset="0"/>
              </a:rPr>
              <a:t>Разходи за външни услуги, извършени от правоспособен представител по индустриална собственост, </a:t>
            </a:r>
            <a:r>
              <a:rPr lang="bg-BG" sz="1600" b="1" dirty="0">
                <a:latin typeface="+mj-lt"/>
                <a:ea typeface="Tahoma" pitchFamily="34" charset="0"/>
                <a:cs typeface="Tahoma" pitchFamily="34" charset="0"/>
              </a:rPr>
              <a:t>свързани със защита на индустриална собственост </a:t>
            </a:r>
            <a:r>
              <a:rPr lang="bg-BG" sz="1600" dirty="0">
                <a:latin typeface="+mj-lt"/>
                <a:ea typeface="Tahoma" pitchFamily="34" charset="0"/>
                <a:cs typeface="Tahoma" pitchFamily="34" charset="0"/>
              </a:rPr>
              <a:t>– </a:t>
            </a:r>
            <a:r>
              <a:rPr lang="bg-BG" sz="1600" b="1" dirty="0">
                <a:latin typeface="+mj-lt"/>
                <a:ea typeface="Tahoma" pitchFamily="34" charset="0"/>
                <a:cs typeface="Tahoma" pitchFamily="34" charset="0"/>
              </a:rPr>
              <a:t>до 10 000 </a:t>
            </a:r>
            <a:r>
              <a:rPr lang="bg-BG" sz="1600" b="1" dirty="0" err="1">
                <a:latin typeface="+mj-lt"/>
                <a:ea typeface="Tahoma" pitchFamily="34" charset="0"/>
                <a:cs typeface="Tahoma" pitchFamily="34" charset="0"/>
              </a:rPr>
              <a:t>лв</a:t>
            </a:r>
            <a:r>
              <a:rPr lang="bg-BG" sz="1600" dirty="0">
                <a:latin typeface="+mj-lt"/>
                <a:ea typeface="Tahoma" pitchFamily="34" charset="0"/>
                <a:cs typeface="Tahoma" pitchFamily="34" charset="0"/>
              </a:rPr>
              <a:t>;</a:t>
            </a:r>
            <a:endParaRPr lang="bg-BG" sz="1600" b="1" dirty="0">
              <a:latin typeface="+mj-lt"/>
              <a:ea typeface="Tahoma" pitchFamily="34" charset="0"/>
              <a:cs typeface="Tahoma" pitchFamily="34" charset="0"/>
            </a:endParaRPr>
          </a:p>
          <a:p>
            <a:pPr lvl="0" algn="just" fontAlgn="base">
              <a:lnSpc>
                <a:spcPct val="90000"/>
              </a:lnSpc>
              <a:spcAft>
                <a:spcPts val="600"/>
              </a:spcAft>
              <a:defRPr/>
            </a:pPr>
            <a:endParaRPr lang="en-US" sz="1600" b="1" dirty="0">
              <a:latin typeface="+mj-lt"/>
              <a:ea typeface="Tahoma" pitchFamily="34" charset="0"/>
              <a:cs typeface="Tahoma" pitchFamily="34" charset="0"/>
            </a:endParaRPr>
          </a:p>
          <a:p>
            <a:pPr lvl="0" algn="just" fontAlgn="base">
              <a:lnSpc>
                <a:spcPct val="90000"/>
              </a:lnSpc>
              <a:spcAft>
                <a:spcPts val="600"/>
              </a:spcAft>
              <a:defRPr/>
            </a:pPr>
            <a:r>
              <a:rPr lang="en-US" sz="1600" dirty="0">
                <a:latin typeface="+mj-lt"/>
                <a:ea typeface="Tahoma" pitchFamily="34" charset="0"/>
                <a:cs typeface="Tahoma" pitchFamily="34" charset="0"/>
              </a:rPr>
              <a:t>3/ </a:t>
            </a:r>
            <a:r>
              <a:rPr lang="bg-BG" sz="1600" dirty="0">
                <a:latin typeface="+mj-lt"/>
                <a:ea typeface="Tahoma" pitchFamily="34" charset="0"/>
                <a:cs typeface="Tahoma" pitchFamily="34" charset="0"/>
              </a:rPr>
              <a:t>Разходи за такси за достъп до бази данни и библиотеки за периода на изпълнение на проекта – </a:t>
            </a:r>
            <a:r>
              <a:rPr lang="bg-BG" sz="1600" b="1" dirty="0">
                <a:latin typeface="+mj-lt"/>
                <a:ea typeface="Tahoma" pitchFamily="34" charset="0"/>
                <a:cs typeface="Tahoma" pitchFamily="34" charset="0"/>
              </a:rPr>
              <a:t>до 30 000 </a:t>
            </a:r>
            <a:r>
              <a:rPr lang="bg-BG" sz="1600" b="1" dirty="0" err="1">
                <a:latin typeface="+mj-lt"/>
                <a:ea typeface="Tahoma" pitchFamily="34" charset="0"/>
                <a:cs typeface="Tahoma" pitchFamily="34" charset="0"/>
              </a:rPr>
              <a:t>лв</a:t>
            </a:r>
            <a:r>
              <a:rPr lang="bg-BG" sz="1600" dirty="0">
                <a:latin typeface="+mj-lt"/>
                <a:ea typeface="Tahoma" pitchFamily="34" charset="0"/>
                <a:cs typeface="Tahoma" pitchFamily="34" charset="0"/>
              </a:rPr>
              <a:t>;</a:t>
            </a:r>
          </a:p>
          <a:p>
            <a:pPr lvl="0" algn="just" fontAlgn="base">
              <a:lnSpc>
                <a:spcPct val="90000"/>
              </a:lnSpc>
              <a:spcAft>
                <a:spcPts val="600"/>
              </a:spcAft>
              <a:defRPr/>
            </a:pPr>
            <a:endParaRPr lang="bg-BG" sz="1600" dirty="0">
              <a:latin typeface="+mj-lt"/>
              <a:ea typeface="Tahoma" pitchFamily="34" charset="0"/>
              <a:cs typeface="Tahoma" pitchFamily="34" charset="0"/>
            </a:endParaRPr>
          </a:p>
          <a:p>
            <a:pPr lvl="0" algn="just" fontAlgn="base">
              <a:lnSpc>
                <a:spcPct val="90000"/>
              </a:lnSpc>
              <a:spcAft>
                <a:spcPts val="600"/>
              </a:spcAft>
              <a:defRPr/>
            </a:pPr>
            <a:r>
              <a:rPr lang="bg-BG" sz="1600" dirty="0">
                <a:latin typeface="+mj-lt"/>
                <a:ea typeface="Tahoma" pitchFamily="34" charset="0"/>
                <a:cs typeface="Tahoma" pitchFamily="34" charset="0"/>
              </a:rPr>
              <a:t>4/ Разходи за външни услуги от лаборатории за провеждане на изследвания, измервания, изпитвания и др.</a:t>
            </a:r>
          </a:p>
          <a:p>
            <a:pPr lvl="0" algn="just" fontAlgn="base">
              <a:lnSpc>
                <a:spcPct val="90000"/>
              </a:lnSpc>
              <a:spcAft>
                <a:spcPts val="600"/>
              </a:spcAft>
              <a:defRPr/>
            </a:pPr>
            <a:endParaRPr lang="bg-BG" sz="1600" dirty="0">
              <a:latin typeface="+mj-lt"/>
              <a:ea typeface="Tahoma" pitchFamily="34" charset="0"/>
              <a:cs typeface="Tahoma" pitchFamily="34" charset="0"/>
            </a:endParaRPr>
          </a:p>
          <a:p>
            <a:pPr lvl="0" algn="just" fontAlgn="base">
              <a:lnSpc>
                <a:spcPct val="90000"/>
              </a:lnSpc>
              <a:spcAft>
                <a:spcPts val="600"/>
              </a:spcAft>
              <a:defRPr/>
            </a:pPr>
            <a:r>
              <a:rPr lang="bg-BG" sz="1600" b="1" dirty="0">
                <a:latin typeface="+mj-lt"/>
                <a:ea typeface="Tahoma" pitchFamily="34" charset="0"/>
                <a:cs typeface="Tahoma" pitchFamily="34" charset="0"/>
              </a:rPr>
              <a:t>ВАЖНО: </a:t>
            </a:r>
            <a:r>
              <a:rPr lang="bg-BG" sz="1600" dirty="0">
                <a:latin typeface="+mj-lt"/>
                <a:ea typeface="Tahoma" pitchFamily="34" charset="0"/>
                <a:cs typeface="Tahoma" pitchFamily="34" charset="0"/>
              </a:rPr>
              <a:t>Допустимите</a:t>
            </a:r>
            <a:r>
              <a:rPr lang="bg-BG" sz="1600" b="1" dirty="0">
                <a:latin typeface="+mj-lt"/>
                <a:ea typeface="Tahoma" pitchFamily="34" charset="0"/>
                <a:cs typeface="Tahoma" pitchFamily="34" charset="0"/>
              </a:rPr>
              <a:t> </a:t>
            </a:r>
            <a:r>
              <a:rPr lang="bg-BG" sz="1600" dirty="0">
                <a:latin typeface="+mj-lt"/>
                <a:ea typeface="Tahoma" pitchFamily="34" charset="0"/>
                <a:cs typeface="Tahoma" pitchFamily="34" charset="0"/>
              </a:rPr>
              <a:t>разходи за Елемент Б „Услуги“ не могат да надвишават 25% от общите допустими разходи по проекта.</a:t>
            </a:r>
            <a:endParaRPr lang="bg-BG" sz="1600" b="1" dirty="0">
              <a:latin typeface="+mj-lt"/>
              <a:ea typeface="Tahoma" pitchFamily="34" charset="0"/>
              <a:cs typeface="Tahoma" pitchFamily="34" charset="0"/>
            </a:endParaRPr>
          </a:p>
        </p:txBody>
      </p:sp>
      <p:sp>
        <p:nvSpPr>
          <p:cNvPr id="9" name="TextBox 8">
            <a:extLst>
              <a:ext uri="{FF2B5EF4-FFF2-40B4-BE49-F238E27FC236}">
                <a16:creationId xmlns:a16="http://schemas.microsoft.com/office/drawing/2014/main" id="{68553242-01CF-48CA-B492-C7D94AEB70A8}"/>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2980512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ТРЕТИРАНЕ НА ДАНЪК ДОБАВЕНА СТОЙНОСТ (ДДС)</a:t>
            </a:r>
          </a:p>
        </p:txBody>
      </p:sp>
      <p:sp>
        <p:nvSpPr>
          <p:cNvPr id="11" name="TextBox 10">
            <a:extLst>
              <a:ext uri="{FF2B5EF4-FFF2-40B4-BE49-F238E27FC236}">
                <a16:creationId xmlns:a16="http://schemas.microsoft.com/office/drawing/2014/main" id="{72F0A282-9C5A-4D17-B7ED-E9A3CBD7E576}"/>
              </a:ext>
            </a:extLst>
          </p:cNvPr>
          <p:cNvSpPr txBox="1"/>
          <p:nvPr/>
        </p:nvSpPr>
        <p:spPr>
          <a:xfrm>
            <a:off x="161727" y="918676"/>
            <a:ext cx="8560505" cy="2585323"/>
          </a:xfrm>
          <a:prstGeom prst="rect">
            <a:avLst/>
          </a:prstGeom>
          <a:noFill/>
        </p:spPr>
        <p:txBody>
          <a:bodyPr wrap="square">
            <a:spAutoFit/>
          </a:bodyPr>
          <a:lstStyle/>
          <a:p>
            <a:pPr lvl="0" algn="ctr" fontAlgn="base">
              <a:spcAft>
                <a:spcPts val="600"/>
              </a:spcAft>
              <a:defRPr/>
            </a:pPr>
            <a:r>
              <a:rPr lang="bg-BG" sz="1600" b="1" dirty="0">
                <a:latin typeface="+mj-lt"/>
                <a:ea typeface="Tahoma" pitchFamily="34" charset="0"/>
                <a:cs typeface="Tahoma" pitchFamily="34" charset="0"/>
              </a:rPr>
              <a:t>Съгласно Указание на министъра на финансите № НФ-1/09.01.2024 г.:</a:t>
            </a:r>
          </a:p>
          <a:p>
            <a:pPr lvl="0" algn="ctr" fontAlgn="base">
              <a:spcAft>
                <a:spcPts val="600"/>
              </a:spcAft>
              <a:defRPr/>
            </a:pPr>
            <a:endParaRPr lang="bg-BG" sz="1600" dirty="0">
              <a:latin typeface="+mj-lt"/>
            </a:endParaRPr>
          </a:p>
          <a:p>
            <a:pPr algn="just" fontAlgn="base">
              <a:spcAft>
                <a:spcPts val="600"/>
              </a:spcAft>
              <a:defRPr/>
            </a:pPr>
            <a:r>
              <a:rPr lang="bg-BG" sz="1600" dirty="0">
                <a:latin typeface="+mj-lt"/>
                <a:ea typeface="Tahoma" pitchFamily="34" charset="0"/>
                <a:cs typeface="Tahoma" pitchFamily="34" charset="0"/>
              </a:rPr>
              <a:t>Постановление № 86/01.06.2023 г. определя възстановимия ДДС като недопустими за съфинансиране от ЕФСУ и съответно невъзстановимия ДДС – като допустими за финансиране разход.</a:t>
            </a:r>
          </a:p>
          <a:p>
            <a:pPr algn="just" fontAlgn="base">
              <a:spcAft>
                <a:spcPts val="600"/>
              </a:spcAft>
              <a:defRPr/>
            </a:pPr>
            <a:r>
              <a:rPr lang="bg-BG" sz="1600" dirty="0">
                <a:latin typeface="+mj-lt"/>
                <a:ea typeface="Tahoma" pitchFamily="34" charset="0"/>
                <a:cs typeface="Tahoma" pitchFamily="34" charset="0"/>
              </a:rPr>
              <a:t>Бенефициентът следва да води подробна счетоводна отчетност, която да е достатъчна за установяване и проследяване на възстановим и невъзстановим ДДС по административния договор за предоставяне на БФП.</a:t>
            </a:r>
          </a:p>
          <a:p>
            <a:pPr marL="342900" indent="-342900" algn="just" fontAlgn="base">
              <a:spcBef>
                <a:spcPts val="0"/>
              </a:spcBef>
              <a:spcAft>
                <a:spcPts val="600"/>
              </a:spcAft>
              <a:buClrTx/>
              <a:buSzTx/>
              <a:buAutoNum type="arabicParenR"/>
              <a:defRPr/>
            </a:pPr>
            <a:endParaRPr lang="ru-RU" sz="1400" dirty="0">
              <a:ea typeface="Tahoma" pitchFamily="34" charset="0"/>
              <a:cs typeface="Tahoma" pitchFamily="34" charset="0"/>
            </a:endParaRPr>
          </a:p>
        </p:txBody>
      </p:sp>
      <p:sp>
        <p:nvSpPr>
          <p:cNvPr id="9" name="TextBox 8">
            <a:extLst>
              <a:ext uri="{FF2B5EF4-FFF2-40B4-BE49-F238E27FC236}">
                <a16:creationId xmlns:a16="http://schemas.microsoft.com/office/drawing/2014/main" id="{8ACF52B0-4BB4-4B1E-8C17-EC4C3DC75D86}"/>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75745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b="1" dirty="0">
                <a:solidFill>
                  <a:schemeClr val="accent1">
                    <a:lumMod val="50000"/>
                  </a:schemeClr>
                </a:solidFill>
              </a:rPr>
              <a:t>    </a:t>
            </a:r>
            <a:r>
              <a:rPr lang="ru-RU" sz="1600" dirty="0">
                <a:solidFill>
                  <a:schemeClr val="accent1">
                    <a:lumMod val="50000"/>
                  </a:schemeClr>
                </a:solidFill>
              </a:rPr>
              <a:t>ВАЖНИ НОРМАТИВНИ ДОКУМЕНТИ ЗА ИЗПЪЛНЕНИЕ НА </a:t>
            </a:r>
            <a:r>
              <a:rPr lang="ru-RU" sz="1600" dirty="0" smtClean="0">
                <a:solidFill>
                  <a:schemeClr val="accent1">
                    <a:lumMod val="50000"/>
                  </a:schemeClr>
                </a:solidFill>
              </a:rPr>
              <a:t>ПРОЕКТИТЕ</a:t>
            </a:r>
            <a:endParaRPr lang="en-US" sz="1600" dirty="0">
              <a:solidFill>
                <a:schemeClr val="accent1">
                  <a:lumMod val="50000"/>
                </a:schemeClr>
              </a:solidFill>
            </a:endParaRPr>
          </a:p>
        </p:txBody>
      </p:sp>
      <p:sp>
        <p:nvSpPr>
          <p:cNvPr id="9" name="TextBox 8">
            <a:extLst>
              <a:ext uri="{FF2B5EF4-FFF2-40B4-BE49-F238E27FC236}">
                <a16:creationId xmlns:a16="http://schemas.microsoft.com/office/drawing/2014/main" id="{07E32EB3-E5B3-42A5-82D5-1201E4E85039}"/>
              </a:ext>
            </a:extLst>
          </p:cNvPr>
          <p:cNvSpPr txBox="1"/>
          <p:nvPr/>
        </p:nvSpPr>
        <p:spPr>
          <a:xfrm>
            <a:off x="244098" y="910253"/>
            <a:ext cx="8655804" cy="5416868"/>
          </a:xfrm>
          <a:prstGeom prst="rect">
            <a:avLst/>
          </a:prstGeom>
          <a:noFill/>
        </p:spPr>
        <p:txBody>
          <a:bodyPr wrap="square">
            <a:spAutoFit/>
          </a:bodyPr>
          <a:lstStyle/>
          <a:p>
            <a:pPr marL="342900" indent="-342900" algn="just" fontAlgn="base">
              <a:lnSpc>
                <a:spcPct val="90000"/>
              </a:lnSpc>
              <a:spcBef>
                <a:spcPts val="600"/>
              </a:spcBef>
              <a:spcAft>
                <a:spcPts val="600"/>
              </a:spcAft>
              <a:buClrTx/>
              <a:buSzTx/>
              <a:buFont typeface="Wingdings" panose="05000000000000000000" pitchFamily="2" charset="2"/>
              <a:buChar char="v"/>
              <a:defRPr/>
            </a:pPr>
            <a:r>
              <a:rPr lang="ru-RU" sz="2000" dirty="0">
                <a:latin typeface="+mj-lt"/>
                <a:ea typeface="Tahoma" pitchFamily="34" charset="0"/>
                <a:cs typeface="Tahoma" pitchFamily="34" charset="0"/>
              </a:rPr>
              <a:t>Регламент (ЕС) 2021/1060 на </a:t>
            </a:r>
            <a:r>
              <a:rPr lang="bg-BG" sz="2000" dirty="0" smtClean="0">
                <a:latin typeface="+mj-lt"/>
                <a:ea typeface="Tahoma" pitchFamily="34" charset="0"/>
                <a:cs typeface="Tahoma" pitchFamily="34" charset="0"/>
              </a:rPr>
              <a:t>Европейския парламент и на Съвета от 24 юни 2021 г. за установяване на разпоредбите с общо приложение за Европейския фонд за регионално развитие, Европейския социален фонд плюс, Кохезионния фонд, Фонда за справедлив преход и Европейския морски транспорт и фонд за рибарство и </a:t>
            </a:r>
            <a:r>
              <a:rPr lang="bg-BG" sz="2000" dirty="0" err="1" smtClean="0">
                <a:latin typeface="+mj-lt"/>
                <a:ea typeface="Tahoma" pitchFamily="34" charset="0"/>
                <a:cs typeface="Tahoma" pitchFamily="34" charset="0"/>
              </a:rPr>
              <a:t>аквакултури</a:t>
            </a:r>
            <a:r>
              <a:rPr lang="ru-RU" sz="2000" dirty="0" smtClean="0">
                <a:latin typeface="+mj-lt"/>
                <a:ea typeface="Tahoma" pitchFamily="34" charset="0"/>
                <a:cs typeface="Tahoma" pitchFamily="34" charset="0"/>
              </a:rPr>
              <a:t>…..</a:t>
            </a:r>
            <a:r>
              <a:rPr lang="bg-BG" sz="2000" dirty="0" smtClean="0">
                <a:solidFill>
                  <a:schemeClr val="tx1"/>
                </a:solidFill>
                <a:latin typeface="+mj-lt"/>
                <a:ea typeface="Tahoma" pitchFamily="34" charset="0"/>
                <a:cs typeface="Tahoma" pitchFamily="34" charset="0"/>
              </a:rPr>
              <a:t>;</a:t>
            </a:r>
          </a:p>
          <a:p>
            <a:pPr marL="342900" indent="-342900" algn="just" fontAlgn="base">
              <a:lnSpc>
                <a:spcPct val="90000"/>
              </a:lnSpc>
              <a:spcBef>
                <a:spcPts val="600"/>
              </a:spcBef>
              <a:spcAft>
                <a:spcPts val="600"/>
              </a:spcAft>
              <a:buClrTx/>
              <a:buSzTx/>
              <a:buFont typeface="Wingdings" panose="05000000000000000000" pitchFamily="2" charset="2"/>
              <a:buChar char="v"/>
              <a:defRPr/>
            </a:pPr>
            <a:r>
              <a:rPr lang="ru-RU" sz="2000" dirty="0" smtClean="0">
                <a:solidFill>
                  <a:schemeClr val="tx1"/>
                </a:solidFill>
                <a:latin typeface="+mj-lt"/>
                <a:ea typeface="Tahoma" pitchFamily="34" charset="0"/>
                <a:cs typeface="Tahoma" pitchFamily="34" charset="0"/>
              </a:rPr>
              <a:t>Регламент </a:t>
            </a:r>
            <a:r>
              <a:rPr lang="ru-RU" sz="2000" dirty="0">
                <a:solidFill>
                  <a:schemeClr val="tx1"/>
                </a:solidFill>
                <a:latin typeface="+mj-lt"/>
                <a:ea typeface="Tahoma" pitchFamily="34" charset="0"/>
                <a:cs typeface="Tahoma" pitchFamily="34" charset="0"/>
              </a:rPr>
              <a:t>(ЕС) № 651/2014 на </a:t>
            </a:r>
            <a:r>
              <a:rPr lang="bg-BG" sz="2000" dirty="0">
                <a:solidFill>
                  <a:schemeClr val="tx1"/>
                </a:solidFill>
                <a:latin typeface="+mj-lt"/>
                <a:ea typeface="Tahoma" pitchFamily="34" charset="0"/>
                <a:cs typeface="Tahoma" pitchFamily="34" charset="0"/>
              </a:rPr>
              <a:t>Комисията</a:t>
            </a:r>
            <a:r>
              <a:rPr lang="ru-RU" sz="2000" dirty="0">
                <a:solidFill>
                  <a:schemeClr val="tx1"/>
                </a:solidFill>
                <a:latin typeface="+mj-lt"/>
                <a:ea typeface="Tahoma" pitchFamily="34" charset="0"/>
                <a:cs typeface="Tahoma" pitchFamily="34" charset="0"/>
              </a:rPr>
              <a:t> от 17 </a:t>
            </a:r>
            <a:r>
              <a:rPr lang="bg-BG" sz="2000" dirty="0">
                <a:solidFill>
                  <a:schemeClr val="tx1"/>
                </a:solidFill>
                <a:latin typeface="+mj-lt"/>
                <a:ea typeface="Tahoma" pitchFamily="34" charset="0"/>
                <a:cs typeface="Tahoma" pitchFamily="34" charset="0"/>
              </a:rPr>
              <a:t>юни</a:t>
            </a:r>
            <a:r>
              <a:rPr lang="ru-RU" sz="2000" dirty="0">
                <a:solidFill>
                  <a:schemeClr val="tx1"/>
                </a:solidFill>
                <a:latin typeface="+mj-lt"/>
                <a:ea typeface="Tahoma" pitchFamily="34" charset="0"/>
                <a:cs typeface="Tahoma" pitchFamily="34" charset="0"/>
              </a:rPr>
              <a:t> 2014 година за </a:t>
            </a:r>
            <a:r>
              <a:rPr lang="bg-BG" sz="2000" dirty="0">
                <a:solidFill>
                  <a:schemeClr val="tx1"/>
                </a:solidFill>
                <a:latin typeface="+mj-lt"/>
                <a:ea typeface="Tahoma" pitchFamily="34" charset="0"/>
                <a:cs typeface="Tahoma" pitchFamily="34" charset="0"/>
              </a:rPr>
              <a:t>обявяване</a:t>
            </a:r>
            <a:r>
              <a:rPr lang="ru-RU" sz="2000" dirty="0">
                <a:solidFill>
                  <a:schemeClr val="tx1"/>
                </a:solidFill>
                <a:latin typeface="+mj-lt"/>
                <a:ea typeface="Tahoma" pitchFamily="34" charset="0"/>
                <a:cs typeface="Tahoma" pitchFamily="34" charset="0"/>
              </a:rPr>
              <a:t> на </a:t>
            </a:r>
            <a:r>
              <a:rPr lang="bg-BG" sz="2000" dirty="0">
                <a:solidFill>
                  <a:schemeClr val="tx1"/>
                </a:solidFill>
                <a:latin typeface="+mj-lt"/>
                <a:ea typeface="Tahoma" pitchFamily="34" charset="0"/>
                <a:cs typeface="Tahoma" pitchFamily="34" charset="0"/>
              </a:rPr>
              <a:t>някои</a:t>
            </a:r>
            <a:r>
              <a:rPr lang="ru-RU" sz="2000" dirty="0">
                <a:solidFill>
                  <a:schemeClr val="tx1"/>
                </a:solidFill>
                <a:latin typeface="+mj-lt"/>
                <a:ea typeface="Tahoma" pitchFamily="34" charset="0"/>
                <a:cs typeface="Tahoma" pitchFamily="34" charset="0"/>
              </a:rPr>
              <a:t> категории помощи за </a:t>
            </a:r>
            <a:r>
              <a:rPr lang="bg-BG" sz="2000" dirty="0">
                <a:solidFill>
                  <a:schemeClr val="tx1"/>
                </a:solidFill>
                <a:latin typeface="+mj-lt"/>
                <a:ea typeface="Tahoma" pitchFamily="34" charset="0"/>
                <a:cs typeface="Tahoma" pitchFamily="34" charset="0"/>
              </a:rPr>
              <a:t>съвместими</a:t>
            </a:r>
            <a:r>
              <a:rPr lang="ru-RU" sz="2000" dirty="0">
                <a:solidFill>
                  <a:schemeClr val="tx1"/>
                </a:solidFill>
                <a:latin typeface="+mj-lt"/>
                <a:ea typeface="Tahoma" pitchFamily="34" charset="0"/>
                <a:cs typeface="Tahoma" pitchFamily="34" charset="0"/>
              </a:rPr>
              <a:t> с </a:t>
            </a:r>
            <a:r>
              <a:rPr lang="bg-BG" sz="2000" dirty="0">
                <a:solidFill>
                  <a:schemeClr val="tx1"/>
                </a:solidFill>
                <a:latin typeface="+mj-lt"/>
                <a:ea typeface="Tahoma" pitchFamily="34" charset="0"/>
                <a:cs typeface="Tahoma" pitchFamily="34" charset="0"/>
              </a:rPr>
              <a:t>вътрешния</a:t>
            </a:r>
            <a:r>
              <a:rPr lang="ru-RU" sz="2000" dirty="0">
                <a:solidFill>
                  <a:schemeClr val="tx1"/>
                </a:solidFill>
                <a:latin typeface="+mj-lt"/>
                <a:ea typeface="Tahoma" pitchFamily="34" charset="0"/>
                <a:cs typeface="Tahoma" pitchFamily="34" charset="0"/>
              </a:rPr>
              <a:t> </a:t>
            </a:r>
            <a:r>
              <a:rPr lang="bg-BG" sz="2000" dirty="0">
                <a:solidFill>
                  <a:schemeClr val="tx1"/>
                </a:solidFill>
                <a:latin typeface="+mj-lt"/>
                <a:ea typeface="Tahoma" pitchFamily="34" charset="0"/>
                <a:cs typeface="Tahoma" pitchFamily="34" charset="0"/>
              </a:rPr>
              <a:t>пазар</a:t>
            </a:r>
            <a:r>
              <a:rPr lang="ru-RU" sz="2000" dirty="0">
                <a:solidFill>
                  <a:schemeClr val="tx1"/>
                </a:solidFill>
                <a:latin typeface="+mj-lt"/>
                <a:ea typeface="Tahoma" pitchFamily="34" charset="0"/>
                <a:cs typeface="Tahoma" pitchFamily="34" charset="0"/>
              </a:rPr>
              <a:t> в приложение на </a:t>
            </a:r>
            <a:r>
              <a:rPr lang="bg-BG" sz="2000" dirty="0">
                <a:solidFill>
                  <a:schemeClr val="tx1"/>
                </a:solidFill>
                <a:latin typeface="+mj-lt"/>
                <a:ea typeface="Tahoma" pitchFamily="34" charset="0"/>
                <a:cs typeface="Tahoma" pitchFamily="34" charset="0"/>
              </a:rPr>
              <a:t>членове</a:t>
            </a:r>
            <a:r>
              <a:rPr lang="ru-RU" sz="2000" dirty="0">
                <a:solidFill>
                  <a:schemeClr val="tx1"/>
                </a:solidFill>
                <a:latin typeface="+mj-lt"/>
                <a:ea typeface="Tahoma" pitchFamily="34" charset="0"/>
                <a:cs typeface="Tahoma" pitchFamily="34" charset="0"/>
              </a:rPr>
              <a:t> 107 и 108 от Договора</a:t>
            </a:r>
            <a:r>
              <a:rPr lang="en-US" sz="2000" dirty="0">
                <a:solidFill>
                  <a:schemeClr val="tx1"/>
                </a:solidFill>
                <a:latin typeface="+mj-lt"/>
                <a:ea typeface="Tahoma" pitchFamily="34" charset="0"/>
                <a:cs typeface="Tahoma" pitchFamily="34" charset="0"/>
              </a:rPr>
              <a:t>;</a:t>
            </a:r>
            <a:endParaRPr lang="bg-BG" sz="2000" dirty="0">
              <a:solidFill>
                <a:schemeClr val="tx1"/>
              </a:solidFill>
              <a:latin typeface="+mj-lt"/>
              <a:ea typeface="Tahoma" pitchFamily="34" charset="0"/>
              <a:cs typeface="Tahoma" pitchFamily="34" charset="0"/>
            </a:endParaRPr>
          </a:p>
          <a:p>
            <a:pPr marL="342900" indent="-342900" algn="just" fontAlgn="base">
              <a:lnSpc>
                <a:spcPct val="90000"/>
              </a:lnSpc>
              <a:spcBef>
                <a:spcPts val="600"/>
              </a:spcBef>
              <a:spcAft>
                <a:spcPts val="600"/>
              </a:spcAft>
              <a:buClrTx/>
              <a:buSzTx/>
              <a:buFont typeface="Wingdings" panose="05000000000000000000" pitchFamily="2" charset="2"/>
              <a:buChar char="v"/>
              <a:defRPr/>
            </a:pPr>
            <a:r>
              <a:rPr lang="bg-BG" sz="2000" dirty="0" smtClean="0">
                <a:latin typeface="+mj-lt"/>
                <a:ea typeface="Tahoma" pitchFamily="34" charset="0"/>
                <a:cs typeface="Tahoma" pitchFamily="34" charset="0"/>
              </a:rPr>
              <a:t>Регламент (ЕС) 2023/2831 на Комисията от 13 декември 2023 година относно прилагането на членове 107 и 108 от Договора за функционирането на Европейския съюз към помощта </a:t>
            </a:r>
            <a:r>
              <a:rPr lang="bg-BG" sz="2000" dirty="0" err="1" smtClean="0">
                <a:latin typeface="+mj-lt"/>
                <a:ea typeface="Tahoma" pitchFamily="34" charset="0"/>
                <a:cs typeface="Tahoma" pitchFamily="34" charset="0"/>
              </a:rPr>
              <a:t>de</a:t>
            </a:r>
            <a:r>
              <a:rPr lang="bg-BG" sz="2000" dirty="0" smtClean="0">
                <a:latin typeface="+mj-lt"/>
                <a:ea typeface="Tahoma" pitchFamily="34" charset="0"/>
                <a:cs typeface="Tahoma" pitchFamily="34" charset="0"/>
              </a:rPr>
              <a:t> </a:t>
            </a:r>
            <a:r>
              <a:rPr lang="bg-BG" sz="2000" dirty="0" err="1" smtClean="0">
                <a:latin typeface="+mj-lt"/>
                <a:ea typeface="Tahoma" pitchFamily="34" charset="0"/>
                <a:cs typeface="Tahoma" pitchFamily="34" charset="0"/>
              </a:rPr>
              <a:t>minimis</a:t>
            </a:r>
            <a:r>
              <a:rPr lang="en-US" sz="2000" dirty="0" smtClean="0">
                <a:solidFill>
                  <a:schemeClr val="tx1"/>
                </a:solidFill>
                <a:latin typeface="+mj-lt"/>
                <a:ea typeface="Tahoma" pitchFamily="34" charset="0"/>
                <a:cs typeface="Tahoma" pitchFamily="34" charset="0"/>
              </a:rPr>
              <a:t>;</a:t>
            </a:r>
            <a:endParaRPr lang="bg-BG" sz="2000" dirty="0" smtClean="0">
              <a:solidFill>
                <a:schemeClr val="tx1"/>
              </a:solidFill>
              <a:latin typeface="+mj-lt"/>
              <a:ea typeface="Tahoma" pitchFamily="34" charset="0"/>
              <a:cs typeface="Tahoma" pitchFamily="34" charset="0"/>
            </a:endParaRPr>
          </a:p>
          <a:p>
            <a:pPr marL="342900" indent="-342900" algn="just" fontAlgn="base">
              <a:lnSpc>
                <a:spcPct val="90000"/>
              </a:lnSpc>
              <a:spcBef>
                <a:spcPts val="600"/>
              </a:spcBef>
              <a:spcAft>
                <a:spcPts val="600"/>
              </a:spcAft>
              <a:buClrTx/>
              <a:buSzTx/>
              <a:buFont typeface="Wingdings" panose="05000000000000000000" pitchFamily="2" charset="2"/>
              <a:buChar char="v"/>
              <a:defRPr/>
            </a:pPr>
            <a:r>
              <a:rPr lang="ru-RU" sz="2000" dirty="0">
                <a:latin typeface="+mj-lt"/>
                <a:ea typeface="Tahoma" pitchFamily="34" charset="0"/>
                <a:cs typeface="Tahoma" pitchFamily="34" charset="0"/>
              </a:rPr>
              <a:t>Закон за управление на </a:t>
            </a:r>
            <a:r>
              <a:rPr lang="bg-BG" sz="2000" dirty="0" smtClean="0">
                <a:latin typeface="+mj-lt"/>
                <a:ea typeface="Tahoma" pitchFamily="34" charset="0"/>
                <a:cs typeface="Tahoma" pitchFamily="34" charset="0"/>
              </a:rPr>
              <a:t>средствата от Европейските структурни фондове</a:t>
            </a:r>
            <a:r>
              <a:rPr lang="ru-RU" sz="2000" dirty="0" smtClean="0">
                <a:latin typeface="+mj-lt"/>
                <a:ea typeface="Tahoma" pitchFamily="34" charset="0"/>
                <a:cs typeface="Tahoma" pitchFamily="34" charset="0"/>
              </a:rPr>
              <a:t>;</a:t>
            </a:r>
            <a:endParaRPr lang="bg-BG" sz="2000" dirty="0">
              <a:latin typeface="+mj-lt"/>
              <a:ea typeface="Tahoma" pitchFamily="34" charset="0"/>
              <a:cs typeface="Tahoma" pitchFamily="34" charset="0"/>
            </a:endParaRPr>
          </a:p>
          <a:p>
            <a:pPr marL="342900" indent="-342900" algn="just" fontAlgn="base">
              <a:lnSpc>
                <a:spcPct val="90000"/>
              </a:lnSpc>
              <a:spcBef>
                <a:spcPts val="600"/>
              </a:spcBef>
              <a:spcAft>
                <a:spcPts val="600"/>
              </a:spcAft>
              <a:buClrTx/>
              <a:buSzTx/>
              <a:buFont typeface="Wingdings" panose="05000000000000000000" pitchFamily="2" charset="2"/>
              <a:buChar char="v"/>
              <a:defRPr/>
            </a:pPr>
            <a:r>
              <a:rPr lang="bg-BG" sz="2000" dirty="0" smtClean="0">
                <a:latin typeface="+mj-lt"/>
                <a:ea typeface="Tahoma" pitchFamily="34" charset="0"/>
                <a:cs typeface="Tahoma" pitchFamily="34" charset="0"/>
              </a:rPr>
              <a:t>Постановление № 4 от 11 януари 2024 г. за определяне на правилата за разглеждане и оценяване на оферти и сключването на договорите в процедурите за избор с публична покана от бенефициенти на безвъзмездна финансова помощ  от Европейските фондове при споделено </a:t>
            </a:r>
            <a:r>
              <a:rPr lang="bg-BG" sz="2000" dirty="0" smtClean="0">
                <a:latin typeface="+mj-lt"/>
                <a:ea typeface="Tahoma" pitchFamily="34" charset="0"/>
                <a:cs typeface="Tahoma" pitchFamily="34" charset="0"/>
              </a:rPr>
              <a:t>управление</a:t>
            </a:r>
            <a:r>
              <a:rPr lang="en-US" sz="2000" dirty="0" smtClean="0">
                <a:solidFill>
                  <a:schemeClr val="tx1"/>
                </a:solidFill>
                <a:latin typeface="+mj-lt"/>
                <a:ea typeface="Tahoma" pitchFamily="34" charset="0"/>
                <a:cs typeface="Tahoma" pitchFamily="34" charset="0"/>
              </a:rPr>
              <a:t>;</a:t>
            </a:r>
            <a:endParaRPr lang="bg-BG" sz="2000" dirty="0">
              <a:solidFill>
                <a:schemeClr val="tx1"/>
              </a:solidFill>
              <a:latin typeface="+mj-lt"/>
              <a:ea typeface="Tahoma" panose="020B0604030504040204" pitchFamily="34" charset="0"/>
              <a:cs typeface="Tahoma" panose="020B0604030504040204" pitchFamily="34" charset="0"/>
            </a:endParaRPr>
          </a:p>
        </p:txBody>
      </p:sp>
      <p:pic>
        <p:nvPicPr>
          <p:cNvPr id="10" name="Graphic 9" descr="Document">
            <a:extLst>
              <a:ext uri="{FF2B5EF4-FFF2-40B4-BE49-F238E27FC236}">
                <a16:creationId xmlns:a16="http://schemas.microsoft.com/office/drawing/2014/main" id="{45467F5D-F642-4815-9F9A-3F223574FEB9}"/>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244098" y="297589"/>
            <a:ext cx="361950" cy="361950"/>
          </a:xfrm>
          <a:prstGeom prst="rect">
            <a:avLst/>
          </a:prstGeom>
        </p:spPr>
      </p:pic>
      <p:sp>
        <p:nvSpPr>
          <p:cNvPr id="21" name="TextBox 20">
            <a:extLst>
              <a:ext uri="{FF2B5EF4-FFF2-40B4-BE49-F238E27FC236}">
                <a16:creationId xmlns:a16="http://schemas.microsoft.com/office/drawing/2014/main" id="{33C82FBF-2166-42B3-A320-90FF4C654BD0}"/>
              </a:ext>
            </a:extLst>
          </p:cNvPr>
          <p:cNvSpPr txBox="1"/>
          <p:nvPr/>
        </p:nvSpPr>
        <p:spPr>
          <a:xfrm>
            <a:off x="308381" y="6532468"/>
            <a:ext cx="8315702" cy="253916"/>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3297041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ПЛАЩАНИЯ ОТ </a:t>
            </a:r>
            <a:r>
              <a:rPr lang="ru-RU" b="1" dirty="0" smtClean="0">
                <a:solidFill>
                  <a:schemeClr val="accent1">
                    <a:lumMod val="50000"/>
                  </a:schemeClr>
                </a:solidFill>
              </a:rPr>
              <a:t>УО </a:t>
            </a:r>
            <a:r>
              <a:rPr lang="ru-RU" b="1" dirty="0">
                <a:solidFill>
                  <a:schemeClr val="accent1">
                    <a:lumMod val="50000"/>
                  </a:schemeClr>
                </a:solidFill>
              </a:rPr>
              <a:t>КЪМ </a:t>
            </a:r>
            <a:r>
              <a:rPr lang="ru-RU" b="1" dirty="0" smtClean="0">
                <a:solidFill>
                  <a:schemeClr val="accent1">
                    <a:lumMod val="50000"/>
                  </a:schemeClr>
                </a:solidFill>
              </a:rPr>
              <a:t>БЕНЕФИЦИЕНТИТЕ</a:t>
            </a:r>
            <a:endParaRPr lang="ru-RU" b="1" dirty="0">
              <a:solidFill>
                <a:schemeClr val="accent1">
                  <a:lumMod val="50000"/>
                </a:schemeClr>
              </a:solidFill>
            </a:endParaRPr>
          </a:p>
        </p:txBody>
      </p:sp>
      <p:sp>
        <p:nvSpPr>
          <p:cNvPr id="11" name="TextBox 10">
            <a:extLst>
              <a:ext uri="{FF2B5EF4-FFF2-40B4-BE49-F238E27FC236}">
                <a16:creationId xmlns:a16="http://schemas.microsoft.com/office/drawing/2014/main" id="{72F0A282-9C5A-4D17-B7ED-E9A3CBD7E576}"/>
              </a:ext>
            </a:extLst>
          </p:cNvPr>
          <p:cNvSpPr txBox="1"/>
          <p:nvPr/>
        </p:nvSpPr>
        <p:spPr>
          <a:xfrm>
            <a:off x="244098" y="808962"/>
            <a:ext cx="8637435" cy="4662815"/>
          </a:xfrm>
          <a:prstGeom prst="rect">
            <a:avLst/>
          </a:prstGeom>
          <a:noFill/>
        </p:spPr>
        <p:txBody>
          <a:bodyPr wrap="square">
            <a:spAutoFit/>
          </a:bodyPr>
          <a:lstStyle/>
          <a:p>
            <a:pPr lvl="0" algn="just" fontAlgn="base">
              <a:spcAft>
                <a:spcPts val="600"/>
              </a:spcAft>
              <a:defRPr/>
            </a:pPr>
            <a:endParaRPr lang="en-US" sz="1400" b="1" dirty="0" smtClean="0">
              <a:latin typeface="+mj-lt"/>
              <a:ea typeface="Tahoma" pitchFamily="34" charset="0"/>
              <a:cs typeface="Tahoma" pitchFamily="34" charset="0"/>
            </a:endParaRPr>
          </a:p>
          <a:p>
            <a:pPr lvl="0" algn="just" fontAlgn="base">
              <a:spcAft>
                <a:spcPts val="600"/>
              </a:spcAft>
              <a:defRPr/>
            </a:pPr>
            <a:r>
              <a:rPr lang="ru-RU" sz="1400" b="1" dirty="0" smtClean="0">
                <a:latin typeface="+mj-lt"/>
                <a:ea typeface="Tahoma" pitchFamily="34" charset="0"/>
                <a:cs typeface="Tahoma" pitchFamily="34" charset="0"/>
              </a:rPr>
              <a:t>Вариант </a:t>
            </a:r>
            <a:r>
              <a:rPr lang="ru-RU" sz="1400" b="1" dirty="0">
                <a:latin typeface="+mj-lt"/>
                <a:ea typeface="Tahoma" pitchFamily="34" charset="0"/>
                <a:cs typeface="Tahoma" pitchFamily="34" charset="0"/>
              </a:rPr>
              <a:t>1 – </a:t>
            </a:r>
            <a:r>
              <a:rPr lang="bg-BG" sz="1400" b="1" dirty="0">
                <a:latin typeface="+mj-lt"/>
                <a:ea typeface="Tahoma" pitchFamily="34" charset="0"/>
                <a:cs typeface="Tahoma" pitchFamily="34" charset="0"/>
              </a:rPr>
              <a:t>С</a:t>
            </a:r>
            <a:r>
              <a:rPr lang="ru-RU" sz="1400" b="1" dirty="0" smtClean="0">
                <a:latin typeface="+mj-lt"/>
                <a:ea typeface="Tahoma" pitchFamily="34" charset="0"/>
                <a:cs typeface="Tahoma" pitchFamily="34" charset="0"/>
              </a:rPr>
              <a:t> </a:t>
            </a:r>
            <a:r>
              <a:rPr lang="ru-RU" sz="1400" b="1" dirty="0" err="1">
                <a:latin typeface="+mj-lt"/>
                <a:ea typeface="Tahoma" pitchFamily="34" charset="0"/>
                <a:cs typeface="Tahoma" pitchFamily="34" charset="0"/>
              </a:rPr>
              <a:t>авансово</a:t>
            </a:r>
            <a:r>
              <a:rPr lang="ru-RU" sz="1400" b="1" dirty="0">
                <a:latin typeface="+mj-lt"/>
                <a:ea typeface="Tahoma" pitchFamily="34" charset="0"/>
                <a:cs typeface="Tahoma" pitchFamily="34" charset="0"/>
              </a:rPr>
              <a:t> </a:t>
            </a:r>
            <a:r>
              <a:rPr lang="ru-RU" sz="1400" b="1" dirty="0" err="1">
                <a:latin typeface="+mj-lt"/>
                <a:ea typeface="Tahoma" pitchFamily="34" charset="0"/>
                <a:cs typeface="Tahoma" pitchFamily="34" charset="0"/>
              </a:rPr>
              <a:t>плащане</a:t>
            </a:r>
            <a:r>
              <a:rPr lang="ru-RU" sz="1400" b="1" dirty="0">
                <a:latin typeface="+mj-lt"/>
                <a:ea typeface="Tahoma" pitchFamily="34" charset="0"/>
                <a:cs typeface="Tahoma" pitchFamily="34" charset="0"/>
              </a:rPr>
              <a:t> и </a:t>
            </a:r>
            <a:r>
              <a:rPr lang="ru-RU" sz="1400" b="1" dirty="0" err="1">
                <a:latin typeface="+mj-lt"/>
                <a:ea typeface="Tahoma" pitchFamily="34" charset="0"/>
                <a:cs typeface="Tahoma" pitchFamily="34" charset="0"/>
              </a:rPr>
              <a:t>окончателно</a:t>
            </a:r>
            <a:r>
              <a:rPr lang="ru-RU" sz="1400" b="1" dirty="0">
                <a:latin typeface="+mj-lt"/>
                <a:ea typeface="Tahoma" pitchFamily="34" charset="0"/>
                <a:cs typeface="Tahoma" pitchFamily="34" charset="0"/>
              </a:rPr>
              <a:t> </a:t>
            </a:r>
            <a:r>
              <a:rPr lang="ru-RU" sz="1400" b="1" dirty="0" err="1">
                <a:latin typeface="+mj-lt"/>
                <a:ea typeface="Tahoma" pitchFamily="34" charset="0"/>
                <a:cs typeface="Tahoma" pitchFamily="34" charset="0"/>
              </a:rPr>
              <a:t>плащане</a:t>
            </a:r>
            <a:r>
              <a:rPr lang="ru-RU" sz="1400" b="1" dirty="0" smtClean="0">
                <a:latin typeface="+mj-lt"/>
                <a:ea typeface="Tahoma" pitchFamily="34" charset="0"/>
                <a:cs typeface="Tahoma" pitchFamily="34" charset="0"/>
              </a:rPr>
              <a:t>:</a:t>
            </a:r>
            <a:endParaRPr lang="en-US" sz="1400" b="1" dirty="0" smtClean="0">
              <a:latin typeface="+mj-lt"/>
              <a:ea typeface="Tahoma" pitchFamily="34" charset="0"/>
              <a:cs typeface="Tahoma" pitchFamily="34" charset="0"/>
            </a:endParaRPr>
          </a:p>
          <a:p>
            <a:pPr lvl="0" algn="just" fontAlgn="base">
              <a:spcAft>
                <a:spcPts val="600"/>
              </a:spcAft>
              <a:defRPr/>
            </a:pPr>
            <a:endParaRPr lang="ru-RU" sz="1400" b="1" dirty="0">
              <a:latin typeface="+mj-lt"/>
              <a:ea typeface="Tahoma" pitchFamily="34" charset="0"/>
              <a:cs typeface="Tahoma" pitchFamily="34" charset="0"/>
            </a:endParaRPr>
          </a:p>
          <a:p>
            <a:pPr marL="285750" lvl="0" indent="-285750" algn="just" fontAlgn="base">
              <a:spcBef>
                <a:spcPts val="0"/>
              </a:spcBef>
              <a:spcAft>
                <a:spcPts val="600"/>
              </a:spcAft>
              <a:buClrTx/>
              <a:buSzTx/>
              <a:buFont typeface="Wingdings" pitchFamily="2" charset="2"/>
              <a:buChar char="Ø"/>
              <a:defRPr/>
            </a:pPr>
            <a:r>
              <a:rPr lang="bg-BG" sz="1400" dirty="0" smtClean="0">
                <a:latin typeface="+mj-lt"/>
                <a:ea typeface="Tahoma" pitchFamily="34" charset="0"/>
                <a:cs typeface="Tahoma" pitchFamily="34" charset="0"/>
              </a:rPr>
              <a:t>Бенефициентите по настоящата процедура имат право да получат авансово плащане до 40% от общия размер на договорената БФП, като представят:</a:t>
            </a:r>
          </a:p>
          <a:p>
            <a:pPr marL="285750" indent="-285750" algn="just" fontAlgn="base">
              <a:spcBef>
                <a:spcPts val="0"/>
              </a:spcBef>
              <a:spcAft>
                <a:spcPts val="600"/>
              </a:spcAft>
              <a:buClrTx/>
              <a:buSzTx/>
              <a:buFont typeface="Arial" pitchFamily="34" charset="0"/>
              <a:buChar char="•"/>
              <a:defRPr/>
            </a:pPr>
            <a:r>
              <a:rPr lang="bg-BG" sz="1400" b="1" dirty="0" smtClean="0">
                <a:latin typeface="+mj-lt"/>
                <a:ea typeface="Tahoma" pitchFamily="34" charset="0"/>
                <a:cs typeface="Tahoma" pitchFamily="34" charset="0"/>
              </a:rPr>
              <a:t>Банкова </a:t>
            </a:r>
            <a:r>
              <a:rPr lang="bg-BG" sz="1400" dirty="0" smtClean="0">
                <a:latin typeface="+mj-lt"/>
                <a:ea typeface="Tahoma" pitchFamily="34" charset="0"/>
                <a:cs typeface="Tahoma" pitchFamily="34" charset="0"/>
              </a:rPr>
              <a:t>гаранция (Приложение 21 от Условията за изпълнение по процедурата), покриваща пълния</a:t>
            </a:r>
            <a:r>
              <a:rPr lang="ru-RU" sz="1400" dirty="0" smtClean="0">
                <a:latin typeface="+mj-lt"/>
                <a:ea typeface="Tahoma" pitchFamily="34" charset="0"/>
                <a:cs typeface="Tahoma" pitchFamily="34" charset="0"/>
              </a:rPr>
              <a:t> </a:t>
            </a:r>
            <a:r>
              <a:rPr lang="ru-RU" sz="1400" dirty="0">
                <a:latin typeface="+mj-lt"/>
                <a:ea typeface="Tahoma" pitchFamily="34" charset="0"/>
                <a:cs typeface="Tahoma" pitchFamily="34" charset="0"/>
              </a:rPr>
              <a:t>размер </a:t>
            </a:r>
            <a:r>
              <a:rPr lang="bg-BG" sz="1400" dirty="0" smtClean="0">
                <a:latin typeface="+mj-lt"/>
                <a:ea typeface="Tahoma" pitchFamily="34" charset="0"/>
                <a:cs typeface="Tahoma" pitchFamily="34" charset="0"/>
              </a:rPr>
              <a:t>на исканата авансова сума със срок </a:t>
            </a:r>
            <a:r>
              <a:rPr lang="bg-BG" sz="1400" b="1" dirty="0" smtClean="0">
                <a:latin typeface="+mj-lt"/>
                <a:ea typeface="Tahoma" pitchFamily="34" charset="0"/>
                <a:cs typeface="Tahoma" pitchFamily="34" charset="0"/>
              </a:rPr>
              <a:t>не по-малък от 140 дни след изтичане на крайния срок за изпълнение на проекта. </a:t>
            </a:r>
            <a:r>
              <a:rPr lang="bg-BG" sz="1400" dirty="0" smtClean="0">
                <a:latin typeface="+mj-lt"/>
                <a:ea typeface="Tahoma" pitchFamily="34" charset="0"/>
                <a:cs typeface="Tahoma" pitchFamily="34" charset="0"/>
              </a:rPr>
              <a:t>Банковата гаранция се представя в оригинал,</a:t>
            </a:r>
            <a:r>
              <a:rPr lang="bg-BG" sz="1400" b="1" dirty="0" smtClean="0">
                <a:latin typeface="+mj-lt"/>
                <a:ea typeface="Tahoma" pitchFamily="34" charset="0"/>
                <a:cs typeface="Tahoma" pitchFamily="34" charset="0"/>
              </a:rPr>
              <a:t> на хартиен носител</a:t>
            </a:r>
            <a:r>
              <a:rPr lang="bg-BG" sz="1400" dirty="0" smtClean="0">
                <a:latin typeface="+mj-lt"/>
                <a:ea typeface="Tahoma" pitchFamily="34" charset="0"/>
                <a:cs typeface="Tahoma" pitchFamily="34" charset="0"/>
              </a:rPr>
              <a:t>,</a:t>
            </a:r>
            <a:r>
              <a:rPr lang="bg-BG" sz="1400" b="1" dirty="0" smtClean="0">
                <a:latin typeface="+mj-lt"/>
                <a:ea typeface="Tahoma" pitchFamily="34" charset="0"/>
                <a:cs typeface="Tahoma" pitchFamily="34" charset="0"/>
              </a:rPr>
              <a:t> </a:t>
            </a:r>
            <a:r>
              <a:rPr lang="bg-BG" sz="1400" dirty="0" smtClean="0">
                <a:latin typeface="+mj-lt"/>
                <a:ea typeface="Tahoma" pitchFamily="34" charset="0"/>
                <a:cs typeface="Tahoma" pitchFamily="34" charset="0"/>
              </a:rPr>
              <a:t>в деловодството на министерството;</a:t>
            </a:r>
          </a:p>
          <a:p>
            <a:pPr marL="285750" indent="-285750" algn="just" fontAlgn="base">
              <a:spcBef>
                <a:spcPts val="0"/>
              </a:spcBef>
              <a:spcAft>
                <a:spcPts val="600"/>
              </a:spcAft>
              <a:buClrTx/>
              <a:buSzTx/>
              <a:buFont typeface="Arial" pitchFamily="34" charset="0"/>
              <a:buChar char="•"/>
              <a:defRPr/>
            </a:pPr>
            <a:r>
              <a:rPr lang="bg-BG" sz="1400" dirty="0" smtClean="0">
                <a:latin typeface="+mj-lt"/>
                <a:ea typeface="Tahoma" pitchFamily="34" charset="0"/>
                <a:cs typeface="Tahoma" pitchFamily="34" charset="0"/>
              </a:rPr>
              <a:t>Финансова идентификационна форма (съгласно образец - Приложение 2.11 от </a:t>
            </a:r>
            <a:r>
              <a:rPr lang="bg-BG" sz="1400" dirty="0" err="1" smtClean="0">
                <a:latin typeface="+mj-lt"/>
                <a:ea typeface="Tahoma" pitchFamily="34" charset="0"/>
                <a:cs typeface="Tahoma" pitchFamily="34" charset="0"/>
              </a:rPr>
              <a:t>Ръководставото</a:t>
            </a:r>
            <a:r>
              <a:rPr lang="bg-BG" sz="1400" dirty="0" smtClean="0">
                <a:latin typeface="+mj-lt"/>
                <a:ea typeface="Tahoma" pitchFamily="34" charset="0"/>
                <a:cs typeface="Tahoma" pitchFamily="34" charset="0"/>
              </a:rPr>
              <a:t> за изпълнение на административни договори за предоставяне </a:t>
            </a:r>
            <a:r>
              <a:rPr lang="ru-RU" sz="1400" dirty="0" smtClean="0">
                <a:latin typeface="+mj-lt"/>
                <a:ea typeface="Tahoma" pitchFamily="34" charset="0"/>
                <a:cs typeface="Tahoma" pitchFamily="34" charset="0"/>
              </a:rPr>
              <a:t>за </a:t>
            </a:r>
            <a:r>
              <a:rPr lang="ru-RU" sz="1400" dirty="0">
                <a:latin typeface="+mj-lt"/>
                <a:ea typeface="Tahoma" pitchFamily="34" charset="0"/>
                <a:cs typeface="Tahoma" pitchFamily="34" charset="0"/>
              </a:rPr>
              <a:t>БФП);</a:t>
            </a:r>
          </a:p>
          <a:p>
            <a:pPr marL="285750" indent="-285750" algn="just" fontAlgn="base">
              <a:spcBef>
                <a:spcPts val="0"/>
              </a:spcBef>
              <a:spcAft>
                <a:spcPts val="600"/>
              </a:spcAft>
              <a:buClrTx/>
              <a:buSzTx/>
              <a:buFont typeface="Arial" pitchFamily="34" charset="0"/>
              <a:buChar char="•"/>
              <a:defRPr/>
            </a:pPr>
            <a:r>
              <a:rPr lang="ru-RU" sz="1400" dirty="0">
                <a:latin typeface="+mj-lt"/>
                <a:ea typeface="Tahoma" pitchFamily="34" charset="0"/>
                <a:cs typeface="Tahoma" pitchFamily="34" charset="0"/>
              </a:rPr>
              <a:t>Декларация за </a:t>
            </a:r>
            <a:r>
              <a:rPr lang="bg-BG" sz="1400" dirty="0" smtClean="0">
                <a:latin typeface="+mj-lt"/>
                <a:ea typeface="Tahoma" pitchFamily="34" charset="0"/>
                <a:cs typeface="Tahoma" pitchFamily="34" charset="0"/>
              </a:rPr>
              <a:t>банкова</a:t>
            </a:r>
            <a:r>
              <a:rPr lang="ru-RU" sz="1400" dirty="0" smtClean="0">
                <a:latin typeface="+mj-lt"/>
                <a:ea typeface="Tahoma" pitchFamily="34" charset="0"/>
                <a:cs typeface="Tahoma" pitchFamily="34" charset="0"/>
              </a:rPr>
              <a:t> </a:t>
            </a:r>
            <a:r>
              <a:rPr lang="ru-RU" sz="1400" dirty="0">
                <a:latin typeface="+mj-lt"/>
                <a:ea typeface="Tahoma" pitchFamily="34" charset="0"/>
                <a:cs typeface="Tahoma" pitchFamily="34" charset="0"/>
              </a:rPr>
              <a:t>сметка</a:t>
            </a:r>
            <a:r>
              <a:rPr lang="bg-BG" sz="1400" dirty="0">
                <a:latin typeface="+mj-lt"/>
                <a:ea typeface="Tahoma" pitchFamily="34" charset="0"/>
                <a:cs typeface="Tahoma" pitchFamily="34" charset="0"/>
              </a:rPr>
              <a:t>, използвана</a:t>
            </a:r>
            <a:r>
              <a:rPr lang="ru-RU" sz="1400" dirty="0">
                <a:latin typeface="+mj-lt"/>
                <a:ea typeface="Tahoma" pitchFamily="34" charset="0"/>
                <a:cs typeface="Tahoma" pitchFamily="34" charset="0"/>
              </a:rPr>
              <a:t> за целите на проекта - Приложение 22 от </a:t>
            </a:r>
            <a:r>
              <a:rPr lang="bg-BG" sz="1400" dirty="0" smtClean="0">
                <a:latin typeface="+mj-lt"/>
                <a:ea typeface="Tahoma" pitchFamily="34" charset="0"/>
                <a:cs typeface="Tahoma" pitchFamily="34" charset="0"/>
              </a:rPr>
              <a:t>Условията за изпълнение</a:t>
            </a:r>
            <a:r>
              <a:rPr lang="ru-RU" sz="1400" dirty="0" smtClean="0">
                <a:latin typeface="+mj-lt"/>
                <a:ea typeface="Tahoma" pitchFamily="34" charset="0"/>
                <a:cs typeface="Tahoma" pitchFamily="34" charset="0"/>
              </a:rPr>
              <a:t>. </a:t>
            </a:r>
            <a:endParaRPr lang="ru-RU" sz="1400" dirty="0">
              <a:latin typeface="+mj-lt"/>
              <a:ea typeface="Tahoma" pitchFamily="34" charset="0"/>
              <a:cs typeface="Tahoma" pitchFamily="34" charset="0"/>
            </a:endParaRPr>
          </a:p>
          <a:p>
            <a:pPr marL="285750" indent="-285750" algn="just" fontAlgn="base">
              <a:spcBef>
                <a:spcPts val="0"/>
              </a:spcBef>
              <a:spcAft>
                <a:spcPts val="600"/>
              </a:spcAft>
              <a:buClrTx/>
              <a:buSzTx/>
              <a:buFont typeface="Arial" pitchFamily="34" charset="0"/>
              <a:buChar char="•"/>
              <a:defRPr/>
            </a:pPr>
            <a:endParaRPr lang="ru-RU" sz="1400" dirty="0">
              <a:latin typeface="+mj-lt"/>
              <a:ea typeface="Tahoma" pitchFamily="34" charset="0"/>
              <a:cs typeface="Tahoma" pitchFamily="34" charset="0"/>
            </a:endParaRPr>
          </a:p>
          <a:p>
            <a:pPr algn="just" fontAlgn="base">
              <a:spcAft>
                <a:spcPts val="600"/>
              </a:spcAft>
              <a:defRPr/>
            </a:pPr>
            <a:r>
              <a:rPr lang="bg-BG" sz="1400" dirty="0" smtClean="0">
                <a:latin typeface="+mj-lt"/>
                <a:ea typeface="Tahoma" pitchFamily="34" charset="0"/>
                <a:cs typeface="Tahoma" pitchFamily="34" charset="0"/>
              </a:rPr>
              <a:t>Заявяването на авансово плащане от страна на бенефициентите </a:t>
            </a:r>
            <a:r>
              <a:rPr lang="bg-BG" sz="1400" b="1" dirty="0" smtClean="0">
                <a:latin typeface="+mj-lt"/>
                <a:ea typeface="Tahoma" pitchFamily="34" charset="0"/>
                <a:cs typeface="Tahoma" pitchFamily="34" charset="0"/>
              </a:rPr>
              <a:t>не е задължително </a:t>
            </a:r>
            <a:r>
              <a:rPr lang="bg-BG" sz="1400" dirty="0" smtClean="0">
                <a:latin typeface="+mj-lt"/>
                <a:ea typeface="Tahoma" pitchFamily="34" charset="0"/>
                <a:cs typeface="Tahoma" pitchFamily="34" charset="0"/>
              </a:rPr>
              <a:t>и може да се извърши </a:t>
            </a:r>
            <a:r>
              <a:rPr lang="bg-BG" sz="1400" b="1" dirty="0" smtClean="0">
                <a:latin typeface="+mj-lt"/>
                <a:ea typeface="Tahoma" pitchFamily="34" charset="0"/>
                <a:cs typeface="Tahoma" pitchFamily="34" charset="0"/>
              </a:rPr>
              <a:t>в произволен момент </a:t>
            </a:r>
            <a:r>
              <a:rPr lang="bg-BG" sz="1400" dirty="0" smtClean="0">
                <a:latin typeface="+mj-lt"/>
                <a:ea typeface="Tahoma" pitchFamily="34" charset="0"/>
                <a:cs typeface="Tahoma" pitchFamily="34" charset="0"/>
              </a:rPr>
              <a:t>от изпълнението на проекта. Средствата следва да се използват единствено за разплащания по проекта</a:t>
            </a:r>
            <a:r>
              <a:rPr lang="ru-RU" sz="1400" dirty="0" smtClean="0">
                <a:latin typeface="+mj-lt"/>
                <a:ea typeface="Tahoma" pitchFamily="34" charset="0"/>
                <a:cs typeface="Tahoma" pitchFamily="34" charset="0"/>
              </a:rPr>
              <a:t>.</a:t>
            </a:r>
            <a:endParaRPr lang="ru-RU" sz="1400" dirty="0">
              <a:latin typeface="+mj-lt"/>
              <a:ea typeface="Tahoma" pitchFamily="34" charset="0"/>
              <a:cs typeface="Tahoma" pitchFamily="34" charset="0"/>
            </a:endParaRPr>
          </a:p>
          <a:p>
            <a:pPr lvl="0" algn="just" fontAlgn="base">
              <a:spcAft>
                <a:spcPts val="600"/>
              </a:spcAft>
              <a:defRPr/>
            </a:pPr>
            <a:r>
              <a:rPr lang="bg-BG" sz="1400" dirty="0" smtClean="0">
                <a:latin typeface="+mj-lt"/>
                <a:ea typeface="Tahoma" pitchFamily="34" charset="0"/>
                <a:cs typeface="Tahoma" pitchFamily="34" charset="0"/>
              </a:rPr>
              <a:t>Авансовото плащане се извършва в </a:t>
            </a:r>
            <a:r>
              <a:rPr lang="bg-BG" sz="1400" b="1" dirty="0" smtClean="0">
                <a:latin typeface="+mj-lt"/>
                <a:ea typeface="Tahoma" pitchFamily="34" charset="0"/>
                <a:cs typeface="Tahoma" pitchFamily="34" charset="0"/>
              </a:rPr>
              <a:t>двуседмичен срок </a:t>
            </a:r>
            <a:r>
              <a:rPr lang="bg-BG" sz="1400" dirty="0" smtClean="0">
                <a:latin typeface="+mj-lt"/>
                <a:ea typeface="Tahoma" pitchFamily="34" charset="0"/>
                <a:cs typeface="Tahoma" pitchFamily="34" charset="0"/>
              </a:rPr>
              <a:t>от датата на постъпване на искането за плащане в ИСУН</a:t>
            </a:r>
            <a:r>
              <a:rPr lang="ru-RU" sz="1400" dirty="0" smtClean="0">
                <a:latin typeface="+mj-lt"/>
                <a:ea typeface="Tahoma" pitchFamily="34" charset="0"/>
                <a:cs typeface="Tahoma" pitchFamily="34" charset="0"/>
              </a:rPr>
              <a:t>.</a:t>
            </a:r>
            <a:endParaRPr lang="ru-RU" sz="1400" dirty="0">
              <a:latin typeface="+mj-lt"/>
              <a:ea typeface="Tahoma" pitchFamily="34" charset="0"/>
              <a:cs typeface="Tahoma" pitchFamily="34" charset="0"/>
            </a:endParaRPr>
          </a:p>
        </p:txBody>
      </p:sp>
      <p:sp>
        <p:nvSpPr>
          <p:cNvPr id="9" name="TextBox 8">
            <a:extLst>
              <a:ext uri="{FF2B5EF4-FFF2-40B4-BE49-F238E27FC236}">
                <a16:creationId xmlns:a16="http://schemas.microsoft.com/office/drawing/2014/main" id="{D3A4DAB5-A0F9-41CF-A247-BCFB045D3760}"/>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1788100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b="1" dirty="0">
                <a:solidFill>
                  <a:schemeClr val="accent1">
                    <a:lumMod val="50000"/>
                  </a:schemeClr>
                </a:solidFill>
              </a:rPr>
              <a:t>ПЛАЩАНИЯ ОТ УО КЪМ БЕНЕФИЦИЕНТИТЕ</a:t>
            </a:r>
          </a:p>
        </p:txBody>
      </p:sp>
      <p:sp>
        <p:nvSpPr>
          <p:cNvPr id="11" name="TextBox 10">
            <a:extLst>
              <a:ext uri="{FF2B5EF4-FFF2-40B4-BE49-F238E27FC236}">
                <a16:creationId xmlns:a16="http://schemas.microsoft.com/office/drawing/2014/main" id="{72F0A282-9C5A-4D17-B7ED-E9A3CBD7E576}"/>
              </a:ext>
            </a:extLst>
          </p:cNvPr>
          <p:cNvSpPr txBox="1"/>
          <p:nvPr/>
        </p:nvSpPr>
        <p:spPr>
          <a:xfrm>
            <a:off x="244098" y="1425076"/>
            <a:ext cx="8316407" cy="4293483"/>
          </a:xfrm>
          <a:prstGeom prst="rect">
            <a:avLst/>
          </a:prstGeom>
          <a:noFill/>
        </p:spPr>
        <p:txBody>
          <a:bodyPr wrap="square">
            <a:spAutoFit/>
          </a:bodyPr>
          <a:lstStyle/>
          <a:p>
            <a:pPr lvl="0" algn="just" fontAlgn="base">
              <a:spcAft>
                <a:spcPts val="600"/>
              </a:spcAft>
              <a:defRPr/>
            </a:pPr>
            <a:r>
              <a:rPr lang="ru-RU" sz="1400" b="1" dirty="0">
                <a:latin typeface="+mj-lt"/>
                <a:ea typeface="Tahoma" pitchFamily="34" charset="0"/>
                <a:cs typeface="Tahoma" pitchFamily="34" charset="0"/>
              </a:rPr>
              <a:t>Вариант 2 – </a:t>
            </a:r>
            <a:r>
              <a:rPr lang="bg-BG" sz="1400" b="1" dirty="0" smtClean="0">
                <a:latin typeface="+mj-lt"/>
                <a:ea typeface="Tahoma" pitchFamily="34" charset="0"/>
                <a:cs typeface="Tahoma" pitchFamily="34" charset="0"/>
              </a:rPr>
              <a:t>С авансово плащане, междинни и окончателно плащане </a:t>
            </a:r>
          </a:p>
          <a:p>
            <a:pPr algn="just" fontAlgn="base">
              <a:spcAft>
                <a:spcPts val="600"/>
              </a:spcAft>
              <a:defRPr/>
            </a:pPr>
            <a:r>
              <a:rPr lang="ru-RU" sz="1400" b="1" dirty="0" smtClean="0">
                <a:latin typeface="+mj-lt"/>
                <a:ea typeface="Tahoma" pitchFamily="34" charset="0"/>
                <a:cs typeface="Tahoma" pitchFamily="34" charset="0"/>
              </a:rPr>
              <a:t>Вариант </a:t>
            </a:r>
            <a:r>
              <a:rPr lang="ru-RU" sz="1400" b="1" dirty="0">
                <a:latin typeface="+mj-lt"/>
                <a:ea typeface="Tahoma" pitchFamily="34" charset="0"/>
                <a:cs typeface="Tahoma" pitchFamily="34" charset="0"/>
              </a:rPr>
              <a:t>3 – </a:t>
            </a:r>
            <a:r>
              <a:rPr lang="bg-BG" sz="1400" b="1" dirty="0" smtClean="0">
                <a:latin typeface="+mj-lt"/>
                <a:ea typeface="Tahoma" pitchFamily="34" charset="0"/>
                <a:cs typeface="Tahoma" pitchFamily="34" charset="0"/>
              </a:rPr>
              <a:t>С междинни плащания и окончателно плащане </a:t>
            </a:r>
          </a:p>
          <a:p>
            <a:pPr marL="285750" indent="-285750" algn="just" fontAlgn="base">
              <a:spcBef>
                <a:spcPts val="0"/>
              </a:spcBef>
              <a:spcAft>
                <a:spcPts val="600"/>
              </a:spcAft>
              <a:buClrTx/>
              <a:buSzTx/>
              <a:buFont typeface="Arial" pitchFamily="34" charset="0"/>
              <a:buChar char="•"/>
              <a:defRPr/>
            </a:pPr>
            <a:endParaRPr lang="bg-BG" sz="1400" dirty="0">
              <a:latin typeface="+mj-lt"/>
              <a:ea typeface="Tahoma" pitchFamily="34" charset="0"/>
              <a:cs typeface="Tahoma" pitchFamily="34" charset="0"/>
            </a:endParaRPr>
          </a:p>
          <a:p>
            <a:pPr marL="285750" indent="-285750" algn="just" fontAlgn="base">
              <a:spcBef>
                <a:spcPts val="0"/>
              </a:spcBef>
              <a:spcAft>
                <a:spcPts val="600"/>
              </a:spcAft>
              <a:buClrTx/>
              <a:buSzTx/>
              <a:buFont typeface="Wingdings" panose="05000000000000000000" pitchFamily="2" charset="2"/>
              <a:buChar char="Ø"/>
              <a:defRPr/>
            </a:pPr>
            <a:r>
              <a:rPr lang="bg-BG" sz="1400" dirty="0">
                <a:latin typeface="+mj-lt"/>
                <a:ea typeface="Tahoma" pitchFamily="34" charset="0"/>
                <a:cs typeface="Tahoma" pitchFamily="34" charset="0"/>
              </a:rPr>
              <a:t>Бенефициентът</a:t>
            </a:r>
            <a:r>
              <a:rPr lang="ru-RU" sz="1400" dirty="0">
                <a:latin typeface="+mj-lt"/>
                <a:ea typeface="Tahoma" pitchFamily="34" charset="0"/>
                <a:cs typeface="Tahoma" pitchFamily="34" charset="0"/>
              </a:rPr>
              <a:t> </a:t>
            </a:r>
            <a:r>
              <a:rPr lang="bg-BG" sz="1400" dirty="0" smtClean="0">
                <a:latin typeface="+mj-lt"/>
                <a:ea typeface="Tahoma" pitchFamily="34" charset="0"/>
                <a:cs typeface="Tahoma" pitchFamily="34" charset="0"/>
              </a:rPr>
              <a:t>има право на междинни плащания </a:t>
            </a:r>
            <a:r>
              <a:rPr lang="ru-RU" sz="1400" dirty="0" smtClean="0">
                <a:latin typeface="+mj-lt"/>
                <a:ea typeface="Tahoma" pitchFamily="34" charset="0"/>
                <a:cs typeface="Tahoma" pitchFamily="34" charset="0"/>
              </a:rPr>
              <a:t>при </a:t>
            </a:r>
            <a:r>
              <a:rPr lang="ru-RU" sz="1400" dirty="0">
                <a:latin typeface="+mj-lt"/>
                <a:ea typeface="Tahoma" pitchFamily="34" charset="0"/>
                <a:cs typeface="Tahoma" pitchFamily="34" charset="0"/>
              </a:rPr>
              <a:t>наличие на физически и </a:t>
            </a:r>
            <a:r>
              <a:rPr lang="bg-BG" sz="1400" dirty="0" smtClean="0">
                <a:latin typeface="+mj-lt"/>
                <a:ea typeface="Tahoma" pitchFamily="34" charset="0"/>
                <a:cs typeface="Tahoma" pitchFamily="34" charset="0"/>
              </a:rPr>
              <a:t>финансов напредък </a:t>
            </a:r>
            <a:r>
              <a:rPr lang="ru-RU" sz="1400" dirty="0" smtClean="0">
                <a:latin typeface="+mj-lt"/>
                <a:ea typeface="Tahoma" pitchFamily="34" charset="0"/>
                <a:cs typeface="Tahoma" pitchFamily="34" charset="0"/>
              </a:rPr>
              <a:t>по </a:t>
            </a:r>
            <a:r>
              <a:rPr lang="ru-RU" sz="1400" dirty="0">
                <a:latin typeface="+mj-lt"/>
                <a:ea typeface="Tahoma" pitchFamily="34" charset="0"/>
                <a:cs typeface="Tahoma" pitchFamily="34" charset="0"/>
              </a:rPr>
              <a:t>проекта. </a:t>
            </a:r>
            <a:r>
              <a:rPr lang="bg-BG" sz="1400" dirty="0">
                <a:latin typeface="+mj-lt"/>
                <a:ea typeface="Tahoma" pitchFamily="34" charset="0"/>
                <a:cs typeface="Tahoma" pitchFamily="34" charset="0"/>
              </a:rPr>
              <a:t>За целта </a:t>
            </a:r>
            <a:r>
              <a:rPr lang="ru-RU" sz="1400" dirty="0">
                <a:latin typeface="+mj-lt"/>
                <a:ea typeface="Tahoma" pitchFamily="34" charset="0"/>
                <a:cs typeface="Tahoma" pitchFamily="34" charset="0"/>
              </a:rPr>
              <a:t>Бенефициентът </a:t>
            </a:r>
            <a:r>
              <a:rPr lang="bg-BG" sz="1400" dirty="0">
                <a:latin typeface="+mj-lt"/>
                <a:ea typeface="Tahoma" pitchFamily="34" charset="0"/>
                <a:cs typeface="Tahoma" pitchFamily="34" charset="0"/>
              </a:rPr>
              <a:t>следва </a:t>
            </a:r>
            <a:r>
              <a:rPr lang="ru-RU" sz="1400" dirty="0">
                <a:latin typeface="+mj-lt"/>
                <a:ea typeface="Tahoma" pitchFamily="34" charset="0"/>
                <a:cs typeface="Tahoma" pitchFamily="34" charset="0"/>
              </a:rPr>
              <a:t>да </a:t>
            </a:r>
            <a:r>
              <a:rPr lang="bg-BG" sz="1400" dirty="0" smtClean="0">
                <a:latin typeface="+mj-lt"/>
                <a:ea typeface="Tahoma" pitchFamily="34" charset="0"/>
                <a:cs typeface="Tahoma" pitchFamily="34" charset="0"/>
              </a:rPr>
              <a:t>представи междинен </a:t>
            </a:r>
            <a:r>
              <a:rPr lang="ru-RU" sz="1400" dirty="0" smtClean="0">
                <a:latin typeface="+mj-lt"/>
                <a:ea typeface="Tahoma" pitchFamily="34" charset="0"/>
                <a:cs typeface="Tahoma" pitchFamily="34" charset="0"/>
              </a:rPr>
              <a:t>технически </a:t>
            </a:r>
            <a:r>
              <a:rPr lang="ru-RU" sz="1400" dirty="0">
                <a:latin typeface="+mj-lt"/>
                <a:ea typeface="Tahoma" pitchFamily="34" charset="0"/>
                <a:cs typeface="Tahoma" pitchFamily="34" charset="0"/>
              </a:rPr>
              <a:t>и финансов</a:t>
            </a:r>
            <a:r>
              <a:rPr lang="bg-BG" sz="1400" dirty="0">
                <a:latin typeface="+mj-lt"/>
                <a:ea typeface="Tahoma" pitchFamily="34" charset="0"/>
                <a:cs typeface="Tahoma" pitchFamily="34" charset="0"/>
              </a:rPr>
              <a:t> отчет.</a:t>
            </a:r>
          </a:p>
          <a:p>
            <a:pPr marL="285750" indent="-285750" fontAlgn="base">
              <a:spcBef>
                <a:spcPts val="0"/>
              </a:spcBef>
              <a:spcAft>
                <a:spcPts val="600"/>
              </a:spcAft>
              <a:buClrTx/>
              <a:buSzTx/>
              <a:buFont typeface="Wingdings" pitchFamily="2" charset="2"/>
              <a:buChar char="Ø"/>
              <a:defRPr/>
            </a:pPr>
            <a:endParaRPr lang="ru-RU" sz="1400" dirty="0">
              <a:latin typeface="+mj-lt"/>
              <a:ea typeface="Tahoma" pitchFamily="34" charset="0"/>
              <a:cs typeface="Tahoma" pitchFamily="34" charset="0"/>
            </a:endParaRPr>
          </a:p>
          <a:p>
            <a:pPr marL="285750" lvl="0" indent="-285750" algn="just">
              <a:spcBef>
                <a:spcPts val="0"/>
              </a:spcBef>
              <a:spcAft>
                <a:spcPts val="0"/>
              </a:spcAft>
              <a:buClrTx/>
              <a:buSzTx/>
              <a:buFont typeface="Wingdings" pitchFamily="2" charset="2"/>
              <a:buChar char="Ø"/>
            </a:pPr>
            <a:r>
              <a:rPr lang="bg-BG" sz="1400" dirty="0" smtClean="0">
                <a:latin typeface="+mj-lt"/>
                <a:ea typeface="Tahoma" pitchFamily="34" charset="0"/>
                <a:cs typeface="Tahoma" pitchFamily="34" charset="0"/>
              </a:rPr>
              <a:t>Общият размер на авансовото и междинните плащания не може да е повече от 95 % от максималния размер на БФП по административния </a:t>
            </a:r>
            <a:r>
              <a:rPr lang="ru-RU" sz="1400" dirty="0" smtClean="0">
                <a:latin typeface="+mj-lt"/>
                <a:ea typeface="Tahoma" pitchFamily="34" charset="0"/>
                <a:cs typeface="Tahoma" pitchFamily="34" charset="0"/>
              </a:rPr>
              <a:t>договор</a:t>
            </a:r>
            <a:r>
              <a:rPr lang="ru-RU" sz="1400" dirty="0">
                <a:latin typeface="+mj-lt"/>
                <a:ea typeface="Tahoma" pitchFamily="34" charset="0"/>
                <a:cs typeface="Tahoma" pitchFamily="34" charset="0"/>
              </a:rPr>
              <a:t>.</a:t>
            </a:r>
          </a:p>
          <a:p>
            <a:pPr marL="285750" lvl="0" indent="-285750" algn="just">
              <a:spcBef>
                <a:spcPts val="0"/>
              </a:spcBef>
              <a:spcAft>
                <a:spcPts val="0"/>
              </a:spcAft>
              <a:buClrTx/>
              <a:buSzTx/>
              <a:buFont typeface="Wingdings" pitchFamily="2" charset="2"/>
              <a:buChar char="Ø"/>
            </a:pPr>
            <a:endParaRPr lang="ru-RU" sz="1400" dirty="0">
              <a:latin typeface="+mj-lt"/>
              <a:ea typeface="Tahoma" pitchFamily="34" charset="0"/>
              <a:cs typeface="Tahoma" pitchFamily="34" charset="0"/>
            </a:endParaRPr>
          </a:p>
          <a:p>
            <a:pPr lvl="0" algn="just"/>
            <a:endParaRPr lang="ru-RU" sz="1400" b="1" dirty="0">
              <a:latin typeface="+mj-lt"/>
              <a:cs typeface="Tahoma" pitchFamily="34" charset="0"/>
            </a:endParaRPr>
          </a:p>
          <a:p>
            <a:pPr fontAlgn="base">
              <a:spcAft>
                <a:spcPts val="600"/>
              </a:spcAft>
              <a:defRPr/>
            </a:pPr>
            <a:r>
              <a:rPr lang="ru-RU" sz="1400" b="1" dirty="0">
                <a:latin typeface="+mj-lt"/>
                <a:ea typeface="Tahoma" pitchFamily="34" charset="0"/>
                <a:cs typeface="Tahoma" pitchFamily="34" charset="0"/>
              </a:rPr>
              <a:t>Вариант </a:t>
            </a:r>
            <a:r>
              <a:rPr lang="en-US" sz="1400" b="1" dirty="0">
                <a:latin typeface="+mj-lt"/>
                <a:ea typeface="Tahoma" pitchFamily="34" charset="0"/>
                <a:cs typeface="Tahoma" pitchFamily="34" charset="0"/>
              </a:rPr>
              <a:t>4</a:t>
            </a:r>
            <a:r>
              <a:rPr lang="ru-RU" sz="1400" b="1" dirty="0">
                <a:latin typeface="+mj-lt"/>
                <a:ea typeface="Tahoma" pitchFamily="34" charset="0"/>
                <a:cs typeface="Tahoma" pitchFamily="34" charset="0"/>
              </a:rPr>
              <a:t> – </a:t>
            </a:r>
            <a:r>
              <a:rPr lang="ru-RU" sz="1400" b="1" dirty="0" smtClean="0">
                <a:latin typeface="+mj-lt"/>
                <a:ea typeface="Tahoma" pitchFamily="34" charset="0"/>
                <a:cs typeface="Tahoma" pitchFamily="34" charset="0"/>
              </a:rPr>
              <a:t>Само </a:t>
            </a:r>
            <a:r>
              <a:rPr lang="bg-BG" sz="1400" b="1" dirty="0" smtClean="0">
                <a:latin typeface="+mj-lt"/>
                <a:ea typeface="Tahoma" pitchFamily="34" charset="0"/>
                <a:cs typeface="Tahoma" pitchFamily="34" charset="0"/>
              </a:rPr>
              <a:t>окончателно плащане</a:t>
            </a:r>
          </a:p>
          <a:p>
            <a:pPr lvl="0" fontAlgn="base">
              <a:spcAft>
                <a:spcPts val="600"/>
              </a:spcAft>
              <a:defRPr/>
            </a:pPr>
            <a:endParaRPr lang="bg-BG" dirty="0">
              <a:latin typeface="+mj-lt"/>
              <a:cs typeface="Tahoma" pitchFamily="34" charset="0"/>
            </a:endParaRPr>
          </a:p>
          <a:p>
            <a:pPr algn="just" fontAlgn="base">
              <a:spcAft>
                <a:spcPts val="600"/>
              </a:spcAft>
              <a:defRPr/>
            </a:pPr>
            <a:r>
              <a:rPr lang="bg-BG" sz="1400" dirty="0">
                <a:latin typeface="+mj-lt"/>
                <a:ea typeface="Tahoma" pitchFamily="34" charset="0"/>
                <a:cs typeface="Tahoma" pitchFamily="34" charset="0"/>
              </a:rPr>
              <a:t>Междинните и окончателното плащане се извършва в срок от </a:t>
            </a:r>
            <a:r>
              <a:rPr lang="bg-BG" sz="1400" b="1" dirty="0">
                <a:latin typeface="+mj-lt"/>
                <a:ea typeface="Tahoma" pitchFamily="34" charset="0"/>
                <a:cs typeface="Tahoma" pitchFamily="34" charset="0"/>
              </a:rPr>
              <a:t>80 (осемдесет) календарни дни </a:t>
            </a:r>
            <a:r>
              <a:rPr lang="bg-BG" sz="1400" dirty="0">
                <a:latin typeface="+mj-lt"/>
                <a:ea typeface="Tahoma" pitchFamily="34" charset="0"/>
                <a:cs typeface="Tahoma" pitchFamily="34" charset="0"/>
              </a:rPr>
              <a:t>от датата на подаването на искането за плащане ИСУН.</a:t>
            </a:r>
            <a:endParaRPr lang="ru-RU" sz="1400" dirty="0">
              <a:latin typeface="+mj-lt"/>
              <a:ea typeface="Tahoma" pitchFamily="34" charset="0"/>
              <a:cs typeface="Tahoma" pitchFamily="34" charset="0"/>
            </a:endParaRPr>
          </a:p>
          <a:p>
            <a:pPr algn="just" fontAlgn="base">
              <a:spcBef>
                <a:spcPts val="0"/>
              </a:spcBef>
              <a:spcAft>
                <a:spcPts val="600"/>
              </a:spcAft>
              <a:buClrTx/>
              <a:buSzTx/>
              <a:defRPr/>
            </a:pPr>
            <a:endParaRPr lang="ru-RU" sz="1400" dirty="0" smtClean="0">
              <a:ea typeface="Tahoma" pitchFamily="34" charset="0"/>
              <a:cs typeface="Tahoma" pitchFamily="34" charset="0"/>
            </a:endParaRPr>
          </a:p>
          <a:p>
            <a:pPr algn="just" fontAlgn="base">
              <a:spcBef>
                <a:spcPts val="0"/>
              </a:spcBef>
              <a:spcAft>
                <a:spcPts val="600"/>
              </a:spcAft>
              <a:buClrTx/>
              <a:buSzTx/>
              <a:defRPr/>
            </a:pPr>
            <a:endParaRPr lang="ru-RU" sz="1400" dirty="0">
              <a:ea typeface="Tahoma" pitchFamily="34" charset="0"/>
              <a:cs typeface="Tahoma" pitchFamily="34" charset="0"/>
            </a:endParaRPr>
          </a:p>
        </p:txBody>
      </p:sp>
      <p:sp>
        <p:nvSpPr>
          <p:cNvPr id="9" name="TextBox 8">
            <a:extLst>
              <a:ext uri="{FF2B5EF4-FFF2-40B4-BE49-F238E27FC236}">
                <a16:creationId xmlns:a16="http://schemas.microsoft.com/office/drawing/2014/main" id="{4BBB4CB6-1C16-4EF0-9270-7D6D6D060EC7}"/>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1549346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1600" b="1" dirty="0">
                <a:solidFill>
                  <a:schemeClr val="accent1">
                    <a:lumMod val="50000"/>
                  </a:schemeClr>
                </a:solidFill>
              </a:rPr>
              <a:t>РАЗХОДООПРАВДАТЕЛНИ И ДРУГИ ДОКУМЕНТИ КЪМ МЕЖДИНЕН/ФИНАЛЕН ОТЧЕТ ЗА ОТЧИТАНЕ РАЗХОДИ ПО </a:t>
            </a:r>
            <a:r>
              <a:rPr lang="bg-BG" sz="1600" b="1" dirty="0" smtClean="0">
                <a:solidFill>
                  <a:schemeClr val="accent1">
                    <a:lumMod val="50000"/>
                  </a:schemeClr>
                </a:solidFill>
              </a:rPr>
              <a:t>ПРОЕКТА</a:t>
            </a:r>
            <a:r>
              <a:rPr lang="ru-RU" sz="1600" b="1" dirty="0" smtClean="0">
                <a:solidFill>
                  <a:schemeClr val="accent1">
                    <a:lumMod val="50000"/>
                  </a:schemeClr>
                </a:solidFill>
              </a:rPr>
              <a:t> </a:t>
            </a:r>
            <a:r>
              <a:rPr lang="ru-RU" sz="1600" b="1" dirty="0">
                <a:solidFill>
                  <a:schemeClr val="accent1">
                    <a:lumMod val="50000"/>
                  </a:schemeClr>
                </a:solidFill>
              </a:rPr>
              <a:t>И ИСКАНЕ ЗА ПЛАЩАНЕ</a:t>
            </a:r>
          </a:p>
        </p:txBody>
      </p:sp>
      <p:sp>
        <p:nvSpPr>
          <p:cNvPr id="11" name="TextBox 10">
            <a:extLst>
              <a:ext uri="{FF2B5EF4-FFF2-40B4-BE49-F238E27FC236}">
                <a16:creationId xmlns:a16="http://schemas.microsoft.com/office/drawing/2014/main" id="{72F0A282-9C5A-4D17-B7ED-E9A3CBD7E576}"/>
              </a:ext>
            </a:extLst>
          </p:cNvPr>
          <p:cNvSpPr txBox="1"/>
          <p:nvPr/>
        </p:nvSpPr>
        <p:spPr>
          <a:xfrm>
            <a:off x="244098" y="1250152"/>
            <a:ext cx="8560505" cy="3262432"/>
          </a:xfrm>
          <a:prstGeom prst="rect">
            <a:avLst/>
          </a:prstGeom>
          <a:noFill/>
        </p:spPr>
        <p:txBody>
          <a:bodyPr wrap="square">
            <a:spAutoFit/>
          </a:bodyPr>
          <a:lstStyle/>
          <a:p>
            <a:pPr marL="180000" indent="-180000" algn="just" fontAlgn="base">
              <a:spcBef>
                <a:spcPts val="0"/>
              </a:spcBef>
              <a:spcAft>
                <a:spcPts val="1200"/>
              </a:spcAft>
              <a:buClrTx/>
              <a:buSzTx/>
              <a:buFont typeface="+mj-lt"/>
              <a:buAutoNum type="arabicPeriod"/>
              <a:defRPr/>
            </a:pPr>
            <a:r>
              <a:rPr lang="bg-BG" sz="1600" dirty="0" smtClean="0">
                <a:latin typeface="+mj-lt"/>
                <a:ea typeface="Tahoma" pitchFamily="34" charset="0"/>
                <a:cs typeface="Tahoma" pitchFamily="34" charset="0"/>
              </a:rPr>
              <a:t>Сканирани </a:t>
            </a:r>
            <a:r>
              <a:rPr lang="bg-BG" sz="1600" b="1" dirty="0" smtClean="0">
                <a:latin typeface="+mj-lt"/>
                <a:ea typeface="Tahoma" pitchFamily="34" charset="0"/>
                <a:cs typeface="Tahoma" pitchFamily="34" charset="0"/>
              </a:rPr>
              <a:t>оригинали</a:t>
            </a:r>
            <a:r>
              <a:rPr lang="bg-BG" sz="1600" dirty="0" smtClean="0">
                <a:latin typeface="+mj-lt"/>
                <a:ea typeface="Tahoma" pitchFamily="34" charset="0"/>
                <a:cs typeface="Tahoma" pitchFamily="34" charset="0"/>
              </a:rPr>
              <a:t> на </a:t>
            </a:r>
            <a:r>
              <a:rPr lang="bg-BG" sz="1600" dirty="0" err="1" smtClean="0">
                <a:latin typeface="+mj-lt"/>
                <a:ea typeface="Tahoma" pitchFamily="34" charset="0"/>
                <a:cs typeface="Tahoma" pitchFamily="34" charset="0"/>
              </a:rPr>
              <a:t>разходооправдателни</a:t>
            </a:r>
            <a:r>
              <a:rPr lang="bg-BG" sz="1600" dirty="0" smtClean="0">
                <a:latin typeface="+mj-lt"/>
                <a:ea typeface="Tahoma" pitchFamily="34" charset="0"/>
                <a:cs typeface="Tahoma" pitchFamily="34" charset="0"/>
              </a:rPr>
              <a:t> документи (фактури), като в основанието задължително се посочва </a:t>
            </a:r>
            <a:r>
              <a:rPr lang="bg-BG" sz="1600" b="1" dirty="0" smtClean="0">
                <a:latin typeface="+mj-lt"/>
                <a:ea typeface="Tahoma" pitchFamily="34" charset="0"/>
                <a:cs typeface="Tahoma" pitchFamily="34" charset="0"/>
              </a:rPr>
              <a:t>номера на административния договор</a:t>
            </a:r>
            <a:r>
              <a:rPr lang="ru-RU" sz="1600" dirty="0" smtClean="0">
                <a:latin typeface="+mj-lt"/>
                <a:ea typeface="Tahoma" pitchFamily="34" charset="0"/>
                <a:cs typeface="Tahoma" pitchFamily="34" charset="0"/>
              </a:rPr>
              <a:t>;</a:t>
            </a:r>
            <a:endParaRPr lang="en-US" sz="1600" dirty="0">
              <a:latin typeface="+mj-lt"/>
              <a:ea typeface="Tahoma" pitchFamily="34" charset="0"/>
              <a:cs typeface="Tahoma" pitchFamily="34" charset="0"/>
            </a:endParaRPr>
          </a:p>
          <a:p>
            <a:pPr marL="180000" indent="-180000" algn="just" fontAlgn="base">
              <a:spcBef>
                <a:spcPts val="0"/>
              </a:spcBef>
              <a:spcAft>
                <a:spcPts val="1200"/>
              </a:spcAft>
              <a:buClrTx/>
              <a:buSzTx/>
              <a:buAutoNum type="arabicPeriod" startAt="2"/>
              <a:defRPr/>
            </a:pPr>
            <a:r>
              <a:rPr lang="bg-BG" sz="1600" dirty="0" smtClean="0">
                <a:latin typeface="+mj-lt"/>
                <a:ea typeface="Tahoma" pitchFamily="34" charset="0"/>
                <a:cs typeface="Tahoma" pitchFamily="34" charset="0"/>
              </a:rPr>
              <a:t>Сканирани платежни документи</a:t>
            </a:r>
            <a:r>
              <a:rPr lang="ru-RU" sz="1600" dirty="0" smtClean="0">
                <a:latin typeface="+mj-lt"/>
                <a:ea typeface="Tahoma" pitchFamily="34" charset="0"/>
                <a:cs typeface="Tahoma" pitchFamily="34" charset="0"/>
              </a:rPr>
              <a:t> (платежни нареждания</a:t>
            </a:r>
            <a:r>
              <a:rPr lang="bg-BG" sz="1600" dirty="0" smtClean="0">
                <a:latin typeface="+mj-lt"/>
                <a:ea typeface="Tahoma" pitchFamily="34" charset="0"/>
                <a:cs typeface="Tahoma" pitchFamily="34" charset="0"/>
              </a:rPr>
              <a:t> с референция </a:t>
            </a:r>
            <a:r>
              <a:rPr lang="ru-RU" sz="1600" dirty="0" smtClean="0">
                <a:latin typeface="+mj-lt"/>
                <a:ea typeface="Tahoma" pitchFamily="34" charset="0"/>
                <a:cs typeface="Tahoma" pitchFamily="34" charset="0"/>
              </a:rPr>
              <a:t>или банкови извлечения</a:t>
            </a:r>
            <a:r>
              <a:rPr lang="ru-RU" sz="1600" dirty="0">
                <a:latin typeface="+mj-lt"/>
                <a:ea typeface="Tahoma" pitchFamily="34" charset="0"/>
                <a:cs typeface="Tahoma" pitchFamily="34" charset="0"/>
              </a:rPr>
              <a:t>, </a:t>
            </a:r>
            <a:r>
              <a:rPr lang="bg-BG" sz="1600" dirty="0" smtClean="0">
                <a:latin typeface="+mj-lt"/>
                <a:ea typeface="Tahoma" pitchFamily="34" charset="0"/>
                <a:cs typeface="Tahoma" pitchFamily="34" charset="0"/>
              </a:rPr>
              <a:t>доказващи извършените плащания, включително за изплатените данъци) с коректно посочен </a:t>
            </a:r>
            <a:r>
              <a:rPr lang="ru-RU" sz="1600" b="1" dirty="0" smtClean="0">
                <a:latin typeface="+mj-lt"/>
                <a:ea typeface="Tahoma" pitchFamily="34" charset="0"/>
                <a:cs typeface="Tahoma" pitchFamily="34" charset="0"/>
              </a:rPr>
              <a:t>номер </a:t>
            </a:r>
            <a:r>
              <a:rPr lang="ru-RU" sz="1600" b="1" dirty="0">
                <a:latin typeface="+mj-lt"/>
                <a:ea typeface="Tahoma" pitchFamily="34" charset="0"/>
                <a:cs typeface="Tahoma" pitchFamily="34" charset="0"/>
              </a:rPr>
              <a:t>на </a:t>
            </a:r>
            <a:r>
              <a:rPr lang="bg-BG" sz="1600" b="1" dirty="0" smtClean="0">
                <a:latin typeface="+mj-lt"/>
                <a:ea typeface="Tahoma" pitchFamily="34" charset="0"/>
                <a:cs typeface="Tahoma" pitchFamily="34" charset="0"/>
              </a:rPr>
              <a:t>платения разходооправдателен документ</a:t>
            </a:r>
            <a:r>
              <a:rPr lang="bg-BG" sz="1600" dirty="0" smtClean="0">
                <a:latin typeface="+mj-lt"/>
                <a:ea typeface="Tahoma" pitchFamily="34" charset="0"/>
                <a:cs typeface="Tahoma" pitchFamily="34" charset="0"/>
              </a:rPr>
              <a:t>, като плащанията по проекта не следва да се извършват с плащания по други фактури, издадени от същия доставчик и несвързани с АДПБФП. Ако в платежния документ е посочена проформа фактура, то тя също се представя към пакета отчетни документи</a:t>
            </a:r>
            <a:r>
              <a:rPr lang="ru-RU" sz="1600" dirty="0" smtClean="0">
                <a:latin typeface="+mj-lt"/>
                <a:ea typeface="Tahoma" pitchFamily="34" charset="0"/>
                <a:cs typeface="Tahoma" pitchFamily="34" charset="0"/>
              </a:rPr>
              <a:t>;</a:t>
            </a:r>
            <a:endParaRPr lang="ru-RU" sz="1600" dirty="0">
              <a:latin typeface="+mj-lt"/>
              <a:ea typeface="Tahoma" pitchFamily="34" charset="0"/>
              <a:cs typeface="Tahoma" pitchFamily="34" charset="0"/>
            </a:endParaRPr>
          </a:p>
          <a:p>
            <a:pPr marL="180000" indent="-180000" algn="just" fontAlgn="base">
              <a:spcBef>
                <a:spcPts val="0"/>
              </a:spcBef>
              <a:spcAft>
                <a:spcPts val="1200"/>
              </a:spcAft>
              <a:buClrTx/>
              <a:buSzTx/>
              <a:buNone/>
              <a:tabLst>
                <a:tab pos="361950" algn="l"/>
              </a:tabLst>
              <a:defRPr/>
            </a:pPr>
            <a:r>
              <a:rPr lang="ru-RU" sz="1600" dirty="0">
                <a:latin typeface="+mj-lt"/>
                <a:ea typeface="Tahoma" pitchFamily="34" charset="0"/>
                <a:cs typeface="Tahoma" pitchFamily="34" charset="0"/>
              </a:rPr>
              <a:t>3. Индивидуален </a:t>
            </a:r>
            <a:r>
              <a:rPr lang="bg-BG" sz="1600" dirty="0" smtClean="0">
                <a:latin typeface="+mj-lt"/>
                <a:ea typeface="Tahoma" pitchFamily="34" charset="0"/>
                <a:cs typeface="Tahoma" pitchFamily="34" charset="0"/>
              </a:rPr>
              <a:t>сметкоплан, утвърден от ръководството на предприятието с включени    в него обособени счетоводни сметки, рефериращи към </a:t>
            </a:r>
            <a:r>
              <a:rPr lang="bg-BG" sz="1600" b="1" dirty="0" smtClean="0">
                <a:latin typeface="+mj-lt"/>
                <a:ea typeface="Tahoma" pitchFamily="34" charset="0"/>
                <a:cs typeface="Tahoma" pitchFamily="34" charset="0"/>
              </a:rPr>
              <a:t>номера на административния </a:t>
            </a:r>
            <a:r>
              <a:rPr lang="ru-RU" sz="1600" b="1" dirty="0" smtClean="0">
                <a:latin typeface="+mj-lt"/>
                <a:ea typeface="Tahoma" pitchFamily="34" charset="0"/>
                <a:cs typeface="Tahoma" pitchFamily="34" charset="0"/>
              </a:rPr>
              <a:t>договор</a:t>
            </a:r>
            <a:r>
              <a:rPr lang="ru-RU" sz="1600" dirty="0">
                <a:latin typeface="+mj-lt"/>
                <a:ea typeface="Tahoma" pitchFamily="34" charset="0"/>
                <a:cs typeface="Tahoma" pitchFamily="34" charset="0"/>
              </a:rPr>
              <a:t>;</a:t>
            </a:r>
          </a:p>
          <a:p>
            <a:pPr marL="180000" indent="-180000" algn="just" fontAlgn="base">
              <a:spcBef>
                <a:spcPts val="0"/>
              </a:spcBef>
              <a:spcAft>
                <a:spcPts val="1200"/>
              </a:spcAft>
              <a:buClrTx/>
              <a:buSzTx/>
              <a:buNone/>
              <a:defRPr/>
            </a:pPr>
            <a:r>
              <a:rPr lang="ru-RU" sz="1600" dirty="0">
                <a:latin typeface="+mj-lt"/>
                <a:ea typeface="Tahoma" pitchFamily="34" charset="0"/>
                <a:cs typeface="Tahoma" pitchFamily="34" charset="0"/>
              </a:rPr>
              <a:t>4.  Извлечения от </a:t>
            </a:r>
            <a:r>
              <a:rPr lang="bg-BG" sz="1600" dirty="0" smtClean="0">
                <a:latin typeface="+mj-lt"/>
                <a:ea typeface="Tahoma" pitchFamily="34" charset="0"/>
                <a:cs typeface="Tahoma" pitchFamily="34" charset="0"/>
              </a:rPr>
              <a:t>обособените счетоводни сметки, специално открити </a:t>
            </a:r>
            <a:r>
              <a:rPr lang="ru-RU" sz="1600" dirty="0" smtClean="0">
                <a:latin typeface="+mj-lt"/>
                <a:ea typeface="Tahoma" pitchFamily="34" charset="0"/>
                <a:cs typeface="Tahoma" pitchFamily="34" charset="0"/>
              </a:rPr>
              <a:t>по </a:t>
            </a:r>
            <a:r>
              <a:rPr lang="ru-RU" sz="1600" dirty="0">
                <a:latin typeface="+mj-lt"/>
                <a:ea typeface="Tahoma" pitchFamily="34" charset="0"/>
                <a:cs typeface="Tahoma" pitchFamily="34" charset="0"/>
              </a:rPr>
              <a:t>проекта;</a:t>
            </a:r>
          </a:p>
        </p:txBody>
      </p:sp>
      <p:sp>
        <p:nvSpPr>
          <p:cNvPr id="9" name="TextBox 8">
            <a:extLst>
              <a:ext uri="{FF2B5EF4-FFF2-40B4-BE49-F238E27FC236}">
                <a16:creationId xmlns:a16="http://schemas.microsoft.com/office/drawing/2014/main" id="{A6130085-B3C3-4C81-ADDE-61504C8E0291}"/>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371497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1600" b="1" dirty="0">
                <a:solidFill>
                  <a:schemeClr val="accent1">
                    <a:lumMod val="50000"/>
                  </a:schemeClr>
                </a:solidFill>
              </a:rPr>
              <a:t>РАЗХОДООПРАВДАТЕЛНИ И ДРУГИ ДОКУМЕНТИ КЪМ МЕЖДИНЕН/ФИНАЛЕН ОТЧЕТ ЗА ОТЧИТАНЕ РАЗХОДИ ПО </a:t>
            </a:r>
            <a:r>
              <a:rPr lang="bg-BG" sz="1600" b="1" dirty="0">
                <a:solidFill>
                  <a:schemeClr val="accent1">
                    <a:lumMod val="50000"/>
                  </a:schemeClr>
                </a:solidFill>
              </a:rPr>
              <a:t>ПРОЕКТА</a:t>
            </a:r>
            <a:r>
              <a:rPr lang="ru-RU" sz="1600" b="1" dirty="0">
                <a:solidFill>
                  <a:schemeClr val="accent1">
                    <a:lumMod val="50000"/>
                  </a:schemeClr>
                </a:solidFill>
              </a:rPr>
              <a:t> И ИСКАНЕ ЗА ПЛАЩАНЕ</a:t>
            </a:r>
          </a:p>
        </p:txBody>
      </p:sp>
      <p:sp>
        <p:nvSpPr>
          <p:cNvPr id="11" name="TextBox 10">
            <a:extLst>
              <a:ext uri="{FF2B5EF4-FFF2-40B4-BE49-F238E27FC236}">
                <a16:creationId xmlns:a16="http://schemas.microsoft.com/office/drawing/2014/main" id="{72F0A282-9C5A-4D17-B7ED-E9A3CBD7E576}"/>
              </a:ext>
            </a:extLst>
          </p:cNvPr>
          <p:cNvSpPr txBox="1"/>
          <p:nvPr/>
        </p:nvSpPr>
        <p:spPr>
          <a:xfrm>
            <a:off x="244098" y="1133462"/>
            <a:ext cx="8560505" cy="4462760"/>
          </a:xfrm>
          <a:prstGeom prst="rect">
            <a:avLst/>
          </a:prstGeom>
          <a:noFill/>
        </p:spPr>
        <p:txBody>
          <a:bodyPr wrap="square">
            <a:spAutoFit/>
          </a:bodyPr>
          <a:lstStyle/>
          <a:p>
            <a:pPr algn="ctr" fontAlgn="base">
              <a:spcAft>
                <a:spcPts val="600"/>
              </a:spcAft>
              <a:defRPr/>
            </a:pPr>
            <a:endParaRPr lang="ru-RU" sz="1500" b="1" dirty="0">
              <a:solidFill>
                <a:srgbClr val="002060"/>
              </a:solidFill>
              <a:latin typeface="Tahoma" pitchFamily="34" charset="0"/>
              <a:ea typeface="Tahoma" pitchFamily="34" charset="0"/>
              <a:cs typeface="Tahoma" pitchFamily="34" charset="0"/>
            </a:endParaRPr>
          </a:p>
          <a:p>
            <a:pPr marL="144000" indent="-144000" algn="just" fontAlgn="base">
              <a:spcBef>
                <a:spcPts val="0"/>
              </a:spcBef>
              <a:spcAft>
                <a:spcPts val="1200"/>
              </a:spcAft>
              <a:buClrTx/>
              <a:buSzTx/>
              <a:buAutoNum type="arabicPeriod" startAt="5"/>
              <a:defRPr/>
            </a:pPr>
            <a:r>
              <a:rPr lang="ru-RU" sz="1600" dirty="0">
                <a:latin typeface="+mj-lt"/>
                <a:ea typeface="Tahoma" pitchFamily="34" charset="0"/>
                <a:cs typeface="Tahoma" pitchFamily="34" charset="0"/>
              </a:rPr>
              <a:t> </a:t>
            </a:r>
            <a:r>
              <a:rPr lang="bg-BG" sz="1600" dirty="0" smtClean="0">
                <a:latin typeface="+mj-lt"/>
                <a:ea typeface="Tahoma" pitchFamily="34" charset="0"/>
                <a:cs typeface="Tahoma" pitchFamily="34" charset="0"/>
              </a:rPr>
              <a:t>Сканиран оригинал на амортизационен план/инвентарна книга, относно закупените по проекта активи. Препоръчително е в тези документи </a:t>
            </a:r>
            <a:r>
              <a:rPr lang="bg-BG" sz="1600" b="1" dirty="0" smtClean="0">
                <a:latin typeface="+mj-lt"/>
                <a:ea typeface="Tahoma" pitchFamily="34" charset="0"/>
                <a:cs typeface="Tahoma" pitchFamily="34" charset="0"/>
              </a:rPr>
              <a:t>да не се вписват </a:t>
            </a:r>
            <a:r>
              <a:rPr lang="bg-BG" sz="1600" dirty="0" smtClean="0">
                <a:latin typeface="+mj-lt"/>
                <a:ea typeface="Tahoma" pitchFamily="34" charset="0"/>
                <a:cs typeface="Tahoma" pitchFamily="34" charset="0"/>
              </a:rPr>
              <a:t>марки,  модели и серийни номера на ДМА/ДНМА с цел избягване на грешки, но е </a:t>
            </a:r>
            <a:r>
              <a:rPr lang="bg-BG" sz="1600" b="1" dirty="0" smtClean="0">
                <a:latin typeface="+mj-lt"/>
                <a:ea typeface="Tahoma" pitchFamily="34" charset="0"/>
                <a:cs typeface="Tahoma" pitchFamily="34" charset="0"/>
              </a:rPr>
              <a:t>задължително</a:t>
            </a:r>
            <a:r>
              <a:rPr lang="bg-BG" sz="1600" dirty="0" smtClean="0">
                <a:latin typeface="+mj-lt"/>
                <a:ea typeface="Tahoma" pitchFamily="34" charset="0"/>
                <a:cs typeface="Tahoma" pitchFamily="34" charset="0"/>
              </a:rPr>
              <a:t> да съдържат обособената аналитична сметка по проекта или номера на административния </a:t>
            </a:r>
            <a:r>
              <a:rPr lang="ru-RU" sz="1600" dirty="0" smtClean="0">
                <a:latin typeface="+mj-lt"/>
                <a:ea typeface="Tahoma" pitchFamily="34" charset="0"/>
                <a:cs typeface="Tahoma" pitchFamily="34" charset="0"/>
              </a:rPr>
              <a:t>договор</a:t>
            </a:r>
            <a:r>
              <a:rPr lang="ru-RU" sz="1600" dirty="0">
                <a:latin typeface="+mj-lt"/>
                <a:ea typeface="Tahoma" pitchFamily="34" charset="0"/>
                <a:cs typeface="Tahoma" pitchFamily="34" charset="0"/>
              </a:rPr>
              <a:t>. </a:t>
            </a:r>
          </a:p>
          <a:p>
            <a:pPr marL="144000" indent="-144000" algn="just" fontAlgn="base">
              <a:spcBef>
                <a:spcPts val="0"/>
              </a:spcBef>
              <a:spcAft>
                <a:spcPts val="1200"/>
              </a:spcAft>
              <a:buClrTx/>
              <a:buSzTx/>
              <a:buNone/>
              <a:defRPr/>
            </a:pPr>
            <a:r>
              <a:rPr lang="ru-RU" sz="1600" dirty="0">
                <a:latin typeface="+mj-lt"/>
                <a:ea typeface="Tahoma" pitchFamily="34" charset="0"/>
                <a:cs typeface="Tahoma" pitchFamily="34" charset="0"/>
              </a:rPr>
              <a:t>	Необходимо е да се </a:t>
            </a:r>
            <a:r>
              <a:rPr lang="bg-BG" sz="1600" dirty="0" smtClean="0">
                <a:latin typeface="+mj-lt"/>
                <a:ea typeface="Tahoma" pitchFamily="34" charset="0"/>
                <a:cs typeface="Tahoma" pitchFamily="34" charset="0"/>
              </a:rPr>
              <a:t>съблюдава съответствие на </a:t>
            </a:r>
            <a:r>
              <a:rPr lang="bg-BG" sz="1600" b="1" dirty="0" smtClean="0">
                <a:latin typeface="+mj-lt"/>
                <a:ea typeface="Tahoma" pitchFamily="34" charset="0"/>
                <a:cs typeface="Tahoma" pitchFamily="34" charset="0"/>
              </a:rPr>
              <a:t>датите</a:t>
            </a:r>
            <a:r>
              <a:rPr lang="bg-BG" sz="1600" dirty="0" smtClean="0">
                <a:latin typeface="+mj-lt"/>
                <a:ea typeface="Tahoma" pitchFamily="34" charset="0"/>
                <a:cs typeface="Tahoma" pitchFamily="34" charset="0"/>
              </a:rPr>
              <a:t> на придобиване на дълготрайните активи, посочени в </a:t>
            </a:r>
            <a:r>
              <a:rPr lang="bg-BG" sz="1600" dirty="0" err="1" smtClean="0">
                <a:latin typeface="+mj-lt"/>
                <a:ea typeface="Tahoma" pitchFamily="34" charset="0"/>
                <a:cs typeface="Tahoma" pitchFamily="34" charset="0"/>
              </a:rPr>
              <a:t>приемо</a:t>
            </a:r>
            <a:r>
              <a:rPr lang="bg-BG" sz="1600" dirty="0" smtClean="0">
                <a:latin typeface="+mj-lt"/>
                <a:ea typeface="Tahoma" pitchFamily="34" charset="0"/>
                <a:cs typeface="Tahoma" pitchFamily="34" charset="0"/>
              </a:rPr>
              <a:t>–предавателния протокол, фактурата за окончателно плащане и в амортизационния план/инвентарната</a:t>
            </a:r>
            <a:r>
              <a:rPr lang="ru-RU" sz="1600" dirty="0" smtClean="0">
                <a:latin typeface="+mj-lt"/>
                <a:ea typeface="Tahoma" pitchFamily="34" charset="0"/>
                <a:cs typeface="Tahoma" pitchFamily="34" charset="0"/>
              </a:rPr>
              <a:t> </a:t>
            </a:r>
            <a:r>
              <a:rPr lang="ru-RU" sz="1600" dirty="0">
                <a:latin typeface="+mj-lt"/>
                <a:ea typeface="Tahoma" pitchFamily="34" charset="0"/>
                <a:cs typeface="Tahoma" pitchFamily="34" charset="0"/>
              </a:rPr>
              <a:t>книга;</a:t>
            </a:r>
          </a:p>
          <a:p>
            <a:pPr marL="144000" indent="-144000" algn="just" fontAlgn="base">
              <a:spcBef>
                <a:spcPts val="0"/>
              </a:spcBef>
              <a:spcAft>
                <a:spcPts val="1200"/>
              </a:spcAft>
              <a:buClrTx/>
              <a:buSzTx/>
              <a:buNone/>
              <a:defRPr/>
            </a:pPr>
            <a:r>
              <a:rPr lang="ru-RU" sz="1600" dirty="0">
                <a:latin typeface="+mj-lt"/>
                <a:ea typeface="Tahoma" pitchFamily="34" charset="0"/>
                <a:cs typeface="Tahoma" pitchFamily="34" charset="0"/>
              </a:rPr>
              <a:t>6. </a:t>
            </a:r>
            <a:r>
              <a:rPr lang="bg-BG" sz="1600" dirty="0" smtClean="0">
                <a:latin typeface="+mj-lt"/>
                <a:ea typeface="Tahoma" pitchFamily="34" charset="0"/>
                <a:cs typeface="Tahoma" pitchFamily="34" charset="0"/>
              </a:rPr>
              <a:t>Други приложения, част от Ръководството за изпълнение на административни договори за предоставяне за БФП по ПКИП, например декларация за регистрация по ЗДДС, финансова идентификационна </a:t>
            </a:r>
            <a:r>
              <a:rPr lang="ru-RU" sz="1600" dirty="0" smtClean="0">
                <a:latin typeface="+mj-lt"/>
                <a:ea typeface="Tahoma" pitchFamily="34" charset="0"/>
                <a:cs typeface="Tahoma" pitchFamily="34" charset="0"/>
              </a:rPr>
              <a:t>форма </a:t>
            </a:r>
            <a:r>
              <a:rPr lang="ru-RU" sz="1600" dirty="0">
                <a:latin typeface="+mj-lt"/>
                <a:ea typeface="Tahoma" pitchFamily="34" charset="0"/>
                <a:cs typeface="Tahoma" pitchFamily="34" charset="0"/>
              </a:rPr>
              <a:t>и др.; </a:t>
            </a:r>
            <a:endParaRPr lang="en-US" sz="1600" dirty="0">
              <a:latin typeface="+mj-lt"/>
              <a:ea typeface="Tahoma" pitchFamily="34" charset="0"/>
              <a:cs typeface="Tahoma" pitchFamily="34" charset="0"/>
            </a:endParaRPr>
          </a:p>
          <a:p>
            <a:pPr marL="144000" indent="-144000" algn="just" fontAlgn="base">
              <a:spcBef>
                <a:spcPts val="0"/>
              </a:spcBef>
              <a:spcAft>
                <a:spcPts val="1200"/>
              </a:spcAft>
              <a:buClrTx/>
              <a:buSzTx/>
              <a:buNone/>
              <a:defRPr/>
            </a:pPr>
            <a:r>
              <a:rPr lang="en-US" sz="1600" dirty="0">
                <a:latin typeface="+mj-lt"/>
                <a:ea typeface="Tahoma" pitchFamily="34" charset="0"/>
                <a:cs typeface="Tahoma" pitchFamily="34" charset="0"/>
              </a:rPr>
              <a:t>7</a:t>
            </a:r>
            <a:r>
              <a:rPr lang="bg-BG" sz="1600" dirty="0">
                <a:latin typeface="+mj-lt"/>
                <a:ea typeface="Tahoma" pitchFamily="34" charset="0"/>
                <a:cs typeface="Tahoma" pitchFamily="34" charset="0"/>
              </a:rPr>
              <a:t>. Е-декларации, попълнени в електронна среда в ИСУН;</a:t>
            </a:r>
            <a:endParaRPr lang="ru-RU" sz="1600" dirty="0">
              <a:latin typeface="+mj-lt"/>
              <a:ea typeface="Tahoma" pitchFamily="34" charset="0"/>
              <a:cs typeface="Tahoma" pitchFamily="34" charset="0"/>
            </a:endParaRPr>
          </a:p>
          <a:p>
            <a:pPr marL="144000" indent="-144000" algn="just" fontAlgn="base">
              <a:spcBef>
                <a:spcPts val="0"/>
              </a:spcBef>
              <a:spcAft>
                <a:spcPts val="1200"/>
              </a:spcAft>
              <a:buClrTx/>
              <a:buSzTx/>
              <a:buNone/>
              <a:defRPr/>
            </a:pPr>
            <a:r>
              <a:rPr lang="ru-RU" sz="1600" dirty="0">
                <a:latin typeface="+mj-lt"/>
                <a:ea typeface="Tahoma" pitchFamily="34" charset="0"/>
                <a:cs typeface="Tahoma" pitchFamily="34" charset="0"/>
              </a:rPr>
              <a:t>8. В случай, че е </a:t>
            </a:r>
            <a:r>
              <a:rPr lang="bg-BG" sz="1600" dirty="0" smtClean="0">
                <a:latin typeface="+mj-lt"/>
                <a:ea typeface="Tahoma" pitchFamily="34" charset="0"/>
                <a:cs typeface="Tahoma" pitchFamily="34" charset="0"/>
              </a:rPr>
              <a:t>налице авансово плащане от УО, към искането за окончателно плащане следва да се приложи банково извлечение за движението на средствата и натрупаната лихва по банковата сметка, по която е преведено авансовото плащане</a:t>
            </a:r>
            <a:r>
              <a:rPr lang="ru-RU" sz="1600" dirty="0" smtClean="0">
                <a:latin typeface="+mj-lt"/>
                <a:ea typeface="Tahoma" pitchFamily="34" charset="0"/>
                <a:cs typeface="Tahoma" pitchFamily="34" charset="0"/>
              </a:rPr>
              <a:t>.</a:t>
            </a:r>
            <a:endParaRPr lang="ru-RU" sz="1600" dirty="0">
              <a:latin typeface="+mj-lt"/>
              <a:ea typeface="Tahoma" pitchFamily="34" charset="0"/>
              <a:cs typeface="Tahoma" pitchFamily="34" charset="0"/>
            </a:endParaRPr>
          </a:p>
        </p:txBody>
      </p:sp>
      <p:sp>
        <p:nvSpPr>
          <p:cNvPr id="9" name="TextBox 8">
            <a:extLst>
              <a:ext uri="{FF2B5EF4-FFF2-40B4-BE49-F238E27FC236}">
                <a16:creationId xmlns:a16="http://schemas.microsoft.com/office/drawing/2014/main" id="{A8C84B3C-424B-4CD6-A7C7-89EB4E5D4A85}"/>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3954400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1600" b="1" dirty="0" smtClean="0">
                <a:solidFill>
                  <a:schemeClr val="accent1">
                    <a:lumMod val="50000"/>
                  </a:schemeClr>
                </a:solidFill>
              </a:rPr>
              <a:t>СПЕЦИФИЧНИ МОМЕНТИ ОТНОСНО ИЗПЪЛНЕНИЕТО НА АДБФП</a:t>
            </a:r>
            <a:endParaRPr lang="ru-RU" sz="1600" b="1" dirty="0">
              <a:solidFill>
                <a:schemeClr val="accent1">
                  <a:lumMod val="50000"/>
                </a:schemeClr>
              </a:solidFill>
            </a:endParaRPr>
          </a:p>
        </p:txBody>
      </p:sp>
      <p:sp>
        <p:nvSpPr>
          <p:cNvPr id="11" name="TextBox 10">
            <a:extLst>
              <a:ext uri="{FF2B5EF4-FFF2-40B4-BE49-F238E27FC236}">
                <a16:creationId xmlns:a16="http://schemas.microsoft.com/office/drawing/2014/main" id="{72F0A282-9C5A-4D17-B7ED-E9A3CBD7E576}"/>
              </a:ext>
            </a:extLst>
          </p:cNvPr>
          <p:cNvSpPr txBox="1"/>
          <p:nvPr/>
        </p:nvSpPr>
        <p:spPr>
          <a:xfrm>
            <a:off x="244098" y="934495"/>
            <a:ext cx="8520970" cy="3908762"/>
          </a:xfrm>
          <a:prstGeom prst="rect">
            <a:avLst/>
          </a:prstGeom>
          <a:noFill/>
        </p:spPr>
        <p:txBody>
          <a:bodyPr wrap="square">
            <a:spAutoFit/>
          </a:bodyPr>
          <a:lstStyle/>
          <a:p>
            <a:pPr algn="just">
              <a:buClrTx/>
              <a:buSzPct val="100000"/>
              <a:buFont typeface="Wingdings" panose="05000000000000000000" pitchFamily="2" charset="2"/>
              <a:buChar char="ü"/>
            </a:pPr>
            <a:r>
              <a:rPr lang="ru-RU" sz="1600" dirty="0">
                <a:latin typeface="+mj-lt"/>
                <a:ea typeface="Tahoma" pitchFamily="34" charset="0"/>
                <a:cs typeface="Tahoma" pitchFamily="34" charset="0"/>
              </a:rPr>
              <a:t>Всяко </a:t>
            </a:r>
            <a:r>
              <a:rPr lang="bg-BG" sz="1600" dirty="0" smtClean="0">
                <a:latin typeface="+mj-lt"/>
                <a:ea typeface="Tahoma" pitchFamily="34" charset="0"/>
                <a:cs typeface="Tahoma" pitchFamily="34" charset="0"/>
              </a:rPr>
              <a:t>електронно изявление на бенефициента, извършено чрез профила/профилите за достъп в системата, създадени по реда на чл. 29, ал. 1 и 2 на Наредба за определяне на условията, реда и механизма за функциониране на информационната система за управление и наблюдение на средствата от европейските фондове при споделено управление (ИСУН) и за провеждане на производства пред управляващите органи посредством ИСУН, съставлява електронен документ по смисъла на чл. 3, ал. 1 от Закона за електронния документ и електронните удостоверителни услуги и се счита за подписано с електронен подпис</a:t>
            </a:r>
            <a:r>
              <a:rPr lang="ru-RU" sz="1600" dirty="0" smtClean="0">
                <a:latin typeface="+mj-lt"/>
                <a:ea typeface="Tahoma" pitchFamily="34" charset="0"/>
                <a:cs typeface="Tahoma" pitchFamily="34" charset="0"/>
              </a:rPr>
              <a:t>.</a:t>
            </a:r>
            <a:endParaRPr lang="ru-RU" sz="1600" dirty="0">
              <a:latin typeface="+mj-lt"/>
              <a:ea typeface="Tahoma" pitchFamily="34" charset="0"/>
              <a:cs typeface="Tahoma" pitchFamily="34" charset="0"/>
            </a:endParaRPr>
          </a:p>
          <a:p>
            <a:pPr algn="just" fontAlgn="base">
              <a:spcBef>
                <a:spcPts val="0"/>
              </a:spcBef>
              <a:spcAft>
                <a:spcPts val="600"/>
              </a:spcAft>
              <a:buClrTx/>
              <a:buSzTx/>
              <a:buFont typeface="Wingdings" panose="05000000000000000000" pitchFamily="2" charset="2"/>
              <a:buChar char="ü"/>
              <a:defRPr/>
            </a:pPr>
            <a:endParaRPr lang="ru-RU" sz="1600" dirty="0">
              <a:latin typeface="+mj-lt"/>
              <a:ea typeface="Tahoma" pitchFamily="34" charset="0"/>
              <a:cs typeface="Tahoma" pitchFamily="34" charset="0"/>
            </a:endParaRPr>
          </a:p>
          <a:p>
            <a:pPr algn="just" fontAlgn="base">
              <a:spcBef>
                <a:spcPts val="0"/>
              </a:spcBef>
              <a:spcAft>
                <a:spcPts val="600"/>
              </a:spcAft>
              <a:buClrTx/>
              <a:buSzTx/>
              <a:buFont typeface="Wingdings" panose="05000000000000000000" pitchFamily="2" charset="2"/>
              <a:buChar char="ü"/>
              <a:defRPr/>
            </a:pPr>
            <a:r>
              <a:rPr lang="ru-RU" sz="1600" dirty="0">
                <a:latin typeface="+mj-lt"/>
                <a:ea typeface="Tahoma" pitchFamily="34" charset="0"/>
                <a:cs typeface="Tahoma" pitchFamily="34" charset="0"/>
              </a:rPr>
              <a:t>В </a:t>
            </a:r>
            <a:r>
              <a:rPr lang="bg-BG" sz="1600" dirty="0" smtClean="0">
                <a:latin typeface="+mj-lt"/>
                <a:ea typeface="Tahoma" pitchFamily="34" charset="0"/>
                <a:cs typeface="Tahoma" pitchFamily="34" charset="0"/>
              </a:rPr>
              <a:t>случай на установени недължимо платени и надплатени суми, както и на неправомерно получени или неправомерно усвоени средства по проекти, включително финансови корекции, надплатен аванс, надхвърлени процентни </a:t>
            </a:r>
            <a:r>
              <a:rPr lang="ru-RU" sz="1600" dirty="0" smtClean="0">
                <a:latin typeface="+mj-lt"/>
                <a:ea typeface="Tahoma" pitchFamily="34" charset="0"/>
                <a:cs typeface="Tahoma" pitchFamily="34" charset="0"/>
              </a:rPr>
              <a:t>ограничения</a:t>
            </a:r>
            <a:r>
              <a:rPr lang="ru-RU" sz="1600" dirty="0">
                <a:latin typeface="+mj-lt"/>
                <a:ea typeface="Tahoma" pitchFamily="34" charset="0"/>
                <a:cs typeface="Tahoma" pitchFamily="34" charset="0"/>
              </a:rPr>
              <a:t>, </a:t>
            </a:r>
            <a:r>
              <a:rPr lang="bg-BG" sz="1600" dirty="0" smtClean="0">
                <a:latin typeface="+mj-lt"/>
                <a:ea typeface="Tahoma" pitchFamily="34" charset="0"/>
                <a:cs typeface="Tahoma" pitchFamily="34" charset="0"/>
              </a:rPr>
              <a:t>превишени</a:t>
            </a:r>
            <a:r>
              <a:rPr lang="ru-RU" sz="1600" dirty="0" smtClean="0">
                <a:latin typeface="+mj-lt"/>
                <a:ea typeface="Tahoma" pitchFamily="34" charset="0"/>
                <a:cs typeface="Tahoma" pitchFamily="34" charset="0"/>
              </a:rPr>
              <a:t> </a:t>
            </a:r>
            <a:r>
              <a:rPr lang="ru-RU" sz="1600" dirty="0">
                <a:latin typeface="+mj-lt"/>
                <a:ea typeface="Tahoma" pitchFamily="34" charset="0"/>
                <a:cs typeface="Tahoma" pitchFamily="34" charset="0"/>
              </a:rPr>
              <a:t>позиции по бюджета на проекта, </a:t>
            </a:r>
            <a:r>
              <a:rPr lang="bg-BG" sz="1600" dirty="0" smtClean="0">
                <a:latin typeface="+mj-lt"/>
                <a:ea typeface="Tahoma" pitchFamily="34" charset="0"/>
                <a:cs typeface="Tahoma" pitchFamily="34" charset="0"/>
              </a:rPr>
              <a:t>както и съответните начислени лихви върху тях и </a:t>
            </a:r>
            <a:r>
              <a:rPr lang="bg-BG" sz="1600" dirty="0">
                <a:latin typeface="+mj-lt"/>
                <a:ea typeface="Tahoma" pitchFamily="34" charset="0"/>
                <a:cs typeface="Tahoma" pitchFamily="34" charset="0"/>
              </a:rPr>
              <a:t>след издаване на съответния акт </a:t>
            </a:r>
            <a:r>
              <a:rPr lang="bg-BG" sz="1600" dirty="0" smtClean="0">
                <a:latin typeface="+mj-lt"/>
                <a:ea typeface="Tahoma" pitchFamily="34" charset="0"/>
                <a:cs typeface="Tahoma" pitchFamily="34" charset="0"/>
              </a:rPr>
              <a:t>от </a:t>
            </a:r>
            <a:r>
              <a:rPr lang="bg-BG" sz="1600" dirty="0">
                <a:latin typeface="+mj-lt"/>
                <a:ea typeface="Tahoma" pitchFamily="34" charset="0"/>
                <a:cs typeface="Tahoma" pitchFamily="34" charset="0"/>
              </a:rPr>
              <a:t>Ръководителя на УО, </a:t>
            </a:r>
            <a:r>
              <a:rPr lang="ru-RU" sz="1600" dirty="0">
                <a:latin typeface="+mj-lt"/>
                <a:ea typeface="Tahoma" pitchFamily="34" charset="0"/>
                <a:cs typeface="Tahoma" pitchFamily="34" charset="0"/>
              </a:rPr>
              <a:t>се </a:t>
            </a:r>
            <a:r>
              <a:rPr lang="bg-BG" sz="1600" dirty="0" smtClean="0">
                <a:latin typeface="+mj-lt"/>
                <a:ea typeface="Tahoma" pitchFamily="34" charset="0"/>
                <a:cs typeface="Tahoma" pitchFamily="34" charset="0"/>
              </a:rPr>
              <a:t>извършва прихващане по реда на ДОПК с изискуемо вземане на длъжника, за което длъжникът се уведомява по надлежния </a:t>
            </a:r>
            <a:r>
              <a:rPr lang="ru-RU" sz="1600" dirty="0" smtClean="0">
                <a:latin typeface="+mj-lt"/>
                <a:ea typeface="Tahoma" pitchFamily="34" charset="0"/>
                <a:cs typeface="Tahoma" pitchFamily="34" charset="0"/>
              </a:rPr>
              <a:t>ред</a:t>
            </a:r>
            <a:r>
              <a:rPr lang="ru-RU" sz="1600" dirty="0">
                <a:latin typeface="+mj-lt"/>
                <a:ea typeface="Tahoma" pitchFamily="34" charset="0"/>
                <a:cs typeface="Tahoma" pitchFamily="34" charset="0"/>
              </a:rPr>
              <a:t>.</a:t>
            </a:r>
          </a:p>
          <a:p>
            <a:pPr marL="388620" indent="-342900" fontAlgn="base">
              <a:spcBef>
                <a:spcPts val="0"/>
              </a:spcBef>
              <a:spcAft>
                <a:spcPts val="600"/>
              </a:spcAft>
              <a:buClrTx/>
              <a:buSzTx/>
              <a:buAutoNum type="arabicPeriod"/>
              <a:defRPr/>
            </a:pPr>
            <a:endParaRPr lang="ru-RU" sz="1400" dirty="0">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57A74F16-5616-43AB-B629-89F7F2EA64DF}"/>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180343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7A74F16-5616-43AB-B629-89F7F2EA64DF}"/>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sp>
        <p:nvSpPr>
          <p:cNvPr id="2" name="Rectangle 1"/>
          <p:cNvSpPr/>
          <p:nvPr/>
        </p:nvSpPr>
        <p:spPr>
          <a:xfrm>
            <a:off x="2115949" y="2077722"/>
            <a:ext cx="4572000" cy="568745"/>
          </a:xfrm>
          <a:prstGeom prst="rect">
            <a:avLst/>
          </a:prstGeom>
        </p:spPr>
        <p:txBody>
          <a:bodyPr>
            <a:spAutoFit/>
          </a:bodyPr>
          <a:lstStyle/>
          <a:p>
            <a:pPr lvl="0" algn="ctr" defTabSz="2468789">
              <a:lnSpc>
                <a:spcPct val="200000"/>
              </a:lnSpc>
            </a:pPr>
            <a:r>
              <a:rPr lang="bg-BG" b="1" dirty="0" smtClean="0">
                <a:latin typeface="+mj-lt"/>
              </a:rPr>
              <a:t>НЕРЕДНОСТИ</a:t>
            </a:r>
            <a:endParaRPr lang="ru-RU" b="1" dirty="0">
              <a:latin typeface="+mj-lt"/>
            </a:endParaRPr>
          </a:p>
        </p:txBody>
      </p:sp>
    </p:spTree>
    <p:extLst>
      <p:ext uri="{BB962C8B-B14F-4D97-AF65-F5344CB8AC3E}">
        <p14:creationId xmlns:p14="http://schemas.microsoft.com/office/powerpoint/2010/main" val="1792341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1600" b="1" dirty="0" smtClean="0">
                <a:solidFill>
                  <a:schemeClr val="accent1">
                    <a:lumMod val="50000"/>
                  </a:schemeClr>
                </a:solidFill>
              </a:rPr>
              <a:t>ОПРЕДЕЛЕНИЕ ЗА НЕРЕДНОСТ</a:t>
            </a:r>
            <a:endParaRPr lang="ru-RU" sz="1600" b="1" dirty="0">
              <a:solidFill>
                <a:schemeClr val="accent1">
                  <a:lumMod val="50000"/>
                </a:schemeClr>
              </a:solidFill>
            </a:endParaRPr>
          </a:p>
        </p:txBody>
      </p:sp>
      <p:sp>
        <p:nvSpPr>
          <p:cNvPr id="11" name="TextBox 10">
            <a:extLst>
              <a:ext uri="{FF2B5EF4-FFF2-40B4-BE49-F238E27FC236}">
                <a16:creationId xmlns:a16="http://schemas.microsoft.com/office/drawing/2014/main" id="{72F0A282-9C5A-4D17-B7ED-E9A3CBD7E576}"/>
              </a:ext>
            </a:extLst>
          </p:cNvPr>
          <p:cNvSpPr txBox="1"/>
          <p:nvPr/>
        </p:nvSpPr>
        <p:spPr>
          <a:xfrm>
            <a:off x="244098" y="934495"/>
            <a:ext cx="8520970" cy="5170646"/>
          </a:xfrm>
          <a:prstGeom prst="rect">
            <a:avLst/>
          </a:prstGeom>
          <a:noFill/>
        </p:spPr>
        <p:txBody>
          <a:bodyPr wrap="square">
            <a:spAutoFit/>
          </a:bodyPr>
          <a:lstStyle/>
          <a:p>
            <a:pPr algn="just"/>
            <a:r>
              <a:rPr lang="bg-BG" sz="1200" dirty="0" smtClean="0">
                <a:latin typeface="+mj-lt"/>
              </a:rPr>
              <a:t>Съгласно определението, дадено в чл. 2, параграф 31 от Регламент (ЕС) № 2021/1060 на Европейския регламент и на Съвета от 24 юни 2021 г., </a:t>
            </a:r>
            <a:r>
              <a:rPr lang="bg-BG" sz="1200" b="1" dirty="0" smtClean="0">
                <a:latin typeface="+mj-lt"/>
              </a:rPr>
              <a:t>под нередност</a:t>
            </a:r>
            <a:r>
              <a:rPr lang="bg-BG" sz="1200" dirty="0" smtClean="0">
                <a:latin typeface="+mj-lt"/>
              </a:rPr>
              <a:t> следва да се разбира всяко нарушение на приложимото право, произтичащо от действие или бездействие на икономически оператор, което има или би имало за последица нанасянето на вреда на бюджета на Съюза чрез начисляване на неправомерен разход в този бюджет</a:t>
            </a:r>
            <a:r>
              <a:rPr lang="en-US" sz="1200" dirty="0" smtClean="0">
                <a:latin typeface="+mj-lt"/>
              </a:rPr>
              <a:t>. </a:t>
            </a:r>
            <a:endParaRPr lang="bg-BG" sz="1200" dirty="0">
              <a:latin typeface="+mj-lt"/>
            </a:endParaRPr>
          </a:p>
          <a:p>
            <a:pPr algn="just"/>
            <a:r>
              <a:rPr lang="bg-BG" sz="1200" dirty="0" smtClean="0">
                <a:latin typeface="+mj-lt"/>
              </a:rPr>
              <a:t>При </a:t>
            </a:r>
            <a:r>
              <a:rPr lang="bg-BG" sz="1200" dirty="0">
                <a:latin typeface="+mj-lt"/>
              </a:rPr>
              <a:t>установяване на нередност, финансова подкрепа със средства от ЕФСУ може да бъде отменена изцяло или частично чрез извършване на финансова корекция. Съгласно чл. 70 от ЗУСЕФСУ, основанията за определяне на финансова корекция са следните:</a:t>
            </a:r>
          </a:p>
          <a:p>
            <a:pPr algn="just"/>
            <a:r>
              <a:rPr lang="bg-BG" sz="1200" dirty="0">
                <a:latin typeface="+mj-lt"/>
              </a:rPr>
              <a:t>а/ когато по отношение на бенефициента е налице конфликт на интереси по смисъла на чл. 61 от Регламент (ЕС, </a:t>
            </a:r>
            <a:r>
              <a:rPr lang="bg-BG" sz="1200" dirty="0" err="1">
                <a:latin typeface="+mj-lt"/>
              </a:rPr>
              <a:t>Евратом</a:t>
            </a:r>
            <a:r>
              <a:rPr lang="bg-BG" sz="1200" dirty="0">
                <a:latin typeface="+mj-lt"/>
              </a:rPr>
              <a:t>) 2024/2509; </a:t>
            </a:r>
            <a:r>
              <a:rPr lang="bg-BG" sz="1200" i="1" dirty="0">
                <a:latin typeface="+mj-lt"/>
              </a:rPr>
              <a:t>- Тук следва да се посочи, че потенциалния конфликт на интереси е приравнен на конфликт на интереси.</a:t>
            </a:r>
            <a:endParaRPr lang="bg-BG" sz="1200" dirty="0">
              <a:latin typeface="+mj-lt"/>
            </a:endParaRPr>
          </a:p>
          <a:p>
            <a:pPr algn="just"/>
            <a:r>
              <a:rPr lang="bg-BG" sz="1200" dirty="0">
                <a:latin typeface="+mj-lt"/>
              </a:rPr>
              <a:t>б/ за нарушаване на правилата за държавната помощ по смисъла на чл. 107 от Договора за функционирането на Европейския съюз;</a:t>
            </a:r>
          </a:p>
          <a:p>
            <a:pPr algn="just"/>
            <a:r>
              <a:rPr lang="bg-BG" sz="1200" dirty="0" smtClean="0">
                <a:latin typeface="+mj-lt"/>
              </a:rPr>
              <a:t>в</a:t>
            </a:r>
            <a:r>
              <a:rPr lang="bg-BG" sz="1200" dirty="0">
                <a:latin typeface="+mj-lt"/>
              </a:rPr>
              <a:t>/ за нарушаване на принципите за добро финансово управление в съответствие с изискванията на чл. 33, чл. 36, параграф 1 и чл. 61 от Регламент (ЕС, </a:t>
            </a:r>
            <a:r>
              <a:rPr lang="bg-BG" sz="1200" dirty="0" err="1">
                <a:latin typeface="+mj-lt"/>
              </a:rPr>
              <a:t>Евратом</a:t>
            </a:r>
            <a:r>
              <a:rPr lang="bg-BG" sz="1200" dirty="0">
                <a:latin typeface="+mj-lt"/>
              </a:rPr>
              <a:t>) 2024/2509;</a:t>
            </a:r>
          </a:p>
          <a:p>
            <a:pPr algn="just"/>
            <a:r>
              <a:rPr lang="bg-BG" sz="1200" dirty="0">
                <a:latin typeface="+mj-lt"/>
              </a:rPr>
              <a:t>г/ за нарушаване на изискването за дълготрайност на операциите в случаите и в сроковете по чл. 65 от Регламент (ЕС) 2021/1060;</a:t>
            </a:r>
          </a:p>
          <a:p>
            <a:pPr algn="just"/>
            <a:r>
              <a:rPr lang="bg-BG" sz="1200" dirty="0" smtClean="0">
                <a:latin typeface="+mj-lt"/>
              </a:rPr>
              <a:t>д</a:t>
            </a:r>
            <a:r>
              <a:rPr lang="bg-BG" sz="1200" dirty="0">
                <a:latin typeface="+mj-lt"/>
              </a:rPr>
              <a:t>/ за проекта или за част от него не е налична одитна следа и/или аналитично отчитане на разходите в поддържаната от бенефициента счетоводна система;</a:t>
            </a:r>
          </a:p>
          <a:p>
            <a:pPr algn="just"/>
            <a:r>
              <a:rPr lang="bg-BG" sz="1200" dirty="0" smtClean="0">
                <a:latin typeface="+mj-lt"/>
              </a:rPr>
              <a:t>е</a:t>
            </a:r>
            <a:r>
              <a:rPr lang="bg-BG" sz="1200" dirty="0">
                <a:latin typeface="+mj-lt"/>
              </a:rPr>
              <a:t>/ за неизпълнение на мерките за видимост, прозрачност и комуникация, задължителни за бенефициентите;</a:t>
            </a:r>
          </a:p>
          <a:p>
            <a:pPr algn="just"/>
            <a:r>
              <a:rPr lang="bg-BG" sz="1200" dirty="0" smtClean="0">
                <a:latin typeface="+mj-lt"/>
              </a:rPr>
              <a:t>ж</a:t>
            </a:r>
            <a:r>
              <a:rPr lang="bg-BG" sz="1200" dirty="0">
                <a:latin typeface="+mj-lt"/>
              </a:rPr>
              <a:t>/ за неизпълнение на одобрени индикатори;</a:t>
            </a:r>
          </a:p>
          <a:p>
            <a:pPr algn="just"/>
            <a:r>
              <a:rPr lang="bg-BG" sz="1200" dirty="0" smtClean="0">
                <a:latin typeface="+mj-lt"/>
              </a:rPr>
              <a:t>з</a:t>
            </a:r>
            <a:r>
              <a:rPr lang="bg-BG" sz="1200" dirty="0">
                <a:latin typeface="+mj-lt"/>
              </a:rPr>
              <a:t>/ при постъпили инцидентни приходи във връзка с изпълнението на проекта;</a:t>
            </a:r>
          </a:p>
          <a:p>
            <a:pPr algn="just"/>
            <a:r>
              <a:rPr lang="bg-BG" sz="1200" dirty="0" smtClean="0">
                <a:latin typeface="+mj-lt"/>
              </a:rPr>
              <a:t>и</a:t>
            </a:r>
            <a:r>
              <a:rPr lang="bg-BG" sz="1200" dirty="0">
                <a:latin typeface="+mj-lt"/>
              </a:rPr>
              <a:t>/ за нередност, съставляваща нарушение на правилата за определяне на изпълнител по глава четвърта, извършено чрез действие или бездействие от страна на бенефициента, което има или би имало за последица нанасянето на вреда на средства от ЕФСУ;</a:t>
            </a:r>
          </a:p>
          <a:p>
            <a:pPr algn="just"/>
            <a:r>
              <a:rPr lang="bg-BG" sz="1200" dirty="0" smtClean="0">
                <a:latin typeface="+mj-lt"/>
              </a:rPr>
              <a:t>й</a:t>
            </a:r>
            <a:r>
              <a:rPr lang="bg-BG" sz="1200" dirty="0">
                <a:latin typeface="+mj-lt"/>
              </a:rPr>
              <a:t>/ за друго нарушение на приложимото право на Европейския съюз и/или българското законодателство и/или сключените между държавите договори, ратифицирани, обнародвани и влезли в сила за Република България по програмите за европейско териториално сътрудничество, извършено чрез действие или бездействие от страна на бенефициента, което има или би </a:t>
            </a:r>
            <a:r>
              <a:rPr lang="bg-BG" sz="1200" dirty="0" smtClean="0">
                <a:latin typeface="+mj-lt"/>
              </a:rPr>
              <a:t>имало за </a:t>
            </a:r>
            <a:r>
              <a:rPr lang="bg-BG" sz="1200" dirty="0">
                <a:latin typeface="+mj-lt"/>
              </a:rPr>
              <a:t>последица нанасянето на вреда на средства от ЕФСУ</a:t>
            </a:r>
            <a:r>
              <a:rPr lang="bg-BG" dirty="0" smtClean="0">
                <a:latin typeface="+mj-lt"/>
              </a:rPr>
              <a:t>.</a:t>
            </a:r>
            <a:endParaRPr lang="bg-BG" dirty="0">
              <a:latin typeface="+mj-lt"/>
            </a:endParaRPr>
          </a:p>
        </p:txBody>
      </p:sp>
      <p:sp>
        <p:nvSpPr>
          <p:cNvPr id="9" name="TextBox 8">
            <a:extLst>
              <a:ext uri="{FF2B5EF4-FFF2-40B4-BE49-F238E27FC236}">
                <a16:creationId xmlns:a16="http://schemas.microsoft.com/office/drawing/2014/main" id="{57A74F16-5616-43AB-B629-89F7F2EA64DF}"/>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920826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1600" b="1" dirty="0" smtClean="0">
                <a:solidFill>
                  <a:schemeClr val="accent1">
                    <a:lumMod val="50000"/>
                  </a:schemeClr>
                </a:solidFill>
              </a:rPr>
              <a:t>ОПРЕДЕЛЕНИЕ ЗА ИЗМАМА</a:t>
            </a:r>
            <a:endParaRPr lang="ru-RU" sz="1600" b="1" dirty="0">
              <a:solidFill>
                <a:schemeClr val="accent1">
                  <a:lumMod val="50000"/>
                </a:schemeClr>
              </a:solidFill>
            </a:endParaRPr>
          </a:p>
        </p:txBody>
      </p:sp>
      <p:sp>
        <p:nvSpPr>
          <p:cNvPr id="11" name="TextBox 10">
            <a:extLst>
              <a:ext uri="{FF2B5EF4-FFF2-40B4-BE49-F238E27FC236}">
                <a16:creationId xmlns:a16="http://schemas.microsoft.com/office/drawing/2014/main" id="{72F0A282-9C5A-4D17-B7ED-E9A3CBD7E576}"/>
              </a:ext>
            </a:extLst>
          </p:cNvPr>
          <p:cNvSpPr txBox="1"/>
          <p:nvPr/>
        </p:nvSpPr>
        <p:spPr>
          <a:xfrm>
            <a:off x="244098" y="934495"/>
            <a:ext cx="8520970" cy="4031873"/>
          </a:xfrm>
          <a:prstGeom prst="rect">
            <a:avLst/>
          </a:prstGeom>
          <a:noFill/>
        </p:spPr>
        <p:txBody>
          <a:bodyPr wrap="square">
            <a:spAutoFit/>
          </a:bodyPr>
          <a:lstStyle/>
          <a:p>
            <a:pPr algn="just"/>
            <a:r>
              <a:rPr lang="bg-BG" sz="1600" dirty="0" smtClean="0">
                <a:latin typeface="+mj-lt"/>
              </a:rPr>
              <a:t>Съгласно разпоредбата на чл. 1 от Конвенцията за защита на финансовите интереси на Европейските общности, съгласно която </a:t>
            </a:r>
            <a:r>
              <a:rPr lang="bg-BG" sz="1600" b="1" dirty="0" smtClean="0">
                <a:latin typeface="+mj-lt"/>
              </a:rPr>
              <a:t>измамите, засягащи финансовите интереси на Европейските общности</a:t>
            </a:r>
            <a:r>
              <a:rPr lang="bg-BG" sz="1600" dirty="0" smtClean="0">
                <a:latin typeface="+mj-lt"/>
              </a:rPr>
              <a:t>, съставляват</a:t>
            </a:r>
            <a:r>
              <a:rPr lang="en-US" sz="1600" dirty="0" smtClean="0">
                <a:latin typeface="+mj-lt"/>
              </a:rPr>
              <a:t>: </a:t>
            </a:r>
            <a:endParaRPr lang="bg-BG" sz="1600" dirty="0">
              <a:latin typeface="+mj-lt"/>
            </a:endParaRPr>
          </a:p>
          <a:p>
            <a:pPr algn="just"/>
            <a:r>
              <a:rPr lang="en-US" sz="1600" dirty="0">
                <a:latin typeface="+mj-lt"/>
              </a:rPr>
              <a:t>а) </a:t>
            </a:r>
            <a:r>
              <a:rPr lang="bg-BG" sz="1600" dirty="0" smtClean="0">
                <a:latin typeface="+mj-lt"/>
              </a:rPr>
              <a:t>по отношение на разходите, всяко умишлено действие или бездействие, свързано с</a:t>
            </a:r>
            <a:r>
              <a:rPr lang="en-US" sz="1600" dirty="0" smtClean="0">
                <a:latin typeface="+mj-lt"/>
              </a:rPr>
              <a:t>: </a:t>
            </a:r>
            <a:endParaRPr lang="bg-BG" sz="1600" dirty="0">
              <a:latin typeface="+mj-lt"/>
            </a:endParaRPr>
          </a:p>
          <a:p>
            <a:pPr algn="just"/>
            <a:r>
              <a:rPr lang="bg-BG" sz="1600" dirty="0" smtClean="0">
                <a:latin typeface="+mj-lt"/>
              </a:rPr>
              <a:t>- използването или представянето на фалшиви, грешни или непълни изявления или документи, което води до злоупотреба или нередно теглене на средства от общия бюджет на Европейските общности или от бюджети, управлявани от или от името на Европейските общности</a:t>
            </a:r>
            <a:r>
              <a:rPr lang="en-US" sz="1600" dirty="0" smtClean="0">
                <a:latin typeface="+mj-lt"/>
              </a:rPr>
              <a:t>;</a:t>
            </a:r>
            <a:endParaRPr lang="bg-BG" sz="1600" dirty="0">
              <a:latin typeface="+mj-lt"/>
            </a:endParaRPr>
          </a:p>
          <a:p>
            <a:pPr algn="just"/>
            <a:r>
              <a:rPr lang="en-US" sz="1600" dirty="0">
                <a:latin typeface="+mj-lt"/>
              </a:rPr>
              <a:t>- </a:t>
            </a:r>
            <a:r>
              <a:rPr lang="bg-BG" sz="1600" dirty="0" smtClean="0">
                <a:latin typeface="+mj-lt"/>
              </a:rPr>
              <a:t>укриване на информация в нарушение на конкретно задължение със същия резултат</a:t>
            </a:r>
            <a:r>
              <a:rPr lang="en-US" sz="1600" dirty="0" smtClean="0">
                <a:latin typeface="+mj-lt"/>
              </a:rPr>
              <a:t>;</a:t>
            </a:r>
            <a:endParaRPr lang="bg-BG" sz="1600" dirty="0">
              <a:latin typeface="+mj-lt"/>
            </a:endParaRPr>
          </a:p>
          <a:p>
            <a:pPr algn="just"/>
            <a:r>
              <a:rPr lang="en-US" sz="1600" dirty="0">
                <a:latin typeface="+mj-lt"/>
              </a:rPr>
              <a:t>- </a:t>
            </a:r>
            <a:r>
              <a:rPr lang="bg-BG" sz="1600" dirty="0" smtClean="0">
                <a:latin typeface="+mj-lt"/>
              </a:rPr>
              <a:t>използването на такива средства за различни цели от тези, за които те първоначално са били отпуснати</a:t>
            </a:r>
            <a:r>
              <a:rPr lang="en-US" sz="1600" dirty="0" smtClean="0">
                <a:latin typeface="+mj-lt"/>
              </a:rPr>
              <a:t>.</a:t>
            </a:r>
            <a:endParaRPr lang="bg-BG" sz="1600" dirty="0">
              <a:latin typeface="+mj-lt"/>
            </a:endParaRPr>
          </a:p>
          <a:p>
            <a:pPr algn="just"/>
            <a:r>
              <a:rPr lang="en-US" sz="1600" dirty="0">
                <a:latin typeface="+mj-lt"/>
              </a:rPr>
              <a:t>б) </a:t>
            </a:r>
            <a:r>
              <a:rPr lang="bg-BG" sz="1600" dirty="0" smtClean="0">
                <a:latin typeface="+mj-lt"/>
              </a:rPr>
              <a:t>по отношение на приходите, всяко умишлено действие или бездействие, свързано с</a:t>
            </a:r>
            <a:r>
              <a:rPr lang="en-US" sz="1600" dirty="0" smtClean="0">
                <a:latin typeface="+mj-lt"/>
              </a:rPr>
              <a:t>: </a:t>
            </a:r>
            <a:endParaRPr lang="bg-BG" sz="1600" dirty="0">
              <a:latin typeface="+mj-lt"/>
            </a:endParaRPr>
          </a:p>
          <a:p>
            <a:pPr algn="just"/>
            <a:r>
              <a:rPr lang="en-US" sz="1600" dirty="0">
                <a:latin typeface="+mj-lt"/>
              </a:rPr>
              <a:t>- </a:t>
            </a:r>
            <a:r>
              <a:rPr lang="bg-BG" sz="1600" dirty="0" smtClean="0">
                <a:latin typeface="+mj-lt"/>
              </a:rPr>
              <a:t>използването или представянето на фалшиви, грешни или непълни изявления или документи, което води до неправомерно намаляване на средствата от общия бюджет на Европейските общности или бюджетите, управлявани от или от името на Европейските общности</a:t>
            </a:r>
            <a:r>
              <a:rPr lang="en-US" sz="1600" dirty="0" smtClean="0">
                <a:latin typeface="+mj-lt"/>
              </a:rPr>
              <a:t>; </a:t>
            </a:r>
            <a:endParaRPr lang="bg-BG" sz="1600" dirty="0">
              <a:latin typeface="+mj-lt"/>
            </a:endParaRPr>
          </a:p>
          <a:p>
            <a:pPr algn="just"/>
            <a:r>
              <a:rPr lang="en-US" sz="1600" dirty="0">
                <a:latin typeface="+mj-lt"/>
              </a:rPr>
              <a:t>- </a:t>
            </a:r>
            <a:r>
              <a:rPr lang="bg-BG" sz="1600" dirty="0" smtClean="0">
                <a:latin typeface="+mj-lt"/>
              </a:rPr>
              <a:t>укриване на информация като нарушение на конкретно задължение със същия ефект</a:t>
            </a:r>
            <a:r>
              <a:rPr lang="en-US" sz="1600" dirty="0" smtClean="0">
                <a:latin typeface="+mj-lt"/>
              </a:rPr>
              <a:t>; </a:t>
            </a:r>
            <a:endParaRPr lang="bg-BG" sz="1600" dirty="0">
              <a:latin typeface="+mj-lt"/>
            </a:endParaRPr>
          </a:p>
          <a:p>
            <a:pPr algn="just"/>
            <a:r>
              <a:rPr lang="en-US" sz="1600" dirty="0">
                <a:latin typeface="+mj-lt"/>
              </a:rPr>
              <a:t>- </a:t>
            </a:r>
            <a:r>
              <a:rPr lang="bg-BG" sz="1600" dirty="0" smtClean="0">
                <a:latin typeface="+mj-lt"/>
              </a:rPr>
              <a:t>злоупотреба с правомерно получена облага със същия ефект</a:t>
            </a:r>
            <a:r>
              <a:rPr lang="en-US" sz="1600" dirty="0" smtClean="0">
                <a:latin typeface="+mj-lt"/>
              </a:rPr>
              <a:t>.</a:t>
            </a:r>
            <a:endParaRPr lang="bg-BG" sz="1600" dirty="0">
              <a:latin typeface="+mj-lt"/>
            </a:endParaRPr>
          </a:p>
        </p:txBody>
      </p:sp>
      <p:sp>
        <p:nvSpPr>
          <p:cNvPr id="9" name="TextBox 8">
            <a:extLst>
              <a:ext uri="{FF2B5EF4-FFF2-40B4-BE49-F238E27FC236}">
                <a16:creationId xmlns:a16="http://schemas.microsoft.com/office/drawing/2014/main" id="{57A74F16-5616-43AB-B629-89F7F2EA64DF}"/>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1304114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7"/>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1600" b="1" dirty="0" smtClean="0">
                <a:solidFill>
                  <a:schemeClr val="accent1">
                    <a:lumMod val="50000"/>
                  </a:schemeClr>
                </a:solidFill>
              </a:rPr>
              <a:t>ПОДАВАНЕ НА СИГНАЛИ ЗА НЕРЕДНОСТ</a:t>
            </a:r>
            <a:endParaRPr lang="ru-RU" sz="1600" b="1" dirty="0">
              <a:solidFill>
                <a:schemeClr val="accent1">
                  <a:lumMod val="50000"/>
                </a:schemeClr>
              </a:solidFill>
            </a:endParaRPr>
          </a:p>
        </p:txBody>
      </p:sp>
      <p:sp>
        <p:nvSpPr>
          <p:cNvPr id="11" name="TextBox 10">
            <a:extLst>
              <a:ext uri="{FF2B5EF4-FFF2-40B4-BE49-F238E27FC236}">
                <a16:creationId xmlns:a16="http://schemas.microsoft.com/office/drawing/2014/main" id="{72F0A282-9C5A-4D17-B7ED-E9A3CBD7E576}"/>
              </a:ext>
            </a:extLst>
          </p:cNvPr>
          <p:cNvSpPr txBox="1"/>
          <p:nvPr/>
        </p:nvSpPr>
        <p:spPr>
          <a:xfrm>
            <a:off x="244098" y="934495"/>
            <a:ext cx="8520970" cy="3416320"/>
          </a:xfrm>
          <a:prstGeom prst="rect">
            <a:avLst/>
          </a:prstGeom>
          <a:noFill/>
        </p:spPr>
        <p:txBody>
          <a:bodyPr wrap="square">
            <a:spAutoFit/>
          </a:bodyPr>
          <a:lstStyle/>
          <a:p>
            <a:pPr algn="just"/>
            <a:r>
              <a:rPr lang="en-US" dirty="0">
                <a:latin typeface="+mj-lt"/>
              </a:rPr>
              <a:t>a/ </a:t>
            </a:r>
            <a:r>
              <a:rPr lang="bg-BG" dirty="0">
                <a:latin typeface="+mj-lt"/>
              </a:rPr>
              <a:t>Чрез деловодството на Министерство иновациите и растежа (МИР) и на интернет страницата на Управляващия орган (МИР</a:t>
            </a:r>
            <a:r>
              <a:rPr lang="bg-BG" dirty="0" smtClean="0">
                <a:latin typeface="+mj-lt"/>
              </a:rPr>
              <a:t>);</a:t>
            </a:r>
          </a:p>
          <a:p>
            <a:pPr algn="just"/>
            <a:endParaRPr lang="bg-BG" dirty="0">
              <a:latin typeface="+mj-lt"/>
            </a:endParaRPr>
          </a:p>
          <a:p>
            <a:pPr algn="just"/>
            <a:r>
              <a:rPr lang="bg-BG" dirty="0">
                <a:latin typeface="+mj-lt"/>
              </a:rPr>
              <a:t>б/ Чрез бутон „Нередности“ на интернет страницата на Програма „Конкурентоспособност и иновации в предприятията” 2021-2027 г. (</a:t>
            </a:r>
            <a:r>
              <a:rPr lang="bg-BG" dirty="0">
                <a:latin typeface="+mj-lt"/>
                <a:hlinkClick r:id="rId3"/>
              </a:rPr>
              <a:t>https://pkip.egov.bg/wps/portal/program-pkip/home/signals</a:t>
            </a:r>
            <a:r>
              <a:rPr lang="bg-BG" dirty="0" smtClean="0">
                <a:latin typeface="+mj-lt"/>
              </a:rPr>
              <a:t>)</a:t>
            </a:r>
          </a:p>
          <a:p>
            <a:pPr algn="just"/>
            <a:endParaRPr lang="bg-BG" dirty="0">
              <a:latin typeface="+mj-lt"/>
            </a:endParaRPr>
          </a:p>
          <a:p>
            <a:pPr algn="just"/>
            <a:r>
              <a:rPr lang="bg-BG" dirty="0">
                <a:latin typeface="+mj-lt"/>
              </a:rPr>
              <a:t>в/ На интернет страницата на дирекция „Защита на финансовите интереси на Европейския съюз“ (АФКОС) в Министерството на вътрешните работи (AFCOS.bg) е налично приложение „Сигнали за нередности“, чрез което също може да се подава информация в случаите на съмнение за нередност</a:t>
            </a:r>
            <a:r>
              <a:rPr lang="bg-BG" dirty="0" smtClean="0">
                <a:latin typeface="+mj-lt"/>
              </a:rPr>
              <a:t>.</a:t>
            </a:r>
          </a:p>
          <a:p>
            <a:endParaRPr lang="bg-BG" dirty="0">
              <a:latin typeface="+mj-lt"/>
            </a:endParaRPr>
          </a:p>
        </p:txBody>
      </p:sp>
      <p:sp>
        <p:nvSpPr>
          <p:cNvPr id="9" name="TextBox 8">
            <a:extLst>
              <a:ext uri="{FF2B5EF4-FFF2-40B4-BE49-F238E27FC236}">
                <a16:creationId xmlns:a16="http://schemas.microsoft.com/office/drawing/2014/main" id="{57A74F16-5616-43AB-B629-89F7F2EA64DF}"/>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127392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7"/>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1600" b="1" dirty="0" smtClean="0">
                <a:solidFill>
                  <a:schemeClr val="accent1">
                    <a:lumMod val="50000"/>
                  </a:schemeClr>
                </a:solidFill>
              </a:rPr>
              <a:t>НАЙ-ЧЕСТО ДОПУСКАНИ НЕРЕДНОСТИ И ИЗМАМИ</a:t>
            </a:r>
            <a:endParaRPr lang="ru-RU" sz="1600" b="1" dirty="0">
              <a:solidFill>
                <a:schemeClr val="accent1">
                  <a:lumMod val="50000"/>
                </a:schemeClr>
              </a:solidFill>
            </a:endParaRPr>
          </a:p>
        </p:txBody>
      </p:sp>
      <p:sp>
        <p:nvSpPr>
          <p:cNvPr id="11" name="TextBox 10">
            <a:extLst>
              <a:ext uri="{FF2B5EF4-FFF2-40B4-BE49-F238E27FC236}">
                <a16:creationId xmlns:a16="http://schemas.microsoft.com/office/drawing/2014/main" id="{72F0A282-9C5A-4D17-B7ED-E9A3CBD7E576}"/>
              </a:ext>
            </a:extLst>
          </p:cNvPr>
          <p:cNvSpPr txBox="1"/>
          <p:nvPr/>
        </p:nvSpPr>
        <p:spPr>
          <a:xfrm>
            <a:off x="244098" y="934495"/>
            <a:ext cx="8520970" cy="5632311"/>
          </a:xfrm>
          <a:prstGeom prst="rect">
            <a:avLst/>
          </a:prstGeom>
          <a:noFill/>
        </p:spPr>
        <p:txBody>
          <a:bodyPr wrap="square">
            <a:spAutoFit/>
          </a:bodyPr>
          <a:lstStyle/>
          <a:p>
            <a:pPr marL="285750" indent="-285750" algn="just">
              <a:buFont typeface="Wingdings" panose="05000000000000000000" pitchFamily="2" charset="2"/>
              <a:buChar char="ü"/>
            </a:pPr>
            <a:r>
              <a:rPr lang="bg-BG" dirty="0" smtClean="0">
                <a:latin typeface="+mj-lt"/>
              </a:rPr>
              <a:t>Нарушения </a:t>
            </a:r>
            <a:r>
              <a:rPr lang="bg-BG" dirty="0">
                <a:latin typeface="+mj-lt"/>
              </a:rPr>
              <a:t>при избор на изпълнител, водещи до налагане на финансови корекции</a:t>
            </a:r>
            <a:r>
              <a:rPr lang="bg-BG" dirty="0" smtClean="0">
                <a:latin typeface="+mj-lt"/>
              </a:rPr>
              <a:t>;</a:t>
            </a:r>
          </a:p>
          <a:p>
            <a:pPr marL="285750" indent="-285750" algn="just">
              <a:buFont typeface="Wingdings" panose="05000000000000000000" pitchFamily="2" charset="2"/>
              <a:buChar char="ü"/>
            </a:pPr>
            <a:endParaRPr lang="bg-BG" dirty="0">
              <a:latin typeface="+mj-lt"/>
            </a:endParaRPr>
          </a:p>
          <a:p>
            <a:pPr marL="285750" indent="-285750" algn="just">
              <a:buFont typeface="Wingdings" panose="05000000000000000000" pitchFamily="2" charset="2"/>
              <a:buChar char="ü"/>
            </a:pPr>
            <a:r>
              <a:rPr lang="bg-BG" dirty="0" smtClean="0">
                <a:latin typeface="+mj-lt"/>
              </a:rPr>
              <a:t>Конфликт </a:t>
            </a:r>
            <a:r>
              <a:rPr lang="bg-BG" dirty="0">
                <a:latin typeface="+mj-lt"/>
              </a:rPr>
              <a:t>на интереси по смисъла на чл. 61 от Регламент (ЕС, </a:t>
            </a:r>
            <a:r>
              <a:rPr lang="bg-BG" dirty="0" err="1">
                <a:latin typeface="+mj-lt"/>
              </a:rPr>
              <a:t>Евратом</a:t>
            </a:r>
            <a:r>
              <a:rPr lang="bg-BG" dirty="0">
                <a:latin typeface="+mj-lt"/>
              </a:rPr>
              <a:t>) 2024/2509. Съгласно посочената разпоредба, конфликт на интереси съществува, когато безпристрастното и обективно упражняване на функциите по договора е опорочено по причини, свързани със семейния и емоционалния живот, политическа или национална принадлежност, икономически интерес или всякакъв друг пряк или косвен личен интерес</a:t>
            </a:r>
            <a:r>
              <a:rPr lang="bg-BG" dirty="0" smtClean="0">
                <a:latin typeface="+mj-lt"/>
              </a:rPr>
              <a:t>;</a:t>
            </a:r>
          </a:p>
          <a:p>
            <a:pPr marL="285750" indent="-285750" algn="just">
              <a:buFont typeface="Wingdings" panose="05000000000000000000" pitchFamily="2" charset="2"/>
              <a:buChar char="ü"/>
            </a:pPr>
            <a:endParaRPr lang="bg-BG" dirty="0">
              <a:latin typeface="+mj-lt"/>
            </a:endParaRPr>
          </a:p>
          <a:p>
            <a:pPr marL="285750" indent="-285750" algn="just">
              <a:buFont typeface="Wingdings" panose="05000000000000000000" pitchFamily="2" charset="2"/>
              <a:buChar char="ü"/>
            </a:pPr>
            <a:r>
              <a:rPr lang="bg-BG" dirty="0" smtClean="0">
                <a:latin typeface="+mj-lt"/>
              </a:rPr>
              <a:t>Представяне </a:t>
            </a:r>
            <a:r>
              <a:rPr lang="bg-BG" dirty="0">
                <a:latin typeface="+mj-lt"/>
              </a:rPr>
              <a:t>на неверни данни, използване или представяне на фалшиви, неточни или непълни декларации или документи</a:t>
            </a:r>
            <a:r>
              <a:rPr lang="bg-BG" dirty="0" smtClean="0">
                <a:latin typeface="+mj-lt"/>
              </a:rPr>
              <a:t>;</a:t>
            </a:r>
          </a:p>
          <a:p>
            <a:pPr marL="285750" indent="-285750" algn="just">
              <a:buFont typeface="Wingdings" panose="05000000000000000000" pitchFamily="2" charset="2"/>
              <a:buChar char="ü"/>
            </a:pPr>
            <a:endParaRPr lang="bg-BG" dirty="0">
              <a:latin typeface="+mj-lt"/>
            </a:endParaRPr>
          </a:p>
          <a:p>
            <a:pPr marL="285750" indent="-285750" algn="just">
              <a:buFont typeface="Wingdings" panose="05000000000000000000" pitchFamily="2" charset="2"/>
              <a:buChar char="ü"/>
            </a:pPr>
            <a:r>
              <a:rPr lang="bg-BG" dirty="0" smtClean="0">
                <a:latin typeface="+mj-lt"/>
              </a:rPr>
              <a:t>Неспазване </a:t>
            </a:r>
            <a:r>
              <a:rPr lang="bg-BG" dirty="0">
                <a:latin typeface="+mj-lt"/>
              </a:rPr>
              <a:t>на принципа за добро финансово управление (включващ принципите на икономичност, ефикасност и ефективност) - препродажби без добавена стойност, отчитане на завишени стойности и др</a:t>
            </a:r>
            <a:r>
              <a:rPr lang="bg-BG" dirty="0" smtClean="0">
                <a:latin typeface="+mj-lt"/>
              </a:rPr>
              <a:t>.;</a:t>
            </a:r>
          </a:p>
          <a:p>
            <a:pPr marL="285750" indent="-285750" algn="just">
              <a:buFont typeface="Wingdings" panose="05000000000000000000" pitchFamily="2" charset="2"/>
              <a:buChar char="ü"/>
            </a:pPr>
            <a:endParaRPr lang="bg-BG" dirty="0">
              <a:latin typeface="+mj-lt"/>
            </a:endParaRPr>
          </a:p>
          <a:p>
            <a:pPr marL="285750" indent="-285750" algn="just">
              <a:buFont typeface="Wingdings" panose="05000000000000000000" pitchFamily="2" charset="2"/>
              <a:buChar char="ü"/>
            </a:pPr>
            <a:r>
              <a:rPr lang="bg-BG" dirty="0" smtClean="0">
                <a:latin typeface="+mj-lt"/>
              </a:rPr>
              <a:t>Отчитане </a:t>
            </a:r>
            <a:r>
              <a:rPr lang="bg-BG" dirty="0">
                <a:latin typeface="+mj-lt"/>
              </a:rPr>
              <a:t>на недопустими разходи, фиктивни доставки и дейности, двойно финансиране на дейности.</a:t>
            </a:r>
          </a:p>
          <a:p>
            <a:endParaRPr lang="bg-BG" dirty="0">
              <a:latin typeface="+mj-lt"/>
            </a:endParaRPr>
          </a:p>
        </p:txBody>
      </p:sp>
      <p:sp>
        <p:nvSpPr>
          <p:cNvPr id="9" name="TextBox 8">
            <a:extLst>
              <a:ext uri="{FF2B5EF4-FFF2-40B4-BE49-F238E27FC236}">
                <a16:creationId xmlns:a16="http://schemas.microsoft.com/office/drawing/2014/main" id="{57A74F16-5616-43AB-B629-89F7F2EA64DF}"/>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362701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600" dirty="0">
                <a:solidFill>
                  <a:schemeClr val="accent1">
                    <a:lumMod val="50000"/>
                  </a:schemeClr>
                </a:solidFill>
              </a:rPr>
              <a:t>    </a:t>
            </a:r>
            <a:r>
              <a:rPr lang="ru-RU" sz="1600" dirty="0">
                <a:solidFill>
                  <a:schemeClr val="accent1">
                    <a:lumMod val="50000"/>
                  </a:schemeClr>
                </a:solidFill>
              </a:rPr>
              <a:t>ВАЖНИ НОРМАТИВНИ ДОКУМЕНТИ ЗА ИЗПЪЛНЕНИЕ НА </a:t>
            </a:r>
            <a:r>
              <a:rPr lang="ru-RU" sz="1600" dirty="0" smtClean="0">
                <a:solidFill>
                  <a:schemeClr val="accent1">
                    <a:lumMod val="50000"/>
                  </a:schemeClr>
                </a:solidFill>
              </a:rPr>
              <a:t>ПРОЕКТИТЕ</a:t>
            </a:r>
            <a:endParaRPr lang="en-US" sz="1600" dirty="0">
              <a:solidFill>
                <a:schemeClr val="accent1">
                  <a:lumMod val="50000"/>
                </a:schemeClr>
              </a:solidFill>
            </a:endParaRPr>
          </a:p>
        </p:txBody>
      </p:sp>
      <p:sp>
        <p:nvSpPr>
          <p:cNvPr id="9" name="TextBox 8">
            <a:extLst>
              <a:ext uri="{FF2B5EF4-FFF2-40B4-BE49-F238E27FC236}">
                <a16:creationId xmlns:a16="http://schemas.microsoft.com/office/drawing/2014/main" id="{07E32EB3-E5B3-42A5-82D5-1201E4E85039}"/>
              </a:ext>
            </a:extLst>
          </p:cNvPr>
          <p:cNvSpPr txBox="1"/>
          <p:nvPr/>
        </p:nvSpPr>
        <p:spPr>
          <a:xfrm>
            <a:off x="244098" y="910253"/>
            <a:ext cx="8655804" cy="4379660"/>
          </a:xfrm>
          <a:prstGeom prst="rect">
            <a:avLst/>
          </a:prstGeom>
          <a:noFill/>
        </p:spPr>
        <p:txBody>
          <a:bodyPr wrap="square">
            <a:spAutoFit/>
          </a:bodyPr>
          <a:lstStyle/>
          <a:p>
            <a:pPr algn="just" fontAlgn="base">
              <a:lnSpc>
                <a:spcPct val="90000"/>
              </a:lnSpc>
              <a:spcBef>
                <a:spcPts val="600"/>
              </a:spcBef>
              <a:spcAft>
                <a:spcPts val="600"/>
              </a:spcAft>
              <a:buClrTx/>
              <a:buSzTx/>
              <a:defRPr/>
            </a:pPr>
            <a:endParaRPr lang="bg-BG" sz="2000" dirty="0" smtClean="0">
              <a:solidFill>
                <a:schemeClr val="tx1"/>
              </a:solidFill>
              <a:latin typeface="+mj-lt"/>
              <a:ea typeface="Tahoma" pitchFamily="34" charset="0"/>
              <a:cs typeface="Tahoma" pitchFamily="34" charset="0"/>
            </a:endParaRPr>
          </a:p>
          <a:p>
            <a:pPr marL="342900" indent="-342900" algn="just" fontAlgn="base">
              <a:lnSpc>
                <a:spcPct val="90000"/>
              </a:lnSpc>
              <a:spcBef>
                <a:spcPts val="600"/>
              </a:spcBef>
              <a:spcAft>
                <a:spcPts val="600"/>
              </a:spcAft>
              <a:buClrTx/>
              <a:buSzTx/>
              <a:buFont typeface="Wingdings" panose="05000000000000000000" pitchFamily="2" charset="2"/>
              <a:buChar char="v"/>
              <a:defRPr/>
            </a:pPr>
            <a:r>
              <a:rPr lang="bg-BG" dirty="0" smtClean="0">
                <a:solidFill>
                  <a:schemeClr val="tx1"/>
                </a:solidFill>
                <a:latin typeface="+mj-lt"/>
                <a:ea typeface="Tahoma" pitchFamily="34" charset="0"/>
                <a:cs typeface="Tahoma" pitchFamily="34" charset="0"/>
              </a:rPr>
              <a:t>Условия </a:t>
            </a:r>
            <a:r>
              <a:rPr lang="bg-BG" dirty="0">
                <a:solidFill>
                  <a:schemeClr val="tx1"/>
                </a:solidFill>
                <a:latin typeface="+mj-lt"/>
                <a:ea typeface="Tahoma" pitchFamily="34" charset="0"/>
                <a:cs typeface="Tahoma" pitchFamily="34" charset="0"/>
              </a:rPr>
              <a:t>за кандидатстване за </a:t>
            </a:r>
            <a:r>
              <a:rPr lang="bg-BG" dirty="0" smtClean="0">
                <a:latin typeface="+mj-lt"/>
                <a:ea typeface="Tahoma" pitchFamily="34" charset="0"/>
                <a:cs typeface="Tahoma" pitchFamily="34" charset="0"/>
              </a:rPr>
              <a:t>предоставяне на безвъзмездна финансова помощ </a:t>
            </a:r>
            <a:r>
              <a:rPr lang="bg-BG" dirty="0" smtClean="0">
                <a:solidFill>
                  <a:schemeClr val="tx1"/>
                </a:solidFill>
                <a:latin typeface="+mj-lt"/>
                <a:ea typeface="Tahoma" pitchFamily="34" charset="0"/>
                <a:cs typeface="Tahoma" pitchFamily="34" charset="0"/>
              </a:rPr>
              <a:t>по </a:t>
            </a:r>
            <a:r>
              <a:rPr lang="bg-BG" dirty="0">
                <a:solidFill>
                  <a:schemeClr val="tx1"/>
                </a:solidFill>
                <a:latin typeface="+mj-lt"/>
                <a:ea typeface="Tahoma" pitchFamily="34" charset="0"/>
                <a:cs typeface="Tahoma" pitchFamily="34" charset="0"/>
              </a:rPr>
              <a:t>процедура чрез подбор на </a:t>
            </a:r>
            <a:r>
              <a:rPr lang="bg-BG" dirty="0" smtClean="0">
                <a:solidFill>
                  <a:schemeClr val="tx1"/>
                </a:solidFill>
                <a:latin typeface="+mj-lt"/>
                <a:ea typeface="Tahoma" pitchFamily="34" charset="0"/>
                <a:cs typeface="Tahoma" pitchFamily="34" charset="0"/>
              </a:rPr>
              <a:t>проектни предложения </a:t>
            </a:r>
            <a:r>
              <a:rPr lang="bg-BG" dirty="0">
                <a:latin typeface="+mj-lt"/>
                <a:ea typeface="Tahoma" pitchFamily="34" charset="0"/>
                <a:cs typeface="Tahoma" pitchFamily="34" charset="0"/>
              </a:rPr>
              <a:t>BG16RFPR001-1.00</a:t>
            </a:r>
            <a:r>
              <a:rPr lang="en-US" dirty="0">
                <a:latin typeface="+mj-lt"/>
                <a:ea typeface="Tahoma" pitchFamily="34" charset="0"/>
                <a:cs typeface="Tahoma" pitchFamily="34" charset="0"/>
              </a:rPr>
              <a:t>3</a:t>
            </a:r>
            <a:r>
              <a:rPr lang="bg-BG" dirty="0">
                <a:latin typeface="+mj-lt"/>
                <a:ea typeface="Tahoma" pitchFamily="34" charset="0"/>
                <a:cs typeface="Tahoma" pitchFamily="34" charset="0"/>
              </a:rPr>
              <a:t> „Внедряване на иновации в предприятията“ </a:t>
            </a:r>
            <a:r>
              <a:rPr lang="en-US" dirty="0">
                <a:latin typeface="+mj-lt"/>
                <a:ea typeface="Tahoma" pitchFamily="34" charset="0"/>
                <a:cs typeface="Tahoma" pitchFamily="34" charset="0"/>
              </a:rPr>
              <a:t>;</a:t>
            </a:r>
            <a:endParaRPr lang="bg-BG" dirty="0">
              <a:latin typeface="+mj-lt"/>
              <a:ea typeface="Tahoma" pitchFamily="34" charset="0"/>
              <a:cs typeface="Tahoma" pitchFamily="34" charset="0"/>
            </a:endParaRPr>
          </a:p>
          <a:p>
            <a:pPr marL="342900" indent="-342900" algn="just" fontAlgn="base">
              <a:lnSpc>
                <a:spcPct val="90000"/>
              </a:lnSpc>
              <a:spcBef>
                <a:spcPts val="600"/>
              </a:spcBef>
              <a:spcAft>
                <a:spcPts val="600"/>
              </a:spcAft>
              <a:buClrTx/>
              <a:buSzTx/>
              <a:buFont typeface="Wingdings" panose="05000000000000000000" pitchFamily="2" charset="2"/>
              <a:buChar char="v"/>
              <a:defRPr/>
            </a:pPr>
            <a:r>
              <a:rPr lang="bg-BG" dirty="0">
                <a:solidFill>
                  <a:schemeClr val="tx1"/>
                </a:solidFill>
                <a:latin typeface="+mj-lt"/>
                <a:ea typeface="Tahoma" pitchFamily="34" charset="0"/>
                <a:cs typeface="Tahoma" pitchFamily="34" charset="0"/>
              </a:rPr>
              <a:t>Условия за изпълнение на проекти по  процедура </a:t>
            </a:r>
            <a:r>
              <a:rPr lang="bg-BG" dirty="0">
                <a:latin typeface="+mj-lt"/>
                <a:ea typeface="Tahoma" pitchFamily="34" charset="0"/>
                <a:cs typeface="Tahoma" pitchFamily="34" charset="0"/>
              </a:rPr>
              <a:t>BG16RFPR001-1.00</a:t>
            </a:r>
            <a:r>
              <a:rPr lang="en-US" dirty="0">
                <a:latin typeface="+mj-lt"/>
                <a:ea typeface="Tahoma" pitchFamily="34" charset="0"/>
                <a:cs typeface="Tahoma" pitchFamily="34" charset="0"/>
              </a:rPr>
              <a:t>3</a:t>
            </a:r>
            <a:r>
              <a:rPr lang="bg-BG" dirty="0">
                <a:latin typeface="+mj-lt"/>
                <a:ea typeface="Tahoma" pitchFamily="34" charset="0"/>
                <a:cs typeface="Tahoma" pitchFamily="34" charset="0"/>
              </a:rPr>
              <a:t> „Внедряване на иновации в предприятията</a:t>
            </a:r>
            <a:r>
              <a:rPr lang="bg-BG" dirty="0" smtClean="0">
                <a:latin typeface="+mj-lt"/>
                <a:ea typeface="Tahoma" pitchFamily="34" charset="0"/>
                <a:cs typeface="Tahoma" pitchFamily="34" charset="0"/>
              </a:rPr>
              <a:t>“</a:t>
            </a:r>
            <a:r>
              <a:rPr lang="en-US" dirty="0" smtClean="0">
                <a:latin typeface="+mj-lt"/>
                <a:ea typeface="Tahoma" pitchFamily="34" charset="0"/>
                <a:cs typeface="Tahoma" pitchFamily="34" charset="0"/>
              </a:rPr>
              <a:t>;</a:t>
            </a:r>
            <a:endParaRPr lang="bg-BG" dirty="0">
              <a:latin typeface="+mj-lt"/>
              <a:ea typeface="Tahoma" pitchFamily="34" charset="0"/>
              <a:cs typeface="Tahoma" pitchFamily="34" charset="0"/>
            </a:endParaRPr>
          </a:p>
          <a:p>
            <a:pPr marL="342900" indent="-342900" algn="just" fontAlgn="base">
              <a:lnSpc>
                <a:spcPct val="90000"/>
              </a:lnSpc>
              <a:spcBef>
                <a:spcPts val="600"/>
              </a:spcBef>
              <a:spcAft>
                <a:spcPts val="600"/>
              </a:spcAft>
              <a:buClrTx/>
              <a:buSzTx/>
              <a:buFont typeface="Wingdings" panose="05000000000000000000" pitchFamily="2" charset="2"/>
              <a:buChar char="v"/>
              <a:defRPr/>
            </a:pPr>
            <a:r>
              <a:rPr lang="bg-BG" dirty="0">
                <a:solidFill>
                  <a:schemeClr val="tx1"/>
                </a:solidFill>
                <a:latin typeface="+mj-lt"/>
                <a:ea typeface="Tahoma" pitchFamily="34" charset="0"/>
                <a:cs typeface="Tahoma" pitchFamily="34" charset="0"/>
              </a:rPr>
              <a:t>Въпроси</a:t>
            </a:r>
            <a:r>
              <a:rPr lang="ru-RU" dirty="0">
                <a:solidFill>
                  <a:schemeClr val="tx1"/>
                </a:solidFill>
                <a:latin typeface="+mj-lt"/>
                <a:ea typeface="Tahoma" pitchFamily="34" charset="0"/>
                <a:cs typeface="Tahoma" pitchFamily="34" charset="0"/>
              </a:rPr>
              <a:t> и отговори </a:t>
            </a:r>
            <a:r>
              <a:rPr lang="ru-RU" dirty="0" smtClean="0">
                <a:solidFill>
                  <a:schemeClr val="tx1"/>
                </a:solidFill>
                <a:latin typeface="+mj-lt"/>
                <a:ea typeface="Tahoma" pitchFamily="34" charset="0"/>
                <a:cs typeface="Tahoma" pitchFamily="34" charset="0"/>
              </a:rPr>
              <a:t>по </a:t>
            </a:r>
            <a:r>
              <a:rPr lang="bg-BG" dirty="0">
                <a:latin typeface="+mj-lt"/>
                <a:ea typeface="Tahoma" pitchFamily="34" charset="0"/>
                <a:cs typeface="Tahoma" pitchFamily="34" charset="0"/>
              </a:rPr>
              <a:t>процедура BG16RFPR001-1.00</a:t>
            </a:r>
            <a:r>
              <a:rPr lang="en-US" dirty="0">
                <a:latin typeface="+mj-lt"/>
                <a:ea typeface="Tahoma" pitchFamily="34" charset="0"/>
                <a:cs typeface="Tahoma" pitchFamily="34" charset="0"/>
              </a:rPr>
              <a:t>3</a:t>
            </a:r>
            <a:r>
              <a:rPr lang="bg-BG" dirty="0">
                <a:latin typeface="+mj-lt"/>
                <a:ea typeface="Tahoma" pitchFamily="34" charset="0"/>
                <a:cs typeface="Tahoma" pitchFamily="34" charset="0"/>
              </a:rPr>
              <a:t> „Внедряване на иновации в предприятията“ </a:t>
            </a:r>
            <a:r>
              <a:rPr lang="bg-BG" dirty="0" smtClean="0">
                <a:latin typeface="+mj-lt"/>
                <a:ea typeface="Tahoma" pitchFamily="34" charset="0"/>
                <a:cs typeface="Tahoma" pitchFamily="34" charset="0"/>
              </a:rPr>
              <a:t>в етапа на кандидатстване</a:t>
            </a:r>
            <a:r>
              <a:rPr lang="en-US" dirty="0" smtClean="0">
                <a:solidFill>
                  <a:schemeClr val="tx1"/>
                </a:solidFill>
                <a:latin typeface="+mj-lt"/>
                <a:ea typeface="Tahoma" pitchFamily="34" charset="0"/>
                <a:cs typeface="Tahoma" pitchFamily="34" charset="0"/>
              </a:rPr>
              <a:t>;</a:t>
            </a:r>
            <a:endParaRPr lang="en-US" dirty="0">
              <a:solidFill>
                <a:schemeClr val="tx1"/>
              </a:solidFill>
              <a:latin typeface="+mj-lt"/>
              <a:ea typeface="Tahoma" pitchFamily="34" charset="0"/>
              <a:cs typeface="Tahoma" pitchFamily="34" charset="0"/>
            </a:endParaRPr>
          </a:p>
          <a:p>
            <a:pPr marL="342900" indent="-342900" algn="just" fontAlgn="base">
              <a:lnSpc>
                <a:spcPct val="90000"/>
              </a:lnSpc>
              <a:spcBef>
                <a:spcPts val="600"/>
              </a:spcBef>
              <a:spcAft>
                <a:spcPts val="600"/>
              </a:spcAft>
              <a:buClrTx/>
              <a:buSzTx/>
              <a:buFont typeface="Wingdings" panose="05000000000000000000" pitchFamily="2" charset="2"/>
              <a:buChar char="v"/>
              <a:defRPr/>
            </a:pPr>
            <a:r>
              <a:rPr lang="bg-BG" dirty="0" smtClean="0">
                <a:latin typeface="+mj-lt"/>
                <a:ea typeface="Tahoma" pitchFamily="34" charset="0"/>
                <a:cs typeface="Tahoma" pitchFamily="34" charset="0"/>
              </a:rPr>
              <a:t>Ръководство за изпълнение на Административни договори/ Заповеди за предоставяне на безвъзмездна финансова помощ по Програма </a:t>
            </a:r>
            <a:r>
              <a:rPr lang="ru-RU" dirty="0" smtClean="0">
                <a:latin typeface="+mj-lt"/>
                <a:ea typeface="Tahoma" pitchFamily="34" charset="0"/>
                <a:cs typeface="Tahoma" pitchFamily="34" charset="0"/>
              </a:rPr>
              <a:t>„Конкурентоспособност и иновации в предприятията“ </a:t>
            </a:r>
            <a:r>
              <a:rPr lang="ru-RU" dirty="0">
                <a:latin typeface="+mj-lt"/>
                <a:ea typeface="Tahoma" pitchFamily="34" charset="0"/>
                <a:cs typeface="Tahoma" pitchFamily="34" charset="0"/>
              </a:rPr>
              <a:t>2021-2027 г. </a:t>
            </a:r>
            <a:endParaRPr lang="en-US" dirty="0" smtClean="0">
              <a:latin typeface="+mj-lt"/>
              <a:ea typeface="Tahoma" pitchFamily="34" charset="0"/>
              <a:cs typeface="Tahoma" pitchFamily="34" charset="0"/>
            </a:endParaRPr>
          </a:p>
          <a:p>
            <a:pPr marL="342900" indent="-342900" algn="just" fontAlgn="base">
              <a:lnSpc>
                <a:spcPct val="90000"/>
              </a:lnSpc>
              <a:spcBef>
                <a:spcPts val="600"/>
              </a:spcBef>
              <a:spcAft>
                <a:spcPts val="600"/>
              </a:spcAft>
              <a:buClrTx/>
              <a:buSzTx/>
              <a:buFont typeface="Wingdings" panose="05000000000000000000" pitchFamily="2" charset="2"/>
              <a:buChar char="v"/>
              <a:defRPr/>
            </a:pPr>
            <a:r>
              <a:rPr lang="bg-BG" dirty="0" smtClean="0">
                <a:latin typeface="+mj-lt"/>
                <a:ea typeface="Tahoma" pitchFamily="34" charset="0"/>
                <a:cs typeface="Tahoma" pitchFamily="34" charset="0"/>
              </a:rPr>
              <a:t>Административен договор за безвъзмездна финансова помощ процедура </a:t>
            </a:r>
            <a:r>
              <a:rPr lang="bg-BG" dirty="0">
                <a:latin typeface="+mj-lt"/>
                <a:ea typeface="Tahoma" pitchFamily="34" charset="0"/>
                <a:cs typeface="Tahoma" pitchFamily="34" charset="0"/>
              </a:rPr>
              <a:t>BG16RFPR001-1.00</a:t>
            </a:r>
            <a:r>
              <a:rPr lang="en-US" dirty="0">
                <a:latin typeface="+mj-lt"/>
                <a:ea typeface="Tahoma" pitchFamily="34" charset="0"/>
                <a:cs typeface="Tahoma" pitchFamily="34" charset="0"/>
              </a:rPr>
              <a:t>3</a:t>
            </a:r>
            <a:r>
              <a:rPr lang="bg-BG" dirty="0">
                <a:latin typeface="+mj-lt"/>
                <a:ea typeface="Tahoma" pitchFamily="34" charset="0"/>
                <a:cs typeface="Tahoma" pitchFamily="34" charset="0"/>
              </a:rPr>
              <a:t> „Внедряване на иновации в предприятията“, </a:t>
            </a:r>
            <a:r>
              <a:rPr lang="bg-BG" dirty="0">
                <a:solidFill>
                  <a:schemeClr val="tx1"/>
                </a:solidFill>
                <a:latin typeface="+mj-lt"/>
                <a:ea typeface="Tahoma" pitchFamily="34" charset="0"/>
                <a:cs typeface="Tahoma" pitchFamily="34" charset="0"/>
              </a:rPr>
              <a:t>общите условия към него и всички приложения</a:t>
            </a:r>
            <a:r>
              <a:rPr lang="en-US" dirty="0">
                <a:solidFill>
                  <a:schemeClr val="tx1"/>
                </a:solidFill>
                <a:latin typeface="+mj-lt"/>
                <a:ea typeface="Tahoma" pitchFamily="34" charset="0"/>
                <a:cs typeface="Tahoma" pitchFamily="34" charset="0"/>
              </a:rPr>
              <a:t>.</a:t>
            </a:r>
            <a:endParaRPr lang="bg-BG" dirty="0">
              <a:solidFill>
                <a:schemeClr val="tx1"/>
              </a:solidFill>
              <a:latin typeface="+mj-lt"/>
              <a:ea typeface="Tahoma" pitchFamily="34" charset="0"/>
              <a:cs typeface="Tahoma" pitchFamily="34" charset="0"/>
            </a:endParaRPr>
          </a:p>
        </p:txBody>
      </p:sp>
      <p:pic>
        <p:nvPicPr>
          <p:cNvPr id="10" name="Graphic 9" descr="Document">
            <a:extLst>
              <a:ext uri="{FF2B5EF4-FFF2-40B4-BE49-F238E27FC236}">
                <a16:creationId xmlns:a16="http://schemas.microsoft.com/office/drawing/2014/main" id="{45467F5D-F642-4815-9F9A-3F223574FEB9}"/>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244098" y="297589"/>
            <a:ext cx="361950" cy="361950"/>
          </a:xfrm>
          <a:prstGeom prst="rect">
            <a:avLst/>
          </a:prstGeom>
        </p:spPr>
      </p:pic>
      <p:sp>
        <p:nvSpPr>
          <p:cNvPr id="11" name="TextBox 10">
            <a:extLst>
              <a:ext uri="{FF2B5EF4-FFF2-40B4-BE49-F238E27FC236}">
                <a16:creationId xmlns:a16="http://schemas.microsoft.com/office/drawing/2014/main" id="{4DA6F666-CAD8-4D72-ACB8-FBC87F4DE592}"/>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3048755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Marketing">
            <a:extLst>
              <a:ext uri="{FF2B5EF4-FFF2-40B4-BE49-F238E27FC236}">
                <a16:creationId xmlns:a16="http://schemas.microsoft.com/office/drawing/2014/main" id="{40312375-917D-4BC4-88EB-E3E8EB23BE3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9862487">
            <a:off x="1160424" y="2721556"/>
            <a:ext cx="818963" cy="818963"/>
          </a:xfrm>
          <a:prstGeom prst="rect">
            <a:avLst/>
          </a:prstGeom>
        </p:spPr>
      </p:pic>
      <p:sp>
        <p:nvSpPr>
          <p:cNvPr id="6" name="TextBox 5">
            <a:extLst>
              <a:ext uri="{FF2B5EF4-FFF2-40B4-BE49-F238E27FC236}">
                <a16:creationId xmlns:a16="http://schemas.microsoft.com/office/drawing/2014/main" id="{CE2B58DF-1D09-4CB6-9E47-17C3D15C7E45}"/>
              </a:ext>
            </a:extLst>
          </p:cNvPr>
          <p:cNvSpPr txBox="1"/>
          <p:nvPr/>
        </p:nvSpPr>
        <p:spPr>
          <a:xfrm>
            <a:off x="2057273" y="2195571"/>
            <a:ext cx="4572000" cy="1754326"/>
          </a:xfrm>
          <a:prstGeom prst="rect">
            <a:avLst/>
          </a:prstGeom>
          <a:noFill/>
        </p:spPr>
        <p:txBody>
          <a:bodyPr wrap="square">
            <a:spAutoFit/>
          </a:bodyPr>
          <a:lstStyle/>
          <a:p>
            <a:pPr marL="0" lvl="0" indent="0" algn="ctr" defTabSz="2468789">
              <a:lnSpc>
                <a:spcPct val="200000"/>
              </a:lnSpc>
              <a:spcAft>
                <a:spcPts val="0"/>
              </a:spcAft>
              <a:buClrTx/>
              <a:buSzTx/>
              <a:buNone/>
            </a:pPr>
            <a:r>
              <a:rPr lang="bg-BG" b="1" dirty="0">
                <a:latin typeface="+mj-lt"/>
                <a:ea typeface="+mj-ea"/>
                <a:cs typeface="+mj-cs"/>
              </a:rPr>
              <a:t>ВЪПРОСИ СВЪРЗАНИ С</a:t>
            </a:r>
            <a:endParaRPr lang="en-US" sz="1800" b="1" dirty="0">
              <a:solidFill>
                <a:schemeClr val="tx1"/>
              </a:solidFill>
              <a:effectLst/>
              <a:latin typeface="+mj-lt"/>
              <a:ea typeface="+mj-ea"/>
              <a:cs typeface="+mj-cs"/>
            </a:endParaRPr>
          </a:p>
          <a:p>
            <a:pPr marL="0" lvl="0" indent="0" algn="ctr" defTabSz="2468789">
              <a:lnSpc>
                <a:spcPct val="200000"/>
              </a:lnSpc>
              <a:spcAft>
                <a:spcPts val="0"/>
              </a:spcAft>
              <a:buClrTx/>
              <a:buSzTx/>
              <a:buNone/>
            </a:pPr>
            <a:r>
              <a:rPr lang="ru-RU" sz="1800" b="1" dirty="0" smtClean="0">
                <a:solidFill>
                  <a:schemeClr val="tx1"/>
                </a:solidFill>
                <a:effectLst/>
                <a:latin typeface="+mj-lt"/>
                <a:ea typeface="+mj-ea"/>
                <a:cs typeface="+mj-cs"/>
              </a:rPr>
              <a:t>ИЗПЪЛНЕНИЕ</a:t>
            </a:r>
            <a:r>
              <a:rPr lang="bg-BG" b="1" dirty="0" smtClean="0">
                <a:latin typeface="+mj-lt"/>
                <a:ea typeface="+mj-ea"/>
                <a:cs typeface="+mj-cs"/>
              </a:rPr>
              <a:t>ТО</a:t>
            </a:r>
            <a:r>
              <a:rPr lang="ru-RU" sz="1800" b="1" dirty="0" smtClean="0">
                <a:solidFill>
                  <a:schemeClr val="tx1"/>
                </a:solidFill>
                <a:effectLst/>
                <a:latin typeface="+mj-lt"/>
                <a:ea typeface="+mj-ea"/>
                <a:cs typeface="+mj-cs"/>
              </a:rPr>
              <a:t> </a:t>
            </a:r>
            <a:r>
              <a:rPr lang="ru-RU" sz="1800" b="1" dirty="0">
                <a:solidFill>
                  <a:schemeClr val="tx1"/>
                </a:solidFill>
                <a:effectLst/>
                <a:latin typeface="+mj-lt"/>
                <a:ea typeface="+mj-ea"/>
                <a:cs typeface="+mj-cs"/>
              </a:rPr>
              <a:t>И </a:t>
            </a:r>
            <a:r>
              <a:rPr lang="ru-RU" sz="1800" b="1" dirty="0" smtClean="0">
                <a:solidFill>
                  <a:schemeClr val="tx1"/>
                </a:solidFill>
                <a:effectLst/>
                <a:latin typeface="+mj-lt"/>
                <a:ea typeface="+mj-ea"/>
                <a:cs typeface="+mj-cs"/>
              </a:rPr>
              <a:t>ОТЧИТАНЕТО </a:t>
            </a:r>
            <a:r>
              <a:rPr lang="ru-RU" sz="1800" b="1" dirty="0">
                <a:solidFill>
                  <a:schemeClr val="tx1"/>
                </a:solidFill>
                <a:effectLst/>
                <a:latin typeface="+mj-lt"/>
                <a:ea typeface="+mj-ea"/>
                <a:cs typeface="+mj-cs"/>
              </a:rPr>
              <a:t>НА </a:t>
            </a:r>
            <a:r>
              <a:rPr lang="ru-RU" b="1" dirty="0" smtClean="0">
                <a:latin typeface="+mj-lt"/>
                <a:ea typeface="+mj-ea"/>
                <a:cs typeface="+mj-cs"/>
              </a:rPr>
              <a:t>ПРОЕКТИТЕ</a:t>
            </a:r>
            <a:endParaRPr lang="ru-RU" sz="1800" b="1" dirty="0">
              <a:solidFill>
                <a:schemeClr val="tx1"/>
              </a:solidFill>
              <a:effectLst/>
              <a:latin typeface="+mj-lt"/>
              <a:ea typeface="+mj-ea"/>
              <a:cs typeface="+mj-cs"/>
            </a:endParaRPr>
          </a:p>
        </p:txBody>
      </p:sp>
    </p:spTree>
    <p:extLst>
      <p:ext uri="{BB962C8B-B14F-4D97-AF65-F5344CB8AC3E}">
        <p14:creationId xmlns:p14="http://schemas.microsoft.com/office/powerpoint/2010/main" val="1234133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654DDAA-69BB-4BC9-A64E-D633361939AD}" type="slidenum">
              <a:rPr lang="bg-BG" smtClean="0">
                <a:solidFill>
                  <a:prstClr val="black">
                    <a:lumMod val="50000"/>
                    <a:lumOff val="50000"/>
                  </a:prstClr>
                </a:solidFill>
              </a:rPr>
              <a:pPr/>
              <a:t>41</a:t>
            </a:fld>
            <a:endParaRPr lang="bg-BG">
              <a:solidFill>
                <a:prstClr val="black">
                  <a:lumMod val="50000"/>
                  <a:lumOff val="50000"/>
                </a:prstClr>
              </a:solidFill>
            </a:endParaRPr>
          </a:p>
        </p:txBody>
      </p:sp>
      <p:sp>
        <p:nvSpPr>
          <p:cNvPr id="9" name="TextBox 8">
            <a:extLst>
              <a:ext uri="{FF2B5EF4-FFF2-40B4-BE49-F238E27FC236}">
                <a16:creationId xmlns:a16="http://schemas.microsoft.com/office/drawing/2014/main" id="{951C4A38-983B-452C-8150-0D45AF1966C6}"/>
              </a:ext>
            </a:extLst>
          </p:cNvPr>
          <p:cNvSpPr txBox="1"/>
          <p:nvPr/>
        </p:nvSpPr>
        <p:spPr>
          <a:xfrm>
            <a:off x="1849966" y="2674947"/>
            <a:ext cx="5105513"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lang="en-US" sz="2400" b="1" dirty="0">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bg-BG" sz="2800" b="1" i="0" u="none" strike="noStrike" kern="1200" cap="none" spc="0" normalizeH="0" baseline="0" noProof="0" dirty="0">
                <a:ln>
                  <a:noFill/>
                </a:ln>
                <a:effectLst/>
                <a:uLnTx/>
                <a:uFillTx/>
                <a:latin typeface="Calibri" panose="020F0502020204030204"/>
                <a:ea typeface="+mn-ea"/>
                <a:cs typeface="+mn-cs"/>
              </a:rPr>
              <a:t>БЛАГОДАРЯ ЗА ВНИМАНИЕТО!</a:t>
            </a:r>
          </a:p>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20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654715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b="1" dirty="0">
                <a:solidFill>
                  <a:schemeClr val="accent1">
                    <a:lumMod val="50000"/>
                  </a:schemeClr>
                </a:solidFill>
              </a:rPr>
              <a:t>    </a:t>
            </a:r>
            <a:r>
              <a:rPr lang="ru-RU" sz="1600" dirty="0">
                <a:solidFill>
                  <a:schemeClr val="accent1">
                    <a:lumMod val="50000"/>
                  </a:schemeClr>
                </a:solidFill>
              </a:rPr>
              <a:t>ОСНОВНИ СТЪПКИ ПРИ ИЗПЪЛНЕНИЕ НА ДОГОВОРИТЕ ЗА ФИНАНСИРАНЕ</a:t>
            </a:r>
            <a:endParaRPr lang="en-US" sz="1000" dirty="0">
              <a:solidFill>
                <a:schemeClr val="accent1">
                  <a:lumMod val="50000"/>
                </a:schemeClr>
              </a:solidFill>
            </a:endParaRPr>
          </a:p>
        </p:txBody>
      </p:sp>
      <p:sp>
        <p:nvSpPr>
          <p:cNvPr id="9" name="TextBox 8">
            <a:extLst>
              <a:ext uri="{FF2B5EF4-FFF2-40B4-BE49-F238E27FC236}">
                <a16:creationId xmlns:a16="http://schemas.microsoft.com/office/drawing/2014/main" id="{07E32EB3-E5B3-42A5-82D5-1201E4E85039}"/>
              </a:ext>
            </a:extLst>
          </p:cNvPr>
          <p:cNvSpPr txBox="1"/>
          <p:nvPr/>
        </p:nvSpPr>
        <p:spPr>
          <a:xfrm>
            <a:off x="244098" y="1102179"/>
            <a:ext cx="8655804" cy="4616648"/>
          </a:xfrm>
          <a:prstGeom prst="rect">
            <a:avLst/>
          </a:prstGeom>
          <a:noFill/>
        </p:spPr>
        <p:txBody>
          <a:bodyPr wrap="square">
            <a:spAutoFit/>
          </a:bodyPr>
          <a:lstStyle/>
          <a:p>
            <a:pPr marL="285750" indent="-285750" algn="just" fontAlgn="base">
              <a:spcBef>
                <a:spcPts val="600"/>
              </a:spcBef>
              <a:spcAft>
                <a:spcPts val="600"/>
              </a:spcAft>
              <a:buClrTx/>
              <a:buSzTx/>
              <a:buFont typeface="Wingdings" panose="05000000000000000000" pitchFamily="2" charset="2"/>
              <a:buChar char="ü"/>
              <a:defRPr/>
            </a:pPr>
            <a:r>
              <a:rPr lang="bg-BG" dirty="0">
                <a:latin typeface="+mj-lt"/>
              </a:rPr>
              <a:t>Запознаване с основните документи за изпълнение на </a:t>
            </a:r>
            <a:r>
              <a:rPr lang="bg-BG" dirty="0" smtClean="0">
                <a:latin typeface="+mj-lt"/>
              </a:rPr>
              <a:t>административните договори;</a:t>
            </a:r>
            <a:endParaRPr lang="bg-BG" dirty="0">
              <a:latin typeface="+mj-lt"/>
            </a:endParaRPr>
          </a:p>
          <a:p>
            <a:pPr marL="285750" indent="-285750" algn="just" fontAlgn="base">
              <a:spcBef>
                <a:spcPts val="600"/>
              </a:spcBef>
              <a:spcAft>
                <a:spcPts val="600"/>
              </a:spcAft>
              <a:buClrTx/>
              <a:buSzTx/>
              <a:buFont typeface="Wingdings" panose="05000000000000000000" pitchFamily="2" charset="2"/>
              <a:buChar char="ü"/>
              <a:defRPr/>
            </a:pPr>
            <a:r>
              <a:rPr lang="bg-BG" dirty="0">
                <a:latin typeface="+mj-lt"/>
              </a:rPr>
              <a:t>Създаване на план за процедури за избор на изпълнители в </a:t>
            </a:r>
            <a:r>
              <a:rPr lang="bg-BG" dirty="0" smtClean="0">
                <a:latin typeface="+mj-lt"/>
              </a:rPr>
              <a:t>ИСУН 2020;</a:t>
            </a:r>
            <a:endParaRPr lang="bg-BG" dirty="0">
              <a:latin typeface="+mj-lt"/>
            </a:endParaRPr>
          </a:p>
          <a:p>
            <a:pPr marL="285750" indent="-285750" algn="just" fontAlgn="base">
              <a:spcBef>
                <a:spcPts val="600"/>
              </a:spcBef>
              <a:spcAft>
                <a:spcPts val="600"/>
              </a:spcAft>
              <a:buClrTx/>
              <a:buSzTx/>
              <a:buFont typeface="Wingdings" panose="05000000000000000000" pitchFamily="2" charset="2"/>
              <a:buChar char="ü"/>
              <a:defRPr/>
            </a:pPr>
            <a:r>
              <a:rPr lang="bg-BG" dirty="0">
                <a:latin typeface="+mj-lt"/>
              </a:rPr>
              <a:t>Провеждане на процедури за избор на изпълнители;</a:t>
            </a:r>
          </a:p>
          <a:p>
            <a:pPr marL="285750" indent="-285750" algn="just" fontAlgn="base">
              <a:spcBef>
                <a:spcPts val="600"/>
              </a:spcBef>
              <a:spcAft>
                <a:spcPts val="600"/>
              </a:spcAft>
              <a:buClrTx/>
              <a:buSzTx/>
              <a:buFont typeface="Wingdings" panose="05000000000000000000" pitchFamily="2" charset="2"/>
              <a:buChar char="ü"/>
              <a:defRPr/>
            </a:pPr>
            <a:r>
              <a:rPr lang="bg-BG" dirty="0">
                <a:latin typeface="+mj-lt"/>
              </a:rPr>
              <a:t>Изпълнение на договорите за доставки с избраните изпълнители;</a:t>
            </a:r>
          </a:p>
          <a:p>
            <a:pPr marL="285750" indent="-285750" algn="just" fontAlgn="base">
              <a:spcBef>
                <a:spcPts val="600"/>
              </a:spcBef>
              <a:spcAft>
                <a:spcPts val="600"/>
              </a:spcAft>
              <a:buClrTx/>
              <a:buSzTx/>
              <a:buFont typeface="Wingdings" panose="05000000000000000000" pitchFamily="2" charset="2"/>
              <a:buChar char="ü"/>
              <a:defRPr/>
            </a:pPr>
            <a:r>
              <a:rPr lang="bg-BG" dirty="0">
                <a:latin typeface="+mj-lt"/>
              </a:rPr>
              <a:t>Отчитане на изпълнени дейности(междинен/финален отчет);</a:t>
            </a:r>
          </a:p>
          <a:p>
            <a:pPr marL="285750" indent="-285750" algn="just" fontAlgn="base">
              <a:spcBef>
                <a:spcPts val="600"/>
              </a:spcBef>
              <a:spcAft>
                <a:spcPts val="600"/>
              </a:spcAft>
              <a:buClrTx/>
              <a:buSzTx/>
              <a:buFont typeface="Wingdings" panose="05000000000000000000" pitchFamily="2" charset="2"/>
              <a:buChar char="q"/>
              <a:defRPr/>
            </a:pPr>
            <a:r>
              <a:rPr lang="bg-BG" dirty="0">
                <a:latin typeface="+mj-lt"/>
              </a:rPr>
              <a:t>Изменение на договора за финансиране - Извършва при изрично съгласие и разрешение (в някои предвидени случаи и чрез подписване на допълнително споразумение) от страна на </a:t>
            </a:r>
            <a:r>
              <a:rPr lang="bg-BG" dirty="0" smtClean="0">
                <a:latin typeface="+mj-lt"/>
              </a:rPr>
              <a:t>УО на ПКИП 2021-2027 </a:t>
            </a:r>
            <a:r>
              <a:rPr lang="bg-BG" dirty="0">
                <a:latin typeface="+mj-lt"/>
              </a:rPr>
              <a:t>по реда и условията, посочен в </a:t>
            </a:r>
            <a:r>
              <a:rPr lang="bg-BG" dirty="0" smtClean="0">
                <a:latin typeface="+mj-lt"/>
              </a:rPr>
              <a:t>административния договор за безвъзмездна финансова помощ </a:t>
            </a:r>
            <a:r>
              <a:rPr lang="bg-BG" dirty="0">
                <a:latin typeface="+mj-lt"/>
              </a:rPr>
              <a:t>и Общите условия към него. </a:t>
            </a:r>
            <a:endParaRPr lang="bg-BG" dirty="0">
              <a:solidFill>
                <a:srgbClr val="FF0000"/>
              </a:solidFill>
              <a:latin typeface="+mj-lt"/>
            </a:endParaRPr>
          </a:p>
          <a:p>
            <a:pPr marL="285750" indent="-285750" algn="just" fontAlgn="base">
              <a:spcBef>
                <a:spcPts val="600"/>
              </a:spcBef>
              <a:spcAft>
                <a:spcPts val="600"/>
              </a:spcAft>
              <a:buClrTx/>
              <a:buSzTx/>
              <a:buFont typeface="Wingdings" panose="05000000000000000000" pitchFamily="2" charset="2"/>
              <a:buChar char="q"/>
              <a:defRPr/>
            </a:pPr>
            <a:r>
              <a:rPr lang="bg-BG" dirty="0">
                <a:latin typeface="+mj-lt"/>
              </a:rPr>
              <a:t>Временно спиране на проекта, прекратяване на </a:t>
            </a:r>
            <a:r>
              <a:rPr lang="bg-BG" dirty="0" smtClean="0">
                <a:latin typeface="+mj-lt"/>
              </a:rPr>
              <a:t>административния договор за безвъзмездна финансова помощ, </a:t>
            </a:r>
            <a:r>
              <a:rPr lang="bg-BG" dirty="0">
                <a:latin typeface="+mj-lt"/>
              </a:rPr>
              <a:t>предсрочно изпълнение на дейностите.</a:t>
            </a:r>
          </a:p>
        </p:txBody>
      </p:sp>
      <p:sp>
        <p:nvSpPr>
          <p:cNvPr id="11" name="TextBox 10">
            <a:extLst>
              <a:ext uri="{FF2B5EF4-FFF2-40B4-BE49-F238E27FC236}">
                <a16:creationId xmlns:a16="http://schemas.microsoft.com/office/drawing/2014/main" id="{F6EE2721-A430-48D4-A065-D72D742EA9DC}"/>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721093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b="1" dirty="0">
                <a:solidFill>
                  <a:schemeClr val="accent1">
                    <a:lumMod val="50000"/>
                  </a:schemeClr>
                </a:solidFill>
              </a:rPr>
              <a:t>    </a:t>
            </a:r>
            <a:r>
              <a:rPr lang="ru-RU" sz="1600" dirty="0">
                <a:solidFill>
                  <a:schemeClr val="accent1">
                    <a:lumMod val="50000"/>
                  </a:schemeClr>
                </a:solidFill>
              </a:rPr>
              <a:t>КЛЮЧОВИ АСПЕКТИ ПРИ ИЗПЪЛНЕНИЕТО НА </a:t>
            </a:r>
            <a:r>
              <a:rPr lang="ru-RU" sz="1600" dirty="0" smtClean="0">
                <a:solidFill>
                  <a:schemeClr val="accent1">
                    <a:lumMod val="50000"/>
                  </a:schemeClr>
                </a:solidFill>
              </a:rPr>
              <a:t>ПРОЕКТИТЕ</a:t>
            </a:r>
            <a:endParaRPr lang="en-US" sz="1000" dirty="0">
              <a:solidFill>
                <a:schemeClr val="accent1">
                  <a:lumMod val="50000"/>
                </a:schemeClr>
              </a:solidFill>
            </a:endParaRPr>
          </a:p>
        </p:txBody>
      </p:sp>
      <p:sp>
        <p:nvSpPr>
          <p:cNvPr id="9" name="TextBox 8">
            <a:extLst>
              <a:ext uri="{FF2B5EF4-FFF2-40B4-BE49-F238E27FC236}">
                <a16:creationId xmlns:a16="http://schemas.microsoft.com/office/drawing/2014/main" id="{07E32EB3-E5B3-42A5-82D5-1201E4E85039}"/>
              </a:ext>
            </a:extLst>
          </p:cNvPr>
          <p:cNvSpPr txBox="1"/>
          <p:nvPr/>
        </p:nvSpPr>
        <p:spPr>
          <a:xfrm>
            <a:off x="214465" y="1119499"/>
            <a:ext cx="8655804" cy="4909036"/>
          </a:xfrm>
          <a:prstGeom prst="rect">
            <a:avLst/>
          </a:prstGeom>
          <a:noFill/>
        </p:spPr>
        <p:txBody>
          <a:bodyPr wrap="square">
            <a:spAutoFit/>
          </a:bodyPr>
          <a:lstStyle/>
          <a:p>
            <a:pPr marL="285750" indent="-285750" algn="just">
              <a:spcBef>
                <a:spcPts val="600"/>
              </a:spcBef>
              <a:buClrTx/>
              <a:buFont typeface="Wingdings" panose="05000000000000000000" pitchFamily="2" charset="2"/>
              <a:buChar char="q"/>
            </a:pPr>
            <a:r>
              <a:rPr lang="bg-BG" sz="1700" dirty="0">
                <a:solidFill>
                  <a:schemeClr val="tx1"/>
                </a:solidFill>
                <a:latin typeface="+mj-lt"/>
              </a:rPr>
              <a:t>Определяне на прогнозната стойност на процедурата за избор на изпълнител - Прогнозната стойност на процедурата се определя от </a:t>
            </a:r>
            <a:r>
              <a:rPr lang="bg-BG" sz="1700" dirty="0" smtClean="0">
                <a:solidFill>
                  <a:schemeClr val="tx1"/>
                </a:solidFill>
                <a:latin typeface="+mj-lt"/>
              </a:rPr>
              <a:t>бенефициента въз </a:t>
            </a:r>
            <a:r>
              <a:rPr lang="bg-BG" sz="1700" dirty="0">
                <a:solidFill>
                  <a:schemeClr val="tx1"/>
                </a:solidFill>
                <a:latin typeface="+mj-lt"/>
              </a:rPr>
              <a:t>основа на заложената в бюджета на </a:t>
            </a:r>
            <a:r>
              <a:rPr lang="bg-BG" sz="1700" dirty="0" smtClean="0">
                <a:solidFill>
                  <a:schemeClr val="tx1"/>
                </a:solidFill>
                <a:latin typeface="+mj-lt"/>
              </a:rPr>
              <a:t>проекта </a:t>
            </a:r>
            <a:r>
              <a:rPr lang="bg-BG" sz="1700" dirty="0">
                <a:solidFill>
                  <a:schemeClr val="tx1"/>
                </a:solidFill>
                <a:latin typeface="+mj-lt"/>
              </a:rPr>
              <a:t>обща стойност на дейността или на функционално свързаните дейности, включени в предмета на процедурата </a:t>
            </a:r>
            <a:endParaRPr lang="bg-BG" sz="1700" i="1" dirty="0">
              <a:latin typeface="+mj-lt"/>
            </a:endParaRPr>
          </a:p>
          <a:p>
            <a:pPr lvl="1" algn="just">
              <a:spcBef>
                <a:spcPts val="600"/>
              </a:spcBef>
              <a:buClrTx/>
              <a:buFont typeface="Wingdings" panose="05000000000000000000" pitchFamily="2" charset="2"/>
              <a:buChar char="ü"/>
            </a:pPr>
            <a:r>
              <a:rPr lang="bg-BG" sz="1400" i="1" dirty="0">
                <a:solidFill>
                  <a:schemeClr val="tx1"/>
                </a:solidFill>
                <a:latin typeface="+mj-lt"/>
              </a:rPr>
              <a:t>Общата стойност включва всички плащания без данък върху добавената стойност (ДДС), включително предвидените опции и подновявания на договорите, посочени изрично в условията на процедурата за избор на изпълнител. Ако в рамките на </a:t>
            </a:r>
            <a:r>
              <a:rPr lang="bg-BG" sz="1400" i="1" dirty="0" smtClean="0">
                <a:solidFill>
                  <a:schemeClr val="tx1"/>
                </a:solidFill>
                <a:latin typeface="+mj-lt"/>
              </a:rPr>
              <a:t>одобрения проект са </a:t>
            </a:r>
            <a:r>
              <a:rPr lang="bg-BG" sz="1400" i="1" dirty="0">
                <a:solidFill>
                  <a:schemeClr val="tx1"/>
                </a:solidFill>
                <a:latin typeface="+mj-lt"/>
              </a:rPr>
              <a:t>налице „функционално свързани“ дейности, независимо че същите са описани обособено </a:t>
            </a:r>
            <a:r>
              <a:rPr lang="bg-BG" sz="1400" i="1" dirty="0" smtClean="0">
                <a:solidFill>
                  <a:schemeClr val="tx1"/>
                </a:solidFill>
                <a:latin typeface="+mj-lt"/>
              </a:rPr>
              <a:t>проектното предложение </a:t>
            </a:r>
            <a:r>
              <a:rPr lang="bg-BG" sz="1400" i="1" dirty="0">
                <a:solidFill>
                  <a:schemeClr val="tx1"/>
                </a:solidFill>
                <a:latin typeface="+mj-lt"/>
              </a:rPr>
              <a:t>и/или са посочени в различни редове на бюджета на </a:t>
            </a:r>
            <a:r>
              <a:rPr lang="bg-BG" sz="1400" i="1" dirty="0" smtClean="0">
                <a:solidFill>
                  <a:schemeClr val="tx1"/>
                </a:solidFill>
                <a:latin typeface="+mj-lt"/>
              </a:rPr>
              <a:t>проекта, бенефициентът следва </a:t>
            </a:r>
            <a:r>
              <a:rPr lang="bg-BG" sz="1400" i="1" dirty="0">
                <a:solidFill>
                  <a:schemeClr val="tx1"/>
                </a:solidFill>
                <a:latin typeface="+mj-lt"/>
              </a:rPr>
              <a:t>да определи приложимия ред за възлагане на тези дейности въз основа на общата им стойност</a:t>
            </a:r>
            <a:r>
              <a:rPr lang="en-US" sz="1400" i="1" dirty="0">
                <a:solidFill>
                  <a:schemeClr val="tx1"/>
                </a:solidFill>
                <a:latin typeface="+mj-lt"/>
              </a:rPr>
              <a:t>;</a:t>
            </a:r>
            <a:endParaRPr lang="bg-BG" sz="1400" i="1" dirty="0">
              <a:solidFill>
                <a:schemeClr val="tx1"/>
              </a:solidFill>
              <a:latin typeface="+mj-lt"/>
            </a:endParaRPr>
          </a:p>
          <a:p>
            <a:pPr lvl="1" algn="just">
              <a:spcBef>
                <a:spcPts val="600"/>
              </a:spcBef>
              <a:buClrTx/>
              <a:buFont typeface="Wingdings" panose="05000000000000000000" pitchFamily="2" charset="2"/>
              <a:buChar char="ü"/>
            </a:pPr>
            <a:r>
              <a:rPr lang="bg-BG" sz="1400" i="1" dirty="0">
                <a:solidFill>
                  <a:schemeClr val="tx1"/>
                </a:solidFill>
                <a:latin typeface="+mj-lt"/>
              </a:rPr>
              <a:t>Под „функционално свързани” следва да се разбира стоки и услуги, които се използват за същите или сходни нужди</a:t>
            </a:r>
            <a:r>
              <a:rPr lang="en-US" sz="1400" i="1" dirty="0">
                <a:solidFill>
                  <a:schemeClr val="tx1"/>
                </a:solidFill>
                <a:latin typeface="+mj-lt"/>
              </a:rPr>
              <a:t>;</a:t>
            </a:r>
            <a:endParaRPr lang="bg-BG" sz="1400" i="1" dirty="0">
              <a:solidFill>
                <a:schemeClr val="tx1"/>
              </a:solidFill>
              <a:latin typeface="+mj-lt"/>
            </a:endParaRPr>
          </a:p>
          <a:p>
            <a:pPr lvl="1" algn="just">
              <a:spcBef>
                <a:spcPts val="600"/>
              </a:spcBef>
              <a:buClrTx/>
              <a:buFont typeface="Wingdings" panose="05000000000000000000" pitchFamily="2" charset="2"/>
              <a:buChar char="ü"/>
            </a:pPr>
            <a:r>
              <a:rPr lang="bg-BG" sz="1400" i="1" dirty="0">
                <a:solidFill>
                  <a:schemeClr val="tx1"/>
                </a:solidFill>
                <a:latin typeface="+mj-lt"/>
              </a:rPr>
              <a:t>Не се допуска разделяне на предмета на процедурата при изпълнението на одобрената инвестиция с цел заобикаляне </a:t>
            </a:r>
            <a:r>
              <a:rPr lang="bg-BG" sz="1400" i="1" dirty="0">
                <a:latin typeface="+mj-lt"/>
              </a:rPr>
              <a:t>прилагането на правилата на ПМС № </a:t>
            </a:r>
            <a:r>
              <a:rPr lang="bg-BG" sz="1400" i="1" dirty="0" smtClean="0">
                <a:latin typeface="+mj-lt"/>
              </a:rPr>
              <a:t>4/2024 </a:t>
            </a:r>
            <a:r>
              <a:rPr lang="bg-BG" sz="1400" i="1" dirty="0">
                <a:latin typeface="+mj-lt"/>
              </a:rPr>
              <a:t>г. за съответния тип процедура</a:t>
            </a:r>
            <a:r>
              <a:rPr lang="en-US" sz="1400" i="1" dirty="0">
                <a:latin typeface="+mj-lt"/>
              </a:rPr>
              <a:t>.</a:t>
            </a:r>
            <a:endParaRPr lang="bg-BG" sz="1600" i="1" dirty="0">
              <a:latin typeface="+mj-lt"/>
            </a:endParaRPr>
          </a:p>
          <a:p>
            <a:pPr marL="285750" indent="-285750" algn="just" fontAlgn="base">
              <a:spcBef>
                <a:spcPts val="600"/>
              </a:spcBef>
              <a:spcAft>
                <a:spcPts val="600"/>
              </a:spcAft>
              <a:buClrTx/>
              <a:buSzTx/>
              <a:buFont typeface="Wingdings" panose="05000000000000000000" pitchFamily="2" charset="2"/>
              <a:buChar char="q"/>
              <a:defRPr/>
            </a:pPr>
            <a:r>
              <a:rPr lang="bg-BG" sz="1700" dirty="0" smtClean="0">
                <a:solidFill>
                  <a:schemeClr val="tx1"/>
                </a:solidFill>
                <a:latin typeface="+mj-lt"/>
              </a:rPr>
              <a:t>УО </a:t>
            </a:r>
            <a:r>
              <a:rPr lang="bg-BG" sz="1700" dirty="0">
                <a:solidFill>
                  <a:schemeClr val="tx1"/>
                </a:solidFill>
                <a:latin typeface="+mj-lt"/>
              </a:rPr>
              <a:t>ще осъществява предварителен контрол на всички етапи от процедурите за спазване на правилата за избор на изпълнители, произтичащи от ПМС </a:t>
            </a:r>
            <a:r>
              <a:rPr lang="bg-BG" sz="1700" dirty="0" smtClean="0">
                <a:solidFill>
                  <a:schemeClr val="tx1"/>
                </a:solidFill>
                <a:latin typeface="+mj-lt"/>
              </a:rPr>
              <a:t>4/2024 </a:t>
            </a:r>
            <a:r>
              <a:rPr lang="bg-BG" sz="1700" dirty="0">
                <a:solidFill>
                  <a:schemeClr val="tx1"/>
                </a:solidFill>
                <a:latin typeface="+mj-lt"/>
              </a:rPr>
              <a:t>г. единствено в случаите, в които </a:t>
            </a:r>
            <a:r>
              <a:rPr lang="bg-BG" sz="1700" dirty="0" smtClean="0">
                <a:solidFill>
                  <a:schemeClr val="tx1"/>
                </a:solidFill>
                <a:latin typeface="+mj-lt"/>
              </a:rPr>
              <a:t>бенефициентите </a:t>
            </a:r>
            <a:r>
              <a:rPr lang="bg-BG" sz="1700" dirty="0">
                <a:solidFill>
                  <a:schemeClr val="tx1"/>
                </a:solidFill>
                <a:latin typeface="+mj-lt"/>
              </a:rPr>
              <a:t>изрично са изявили желание за това. В случаите, когато не е осъществен предварителен контрол на процедурите, проведени по реда на ПМС </a:t>
            </a:r>
            <a:r>
              <a:rPr lang="bg-BG" sz="1700" dirty="0" smtClean="0">
                <a:solidFill>
                  <a:schemeClr val="tx1"/>
                </a:solidFill>
                <a:latin typeface="+mj-lt"/>
              </a:rPr>
              <a:t>4/2024 </a:t>
            </a:r>
            <a:r>
              <a:rPr lang="bg-BG" sz="1700" dirty="0">
                <a:solidFill>
                  <a:schemeClr val="tx1"/>
                </a:solidFill>
                <a:latin typeface="+mj-lt"/>
              </a:rPr>
              <a:t>г., </a:t>
            </a:r>
            <a:r>
              <a:rPr lang="bg-BG" sz="1700" dirty="0" smtClean="0">
                <a:solidFill>
                  <a:schemeClr val="tx1"/>
                </a:solidFill>
                <a:latin typeface="+mj-lt"/>
              </a:rPr>
              <a:t>УО </a:t>
            </a:r>
            <a:r>
              <a:rPr lang="bg-BG" sz="1700" dirty="0">
                <a:solidFill>
                  <a:schemeClr val="tx1"/>
                </a:solidFill>
                <a:latin typeface="+mj-lt"/>
              </a:rPr>
              <a:t>ще извършва задължителен последващ контрол.</a:t>
            </a:r>
          </a:p>
        </p:txBody>
      </p:sp>
      <p:sp>
        <p:nvSpPr>
          <p:cNvPr id="11" name="TextBox 10">
            <a:extLst>
              <a:ext uri="{FF2B5EF4-FFF2-40B4-BE49-F238E27FC236}">
                <a16:creationId xmlns:a16="http://schemas.microsoft.com/office/drawing/2014/main" id="{9252CC5D-51D8-417F-B65F-198D35A20F9E}"/>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93748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b="1" dirty="0">
                <a:solidFill>
                  <a:schemeClr val="accent1">
                    <a:lumMod val="50000"/>
                  </a:schemeClr>
                </a:solidFill>
              </a:rPr>
              <a:t>    </a:t>
            </a:r>
            <a:r>
              <a:rPr lang="ru-RU" sz="1600" dirty="0">
                <a:solidFill>
                  <a:schemeClr val="accent1">
                    <a:lumMod val="50000"/>
                  </a:schemeClr>
                </a:solidFill>
              </a:rPr>
              <a:t>КЛЮЧОВИ АСПЕКТИ ПРИ ИЗПЪЛНЕНИЕТО </a:t>
            </a:r>
            <a:r>
              <a:rPr lang="ru-RU" sz="1600" dirty="0" smtClean="0">
                <a:solidFill>
                  <a:schemeClr val="accent1">
                    <a:lumMod val="50000"/>
                  </a:schemeClr>
                </a:solidFill>
              </a:rPr>
              <a:t>НА</a:t>
            </a:r>
            <a:r>
              <a:rPr lang="bg-BG" sz="1600" dirty="0" smtClean="0">
                <a:solidFill>
                  <a:schemeClr val="accent1">
                    <a:lumMod val="50000"/>
                  </a:schemeClr>
                </a:solidFill>
              </a:rPr>
              <a:t> ПРОЕКТИТЕ</a:t>
            </a:r>
            <a:endParaRPr lang="en-US" sz="1000" dirty="0">
              <a:solidFill>
                <a:schemeClr val="accent1">
                  <a:lumMod val="50000"/>
                </a:schemeClr>
              </a:solidFill>
            </a:endParaRPr>
          </a:p>
        </p:txBody>
      </p:sp>
      <p:sp>
        <p:nvSpPr>
          <p:cNvPr id="9" name="TextBox 8">
            <a:extLst>
              <a:ext uri="{FF2B5EF4-FFF2-40B4-BE49-F238E27FC236}">
                <a16:creationId xmlns:a16="http://schemas.microsoft.com/office/drawing/2014/main" id="{07E32EB3-E5B3-42A5-82D5-1201E4E85039}"/>
              </a:ext>
            </a:extLst>
          </p:cNvPr>
          <p:cNvSpPr txBox="1"/>
          <p:nvPr/>
        </p:nvSpPr>
        <p:spPr>
          <a:xfrm>
            <a:off x="244098" y="910253"/>
            <a:ext cx="8655804" cy="5247590"/>
          </a:xfrm>
          <a:prstGeom prst="rect">
            <a:avLst/>
          </a:prstGeom>
          <a:noFill/>
        </p:spPr>
        <p:txBody>
          <a:bodyPr wrap="square">
            <a:spAutoFit/>
          </a:bodyPr>
          <a:lstStyle/>
          <a:p>
            <a:pPr marL="342900" indent="-342900" algn="just" fontAlgn="base">
              <a:spcBef>
                <a:spcPts val="0"/>
              </a:spcBef>
              <a:spcAft>
                <a:spcPts val="600"/>
              </a:spcAft>
              <a:buClrTx/>
              <a:buSzTx/>
              <a:buFont typeface="Wingdings" panose="05000000000000000000" pitchFamily="2" charset="2"/>
              <a:buChar char="q"/>
              <a:defRPr/>
            </a:pPr>
            <a:r>
              <a:rPr lang="bg-BG" sz="1600" dirty="0">
                <a:solidFill>
                  <a:schemeClr val="tx1"/>
                </a:solidFill>
                <a:latin typeface="+mj-lt"/>
              </a:rPr>
              <a:t>В случаите на провеждане на избор на изпълнители с поне 2 (две) съпоставими оферти, каталози, разпечатки от официални интернет страници на производители/доставчици или комбинация от посочените, </a:t>
            </a:r>
            <a:r>
              <a:rPr lang="bg-BG" sz="1600" dirty="0" smtClean="0">
                <a:latin typeface="+mj-lt"/>
              </a:rPr>
              <a:t>УО</a:t>
            </a:r>
            <a:r>
              <a:rPr lang="bg-BG" sz="1600" dirty="0" smtClean="0">
                <a:solidFill>
                  <a:schemeClr val="tx1"/>
                </a:solidFill>
                <a:latin typeface="+mj-lt"/>
              </a:rPr>
              <a:t> </a:t>
            </a:r>
            <a:r>
              <a:rPr lang="bg-BG" sz="1600" dirty="0">
                <a:solidFill>
                  <a:schemeClr val="tx1"/>
                </a:solidFill>
                <a:latin typeface="+mj-lt"/>
              </a:rPr>
              <a:t>във всички случаи извършва последващ контрол, т. е. след окончателното решение за избор</a:t>
            </a:r>
            <a:endParaRPr lang="ru-RU" sz="1200" dirty="0">
              <a:solidFill>
                <a:schemeClr val="tx1"/>
              </a:solidFill>
              <a:latin typeface="+mj-lt"/>
            </a:endParaRPr>
          </a:p>
          <a:p>
            <a:pPr lvl="1" algn="just">
              <a:buClrTx/>
              <a:buFont typeface="Wingdings" panose="05000000000000000000" pitchFamily="2" charset="2"/>
              <a:buChar char="ü"/>
            </a:pPr>
            <a:r>
              <a:rPr lang="bg-BG" sz="1200" i="1" dirty="0">
                <a:solidFill>
                  <a:schemeClr val="tx1"/>
                </a:solidFill>
                <a:latin typeface="+mj-lt"/>
              </a:rPr>
              <a:t>Офертите да бъдат с </a:t>
            </a:r>
            <a:r>
              <a:rPr lang="bg-BG" sz="1200" i="1" dirty="0" err="1">
                <a:solidFill>
                  <a:schemeClr val="tx1"/>
                </a:solidFill>
                <a:latin typeface="+mj-lt"/>
              </a:rPr>
              <a:t>идентифицируеми</a:t>
            </a:r>
            <a:r>
              <a:rPr lang="bg-BG" sz="1200" i="1" dirty="0">
                <a:solidFill>
                  <a:schemeClr val="tx1"/>
                </a:solidFill>
                <a:latin typeface="+mj-lt"/>
              </a:rPr>
              <a:t> - От видимата информация, съдържаща се в набавените оферти, каталози, разпечатки от официални интернет страници, трябва да може ясно да се идентифицира подателя/кандидата (т.е. предложенията не са анонимни). Също така офертите, каталозите, разпечатките от официални интернет страници, трябва да носят информация, която да дава възможност да се направи заключение, че те са набавени към момента на извършване на избора на изпълнител</a:t>
            </a:r>
            <a:r>
              <a:rPr lang="en-US" sz="1200" i="1" dirty="0">
                <a:solidFill>
                  <a:schemeClr val="tx1"/>
                </a:solidFill>
                <a:latin typeface="+mj-lt"/>
              </a:rPr>
              <a:t>;</a:t>
            </a:r>
            <a:endParaRPr lang="bg-BG" sz="1200" i="1" dirty="0">
              <a:solidFill>
                <a:schemeClr val="tx1"/>
              </a:solidFill>
              <a:latin typeface="+mj-lt"/>
            </a:endParaRPr>
          </a:p>
          <a:p>
            <a:pPr lvl="1" algn="just">
              <a:spcBef>
                <a:spcPts val="600"/>
              </a:spcBef>
              <a:buClrTx/>
              <a:buFont typeface="Wingdings" panose="05000000000000000000" pitchFamily="2" charset="2"/>
              <a:buChar char="ü"/>
            </a:pPr>
            <a:r>
              <a:rPr lang="bg-BG" sz="1200" i="1" dirty="0">
                <a:solidFill>
                  <a:schemeClr val="tx1"/>
                </a:solidFill>
                <a:latin typeface="+mj-lt"/>
              </a:rPr>
              <a:t>Избягване на сключване да договори със свързани </a:t>
            </a:r>
            <a:r>
              <a:rPr lang="bg-BG" sz="1200" i="1" dirty="0" smtClean="0">
                <a:solidFill>
                  <a:schemeClr val="tx1"/>
                </a:solidFill>
                <a:latin typeface="+mj-lt"/>
              </a:rPr>
              <a:t>лица </a:t>
            </a:r>
            <a:r>
              <a:rPr lang="bg-BG" sz="1200" i="1" dirty="0">
                <a:solidFill>
                  <a:schemeClr val="tx1"/>
                </a:solidFill>
                <a:latin typeface="+mj-lt"/>
              </a:rPr>
              <a:t>- не трябва да се допуска конфликт на интереси и/или свързаност по смисъла на параграф 1, ал. 1 от Допълнителните разпоредби на Търговския закон, между законно-представляващия</a:t>
            </a:r>
            <a:r>
              <a:rPr lang="en-US" sz="1200" i="1" dirty="0">
                <a:solidFill>
                  <a:schemeClr val="tx1"/>
                </a:solidFill>
                <a:latin typeface="+mj-lt"/>
              </a:rPr>
              <a:t>/</a:t>
            </a:r>
            <a:r>
              <a:rPr lang="bg-BG" sz="1200" i="1" dirty="0" err="1">
                <a:solidFill>
                  <a:schemeClr val="tx1"/>
                </a:solidFill>
                <a:latin typeface="+mj-lt"/>
              </a:rPr>
              <a:t>ите</a:t>
            </a:r>
            <a:r>
              <a:rPr lang="bg-BG" sz="1200" i="1" dirty="0">
                <a:solidFill>
                  <a:schemeClr val="tx1"/>
                </a:solidFill>
                <a:latin typeface="+mj-lt"/>
              </a:rPr>
              <a:t> </a:t>
            </a:r>
            <a:r>
              <a:rPr lang="bg-BG" sz="1200" i="1" dirty="0" smtClean="0">
                <a:solidFill>
                  <a:schemeClr val="tx1"/>
                </a:solidFill>
                <a:latin typeface="+mj-lt"/>
              </a:rPr>
              <a:t>бенефициента</a:t>
            </a:r>
            <a:r>
              <a:rPr lang="en-US" sz="1200" i="1" dirty="0" smtClean="0">
                <a:solidFill>
                  <a:schemeClr val="tx1"/>
                </a:solidFill>
                <a:latin typeface="+mj-lt"/>
              </a:rPr>
              <a:t> </a:t>
            </a:r>
            <a:r>
              <a:rPr lang="bg-BG" sz="1200" i="1" dirty="0">
                <a:latin typeface="+mj-lt"/>
              </a:rPr>
              <a:t>и</a:t>
            </a:r>
            <a:r>
              <a:rPr lang="bg-BG" sz="1200" i="1" dirty="0" smtClean="0">
                <a:solidFill>
                  <a:schemeClr val="tx1"/>
                </a:solidFill>
                <a:latin typeface="+mj-lt"/>
              </a:rPr>
              <a:t> изпълнителя, както  и оферентите помежду си.</a:t>
            </a:r>
            <a:endParaRPr lang="ru-RU" sz="1200" b="1" dirty="0">
              <a:solidFill>
                <a:schemeClr val="tx1"/>
              </a:solidFill>
              <a:latin typeface="+mj-lt"/>
              <a:cs typeface="Tahoma" pitchFamily="34" charset="0"/>
            </a:endParaRPr>
          </a:p>
          <a:p>
            <a:pPr marL="285750" indent="-285750" algn="just" fontAlgn="base">
              <a:spcBef>
                <a:spcPts val="600"/>
              </a:spcBef>
              <a:spcAft>
                <a:spcPts val="600"/>
              </a:spcAft>
              <a:buClrTx/>
              <a:buSzTx/>
              <a:buFont typeface="Wingdings" panose="05000000000000000000" pitchFamily="2" charset="2"/>
              <a:buChar char="q"/>
              <a:defRPr/>
            </a:pPr>
            <a:r>
              <a:rPr lang="bg-BG" sz="1600" dirty="0" smtClean="0">
                <a:solidFill>
                  <a:schemeClr val="tx1"/>
                </a:solidFill>
                <a:latin typeface="+mj-lt"/>
              </a:rPr>
              <a:t>Бенефициентът трябва </a:t>
            </a:r>
            <a:r>
              <a:rPr lang="bg-BG" sz="1600" dirty="0">
                <a:solidFill>
                  <a:schemeClr val="tx1"/>
                </a:solidFill>
                <a:latin typeface="+mj-lt"/>
              </a:rPr>
              <a:t>да следи фактическото изпълнение на договорите с изпълнителите да съответства на договореното. При наличие на отклонения между фактическото изпълнение и условията на сключения договор с изпълнител, това отклонение не следва фактически да представлява недопустимо изменение на сключения договор, в частност: да не поставя под въпрос сключването на договора за изпълнение, съответно условията, при които същият е бил сключен; да не  води до несъответствие с конкурентните условия, по които изпълнителят е бил избран и договорът е бил възложен в противоречие с равнопоставеното третиране на кандидатите. </a:t>
            </a:r>
            <a:r>
              <a:rPr lang="bg-BG" sz="1600" dirty="0" smtClean="0">
                <a:solidFill>
                  <a:schemeClr val="tx1"/>
                </a:solidFill>
                <a:latin typeface="+mj-lt"/>
              </a:rPr>
              <a:t>Бенефициентът следва </a:t>
            </a:r>
            <a:r>
              <a:rPr lang="bg-BG" sz="1600" dirty="0">
                <a:solidFill>
                  <a:schemeClr val="tx1"/>
                </a:solidFill>
                <a:latin typeface="+mj-lt"/>
              </a:rPr>
              <a:t>да не допуска такива отклонения, защото в противен случай </a:t>
            </a:r>
            <a:r>
              <a:rPr lang="bg-BG" sz="1600" dirty="0" smtClean="0">
                <a:latin typeface="+mj-lt"/>
              </a:rPr>
              <a:t>УО</a:t>
            </a:r>
            <a:r>
              <a:rPr lang="bg-BG" sz="1600" dirty="0" smtClean="0">
                <a:solidFill>
                  <a:schemeClr val="tx1"/>
                </a:solidFill>
                <a:latin typeface="+mj-lt"/>
              </a:rPr>
              <a:t> </a:t>
            </a:r>
            <a:r>
              <a:rPr lang="bg-BG" sz="1600" dirty="0">
                <a:solidFill>
                  <a:schemeClr val="tx1"/>
                </a:solidFill>
                <a:latin typeface="+mj-lt"/>
              </a:rPr>
              <a:t>може да не признае изцяло или частично изпълнението на договора и извършените за това допустими разходи.</a:t>
            </a:r>
            <a:endParaRPr lang="bg-BG" sz="1400" dirty="0"/>
          </a:p>
        </p:txBody>
      </p:sp>
      <p:sp>
        <p:nvSpPr>
          <p:cNvPr id="11" name="TextBox 10">
            <a:extLst>
              <a:ext uri="{FF2B5EF4-FFF2-40B4-BE49-F238E27FC236}">
                <a16:creationId xmlns:a16="http://schemas.microsoft.com/office/drawing/2014/main" id="{72031B1E-0460-4E04-9B16-D7EB21D239FB}"/>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252006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b="1" dirty="0">
                <a:solidFill>
                  <a:schemeClr val="accent1">
                    <a:lumMod val="50000"/>
                  </a:schemeClr>
                </a:solidFill>
              </a:rPr>
              <a:t>    </a:t>
            </a:r>
            <a:r>
              <a:rPr lang="ru-RU" sz="1600" dirty="0">
                <a:solidFill>
                  <a:schemeClr val="accent1">
                    <a:lumMod val="50000"/>
                  </a:schemeClr>
                </a:solidFill>
              </a:rPr>
              <a:t>КЛЮЧОВИ АСПЕКТИ ПРИ ИЗПЪЛНЕНИЕТО НА </a:t>
            </a:r>
            <a:r>
              <a:rPr lang="ru-RU" sz="1600" dirty="0" smtClean="0">
                <a:solidFill>
                  <a:schemeClr val="accent1">
                    <a:lumMod val="50000"/>
                  </a:schemeClr>
                </a:solidFill>
              </a:rPr>
              <a:t>ПРОЕКТИТЕ</a:t>
            </a:r>
            <a:endParaRPr lang="en-US" sz="1000" dirty="0">
              <a:solidFill>
                <a:schemeClr val="accent1">
                  <a:lumMod val="50000"/>
                </a:schemeClr>
              </a:solidFill>
            </a:endParaRPr>
          </a:p>
        </p:txBody>
      </p:sp>
      <p:sp>
        <p:nvSpPr>
          <p:cNvPr id="9" name="TextBox 8">
            <a:extLst>
              <a:ext uri="{FF2B5EF4-FFF2-40B4-BE49-F238E27FC236}">
                <a16:creationId xmlns:a16="http://schemas.microsoft.com/office/drawing/2014/main" id="{07E32EB3-E5B3-42A5-82D5-1201E4E85039}"/>
              </a:ext>
            </a:extLst>
          </p:cNvPr>
          <p:cNvSpPr txBox="1"/>
          <p:nvPr/>
        </p:nvSpPr>
        <p:spPr>
          <a:xfrm>
            <a:off x="244098" y="864547"/>
            <a:ext cx="8655804" cy="4165564"/>
          </a:xfrm>
          <a:prstGeom prst="rect">
            <a:avLst/>
          </a:prstGeom>
          <a:noFill/>
        </p:spPr>
        <p:txBody>
          <a:bodyPr wrap="square">
            <a:spAutoFit/>
          </a:bodyPr>
          <a:lstStyle/>
          <a:p>
            <a:pPr marL="285750" indent="-285750" algn="just">
              <a:lnSpc>
                <a:spcPct val="107000"/>
              </a:lnSpc>
              <a:spcAft>
                <a:spcPts val="600"/>
              </a:spcAft>
              <a:buFont typeface="Wingdings" panose="05000000000000000000" pitchFamily="2" charset="2"/>
              <a:buChar char="q"/>
            </a:pPr>
            <a:r>
              <a:rPr lang="bg-BG" sz="1400" dirty="0">
                <a:latin typeface="+mj-lt"/>
                <a:ea typeface="Tahoma" panose="020B0604030504040204" pitchFamily="34" charset="0"/>
                <a:cs typeface="Tahoma" panose="020B0604030504040204" pitchFamily="34" charset="0"/>
              </a:rPr>
              <a:t>Спазване на принципа за „</a:t>
            </a:r>
            <a:r>
              <a:rPr lang="bg-BG" sz="1400" dirty="0" err="1">
                <a:latin typeface="+mj-lt"/>
                <a:ea typeface="Tahoma" panose="020B0604030504040204" pitchFamily="34" charset="0"/>
                <a:cs typeface="Tahoma" panose="020B0604030504040204" pitchFamily="34" charset="0"/>
              </a:rPr>
              <a:t>ненанасяне</a:t>
            </a:r>
            <a:r>
              <a:rPr lang="bg-BG" sz="1400" dirty="0">
                <a:latin typeface="+mj-lt"/>
                <a:ea typeface="Tahoma" panose="020B0604030504040204" pitchFamily="34" charset="0"/>
                <a:cs typeface="Tahoma" panose="020B0604030504040204" pitchFamily="34" charset="0"/>
              </a:rPr>
              <a:t> на значителни вреди“</a:t>
            </a:r>
          </a:p>
          <a:p>
            <a:pPr marL="285750" lvl="1" indent="-285750" algn="just">
              <a:lnSpc>
                <a:spcPct val="107000"/>
              </a:lnSpc>
              <a:spcBef>
                <a:spcPts val="600"/>
              </a:spcBef>
              <a:spcAft>
                <a:spcPts val="600"/>
              </a:spcAft>
              <a:buSzPct val="130000"/>
              <a:buFont typeface="Wingdings" panose="05000000000000000000" pitchFamily="2" charset="2"/>
              <a:buChar char="q"/>
            </a:pPr>
            <a:r>
              <a:rPr lang="bg-BG" sz="1400" dirty="0" smtClean="0">
                <a:latin typeface="+mj-lt"/>
                <a:ea typeface="Tahoma" panose="020B0604030504040204" pitchFamily="34" charset="0"/>
                <a:cs typeface="Tahoma" panose="020B0604030504040204" pitchFamily="34" charset="0"/>
              </a:rPr>
              <a:t>Спазване </a:t>
            </a:r>
            <a:r>
              <a:rPr lang="bg-BG" sz="1400" dirty="0">
                <a:latin typeface="+mj-lt"/>
                <a:ea typeface="Tahoma" panose="020B0604030504040204" pitchFamily="34" charset="0"/>
                <a:cs typeface="Tahoma" panose="020B0604030504040204" pitchFamily="34" charset="0"/>
              </a:rPr>
              <a:t>на </a:t>
            </a:r>
            <a:r>
              <a:rPr lang="bg-BG" sz="1400" dirty="0" smtClean="0">
                <a:latin typeface="+mj-lt"/>
                <a:ea typeface="Tahoma" panose="020B0604030504040204" pitchFamily="34" charset="0"/>
                <a:cs typeface="Tahoma" panose="020B0604030504040204" pitchFamily="34" charset="0"/>
              </a:rPr>
              <a:t>хоризонталните принципи на ЕК за</a:t>
            </a:r>
            <a:r>
              <a:rPr lang="ru-RU" sz="1400" dirty="0" smtClean="0">
                <a:latin typeface="+mj-lt"/>
                <a:ea typeface="Tahoma" panose="020B0604030504040204" pitchFamily="34" charset="0"/>
                <a:cs typeface="Tahoma" panose="020B0604030504040204" pitchFamily="34" charset="0"/>
              </a:rPr>
              <a:t> </a:t>
            </a:r>
            <a:r>
              <a:rPr lang="bg-BG" sz="1400" dirty="0">
                <a:latin typeface="+mj-lt"/>
                <a:ea typeface="Tahoma" panose="020B0604030504040204" pitchFamily="34" charset="0"/>
                <a:cs typeface="Tahoma" panose="020B0604030504040204" pitchFamily="34" charset="0"/>
              </a:rPr>
              <a:t>равнопоставеност</a:t>
            </a:r>
            <a:r>
              <a:rPr lang="ru-RU" sz="1400" dirty="0">
                <a:latin typeface="+mj-lt"/>
                <a:ea typeface="Tahoma" panose="020B0604030504040204" pitchFamily="34" charset="0"/>
                <a:cs typeface="Tahoma" panose="020B0604030504040204" pitchFamily="34" charset="0"/>
              </a:rPr>
              <a:t> на жените и </a:t>
            </a:r>
            <a:r>
              <a:rPr lang="bg-BG" sz="1400" dirty="0">
                <a:latin typeface="+mj-lt"/>
                <a:ea typeface="Tahoma" panose="020B0604030504040204" pitchFamily="34" charset="0"/>
                <a:cs typeface="Tahoma" panose="020B0604030504040204" pitchFamily="34" charset="0"/>
              </a:rPr>
              <a:t>мъжете и осигуряване на равни възможности</a:t>
            </a:r>
            <a:r>
              <a:rPr lang="ru-RU" sz="1400" dirty="0">
                <a:latin typeface="+mj-lt"/>
                <a:ea typeface="Tahoma" panose="020B0604030504040204" pitchFamily="34" charset="0"/>
                <a:cs typeface="Tahoma" panose="020B0604030504040204" pitchFamily="34" charset="0"/>
              </a:rPr>
              <a:t> за </a:t>
            </a:r>
            <a:r>
              <a:rPr lang="bg-BG" sz="1400" dirty="0">
                <a:latin typeface="+mj-lt"/>
                <a:ea typeface="Tahoma" panose="020B0604030504040204" pitchFamily="34" charset="0"/>
                <a:cs typeface="Tahoma" panose="020B0604030504040204" pitchFamily="34" charset="0"/>
              </a:rPr>
              <a:t>всички – Ще се предоставя информация за изпълнението на принципите в структуриран вид в </a:t>
            </a:r>
            <a:r>
              <a:rPr lang="bg-BG" sz="1400" dirty="0" smtClean="0">
                <a:latin typeface="+mj-lt"/>
                <a:ea typeface="Tahoma" panose="020B0604030504040204" pitchFamily="34" charset="0"/>
                <a:cs typeface="Tahoma" panose="020B0604030504040204" pitchFamily="34" charset="0"/>
              </a:rPr>
              <a:t>ИСУН 2020(под </a:t>
            </a:r>
            <a:r>
              <a:rPr lang="bg-BG" sz="1400" dirty="0">
                <a:latin typeface="+mj-lt"/>
                <a:ea typeface="Tahoma" panose="020B0604030504040204" pitchFamily="34" charset="0"/>
                <a:cs typeface="Tahoma" panose="020B0604030504040204" pitchFamily="34" charset="0"/>
              </a:rPr>
              <a:t>формата на е-декларация)</a:t>
            </a:r>
            <a:r>
              <a:rPr lang="en-US" sz="1400" dirty="0">
                <a:latin typeface="+mj-lt"/>
                <a:ea typeface="Tahoma" panose="020B0604030504040204" pitchFamily="34" charset="0"/>
                <a:cs typeface="Tahoma" panose="020B0604030504040204" pitchFamily="34" charset="0"/>
              </a:rPr>
              <a:t>;</a:t>
            </a:r>
            <a:r>
              <a:rPr lang="bg-BG" sz="1400" dirty="0">
                <a:latin typeface="+mj-lt"/>
                <a:ea typeface="Tahoma" panose="020B0604030504040204" pitchFamily="34" charset="0"/>
                <a:cs typeface="Tahoma" panose="020B0604030504040204" pitchFamily="34" charset="0"/>
              </a:rPr>
              <a:t> </a:t>
            </a:r>
          </a:p>
          <a:p>
            <a:pPr marL="285750" lvl="1" indent="-285750" algn="just">
              <a:lnSpc>
                <a:spcPct val="107000"/>
              </a:lnSpc>
              <a:spcBef>
                <a:spcPts val="600"/>
              </a:spcBef>
              <a:spcAft>
                <a:spcPts val="600"/>
              </a:spcAft>
              <a:buSzPct val="130000"/>
              <a:buFont typeface="Wingdings" panose="05000000000000000000" pitchFamily="2" charset="2"/>
              <a:buChar char="q"/>
            </a:pPr>
            <a:r>
              <a:rPr lang="bg-BG" sz="1400" dirty="0">
                <a:latin typeface="+mj-lt"/>
                <a:ea typeface="Tahoma" panose="020B0604030504040204" pitchFamily="34" charset="0"/>
                <a:cs typeface="Tahoma" panose="020B0604030504040204" pitchFamily="34" charset="0"/>
              </a:rPr>
              <a:t>Документи към междинен/финален ФТО, потвърждаващи физическото изпълнение на дейностите по инвестицията – Таблица </a:t>
            </a:r>
            <a:r>
              <a:rPr lang="bg-BG" sz="1400" dirty="0" smtClean="0">
                <a:latin typeface="+mj-lt"/>
                <a:ea typeface="Tahoma" panose="020B0604030504040204" pitchFamily="34" charset="0"/>
                <a:cs typeface="Tahoma" panose="020B0604030504040204" pitchFamily="34" charset="0"/>
              </a:rPr>
              <a:t>1 </a:t>
            </a:r>
            <a:r>
              <a:rPr lang="bg-BG" sz="1400" dirty="0">
                <a:latin typeface="+mj-lt"/>
                <a:ea typeface="Tahoma" panose="020B0604030504040204" pitchFamily="34" charset="0"/>
                <a:cs typeface="Tahoma" panose="020B0604030504040204" pitchFamily="34" charset="0"/>
              </a:rPr>
              <a:t>от Ръководство за изпълнение на Административни договори/ Заповеди за предоставяне на безвъзмездна финансова помощ по Програма </a:t>
            </a:r>
            <a:r>
              <a:rPr lang="ru-RU" sz="1400" dirty="0">
                <a:latin typeface="+mj-lt"/>
                <a:ea typeface="Tahoma" panose="020B0604030504040204" pitchFamily="34" charset="0"/>
                <a:cs typeface="Tahoma" panose="020B0604030504040204" pitchFamily="34" charset="0"/>
              </a:rPr>
              <a:t>„Конкурентоспособност и иновации в предприятията“ 2021-2027 г</a:t>
            </a:r>
            <a:r>
              <a:rPr lang="ru-RU" sz="1400" dirty="0" smtClean="0">
                <a:latin typeface="+mj-lt"/>
                <a:ea typeface="Tahoma" panose="020B0604030504040204" pitchFamily="34" charset="0"/>
                <a:cs typeface="Tahoma" panose="020B0604030504040204" pitchFamily="34" charset="0"/>
              </a:rPr>
              <a:t>.</a:t>
            </a:r>
            <a:r>
              <a:rPr lang="bg-BG" sz="1400" dirty="0" smtClean="0">
                <a:latin typeface="+mj-lt"/>
                <a:ea typeface="Tahoma" panose="020B0604030504040204" pitchFamily="34" charset="0"/>
                <a:cs typeface="Tahoma" panose="020B0604030504040204" pitchFamily="34" charset="0"/>
              </a:rPr>
              <a:t>;</a:t>
            </a:r>
            <a:endParaRPr lang="bg-BG" sz="1400" dirty="0">
              <a:latin typeface="+mj-lt"/>
              <a:ea typeface="Tahoma" pitchFamily="34" charset="0"/>
              <a:cs typeface="Tahoma" pitchFamily="34" charset="0"/>
            </a:endParaRPr>
          </a:p>
          <a:p>
            <a:pPr marL="285750" indent="-285750" algn="just">
              <a:lnSpc>
                <a:spcPct val="107000"/>
              </a:lnSpc>
              <a:spcAft>
                <a:spcPts val="600"/>
              </a:spcAft>
              <a:buFont typeface="Wingdings" panose="05000000000000000000" pitchFamily="2" charset="2"/>
              <a:buChar char="q"/>
            </a:pPr>
            <a:r>
              <a:rPr lang="bg-BG" sz="1400" dirty="0">
                <a:latin typeface="+mj-lt"/>
                <a:ea typeface="Tahoma" pitchFamily="34" charset="0"/>
                <a:cs typeface="Tahoma" pitchFamily="34" charset="0"/>
              </a:rPr>
              <a:t>Срок за представяне на финален отчет - при окончателно изпълнение на проекта и постигане на целите, отчет се представя до </a:t>
            </a:r>
            <a:r>
              <a:rPr lang="bg-BG" sz="1400" dirty="0" smtClean="0">
                <a:latin typeface="+mj-lt"/>
                <a:ea typeface="Tahoma" pitchFamily="34" charset="0"/>
                <a:cs typeface="Tahoma" pitchFamily="34" charset="0"/>
              </a:rPr>
              <a:t>60 дни след </a:t>
            </a:r>
            <a:r>
              <a:rPr lang="bg-BG" sz="1400" dirty="0">
                <a:latin typeface="+mj-lt"/>
                <a:ea typeface="Tahoma" pitchFamily="34" charset="0"/>
                <a:cs typeface="Tahoma" pitchFamily="34" charset="0"/>
              </a:rPr>
              <a:t>крайния срок за изпълнение на проекта</a:t>
            </a:r>
            <a:r>
              <a:rPr lang="en-US" sz="1400" dirty="0">
                <a:latin typeface="+mj-lt"/>
                <a:ea typeface="Tahoma" panose="020B0604030504040204" pitchFamily="34" charset="0"/>
                <a:cs typeface="Tahoma" panose="020B0604030504040204" pitchFamily="34" charset="0"/>
              </a:rPr>
              <a:t>;</a:t>
            </a:r>
            <a:endParaRPr lang="bg-BG" sz="1400" dirty="0">
              <a:latin typeface="+mj-lt"/>
              <a:ea typeface="Tahoma" panose="020B0604030504040204" pitchFamily="34" charset="0"/>
              <a:cs typeface="Tahoma" panose="020B0604030504040204" pitchFamily="34" charset="0"/>
            </a:endParaRPr>
          </a:p>
          <a:p>
            <a:pPr marL="285750" indent="-285750" algn="just">
              <a:lnSpc>
                <a:spcPct val="107000"/>
              </a:lnSpc>
              <a:spcAft>
                <a:spcPts val="600"/>
              </a:spcAft>
              <a:buFont typeface="Wingdings" panose="05000000000000000000" pitchFamily="2" charset="2"/>
              <a:buChar char="q"/>
            </a:pPr>
            <a:r>
              <a:rPr lang="bg-BG" sz="1400" dirty="0">
                <a:latin typeface="+mj-lt"/>
                <a:ea typeface="Tahoma" panose="020B0604030504040204" pitchFamily="34" charset="0"/>
                <a:cs typeface="Tahoma" panose="020B0604030504040204" pitchFamily="34" charset="0"/>
              </a:rPr>
              <a:t>Проверки на място</a:t>
            </a:r>
          </a:p>
          <a:p>
            <a:pPr marL="742950" lvl="1" indent="-285750" algn="just">
              <a:lnSpc>
                <a:spcPct val="107000"/>
              </a:lnSpc>
              <a:spcAft>
                <a:spcPts val="600"/>
              </a:spcAft>
              <a:buFont typeface="Wingdings" panose="05000000000000000000" pitchFamily="2" charset="2"/>
              <a:buChar char="ü"/>
            </a:pPr>
            <a:r>
              <a:rPr lang="bg-BG" sz="1400" i="1" dirty="0">
                <a:latin typeface="+mj-lt"/>
                <a:ea typeface="Tahoma" panose="020B0604030504040204" pitchFamily="34" charset="0"/>
                <a:cs typeface="Tahoma" panose="020B0604030504040204" pitchFamily="34" charset="0"/>
              </a:rPr>
              <a:t>В общия случай ще са обвързани с представяне на </a:t>
            </a:r>
            <a:r>
              <a:rPr lang="bg-BG" sz="1400" i="1" dirty="0" smtClean="0">
                <a:latin typeface="+mj-lt"/>
                <a:ea typeface="Tahoma" panose="020B0604030504040204" pitchFamily="34" charset="0"/>
                <a:cs typeface="Tahoma" panose="020B0604030504040204" pitchFamily="34" charset="0"/>
              </a:rPr>
              <a:t>отчети</a:t>
            </a:r>
            <a:r>
              <a:rPr lang="en-US" sz="1400" i="1" dirty="0" smtClean="0">
                <a:latin typeface="+mj-lt"/>
                <a:ea typeface="Tahoma" panose="020B0604030504040204" pitchFamily="34" charset="0"/>
                <a:cs typeface="Tahoma" panose="020B0604030504040204" pitchFamily="34" charset="0"/>
              </a:rPr>
              <a:t>;</a:t>
            </a:r>
            <a:r>
              <a:rPr lang="bg-BG" sz="1400" i="1" dirty="0" smtClean="0">
                <a:latin typeface="+mj-lt"/>
                <a:ea typeface="Tahoma" panose="020B0604030504040204" pitchFamily="34" charset="0"/>
                <a:cs typeface="Tahoma" panose="020B0604030504040204" pitchFamily="34" charset="0"/>
              </a:rPr>
              <a:t> </a:t>
            </a:r>
            <a:endParaRPr lang="bg-BG" sz="1400" i="1" dirty="0">
              <a:latin typeface="+mj-lt"/>
              <a:ea typeface="Tahoma" panose="020B0604030504040204" pitchFamily="34" charset="0"/>
              <a:cs typeface="Tahoma" panose="020B0604030504040204" pitchFamily="34" charset="0"/>
            </a:endParaRPr>
          </a:p>
          <a:p>
            <a:pPr marL="742950" lvl="1" indent="-285750" algn="just">
              <a:lnSpc>
                <a:spcPct val="107000"/>
              </a:lnSpc>
              <a:spcAft>
                <a:spcPts val="600"/>
              </a:spcAft>
              <a:buFont typeface="Wingdings" panose="05000000000000000000" pitchFamily="2" charset="2"/>
              <a:buChar char="ü"/>
            </a:pPr>
            <a:r>
              <a:rPr lang="bg-BG" sz="1400" dirty="0">
                <a:latin typeface="+mj-lt"/>
                <a:ea typeface="Tahoma" panose="020B0604030504040204" pitchFamily="34" charset="0"/>
                <a:cs typeface="Tahoma" panose="020B0604030504040204" pitchFamily="34" charset="0"/>
              </a:rPr>
              <a:t>М</a:t>
            </a:r>
            <a:r>
              <a:rPr lang="bg-BG" sz="1400" i="1" dirty="0">
                <a:latin typeface="+mj-lt"/>
                <a:ea typeface="Tahoma" panose="020B0604030504040204" pitchFamily="34" charset="0"/>
                <a:cs typeface="Tahoma" panose="020B0604030504040204" pitchFamily="34" charset="0"/>
              </a:rPr>
              <a:t>огат да бъдат извършени и без предварително уведомяване на </a:t>
            </a:r>
            <a:r>
              <a:rPr lang="bg-BG" sz="1400" i="1" dirty="0" smtClean="0">
                <a:latin typeface="+mj-lt"/>
                <a:ea typeface="Tahoma" panose="020B0604030504040204" pitchFamily="34" charset="0"/>
                <a:cs typeface="Tahoma" panose="020B0604030504040204" pitchFamily="34" charset="0"/>
              </a:rPr>
              <a:t>бенефициента, </a:t>
            </a:r>
            <a:r>
              <a:rPr lang="bg-BG" sz="1400" i="1" dirty="0">
                <a:latin typeface="+mj-lt"/>
                <a:ea typeface="Tahoma" panose="020B0604030504040204" pitchFamily="34" charset="0"/>
                <a:cs typeface="Tahoma" panose="020B0604030504040204" pitchFamily="34" charset="0"/>
              </a:rPr>
              <a:t>напр. когато са налице съвкупност от рискови фактори, </a:t>
            </a:r>
            <a:r>
              <a:rPr lang="bg-BG" sz="1400" i="1" dirty="0" err="1">
                <a:latin typeface="+mj-lt"/>
                <a:ea typeface="Tahoma" panose="020B0604030504040204" pitchFamily="34" charset="0"/>
                <a:cs typeface="Tahoma" panose="020B0604030504040204" pitchFamily="34" charset="0"/>
              </a:rPr>
              <a:t>индикиращи</a:t>
            </a:r>
            <a:r>
              <a:rPr lang="bg-BG" sz="1400" i="1" dirty="0">
                <a:latin typeface="+mj-lt"/>
                <a:ea typeface="Tahoma" panose="020B0604030504040204" pitchFamily="34" charset="0"/>
                <a:cs typeface="Tahoma" panose="020B0604030504040204" pitchFamily="34" charset="0"/>
              </a:rPr>
              <a:t> фиктивно изпълнение на инвестиция, при вече идентифицирана високорискова инвестиция или друго по преценка на </a:t>
            </a:r>
            <a:r>
              <a:rPr lang="bg-BG" sz="1400" i="1" dirty="0" smtClean="0">
                <a:latin typeface="+mj-lt"/>
                <a:ea typeface="Tahoma" panose="020B0604030504040204" pitchFamily="34" charset="0"/>
                <a:cs typeface="Tahoma" panose="020B0604030504040204" pitchFamily="34" charset="0"/>
              </a:rPr>
              <a:t>УО</a:t>
            </a:r>
            <a:r>
              <a:rPr lang="en-US" sz="1400" i="1" dirty="0" smtClean="0">
                <a:latin typeface="+mj-lt"/>
                <a:ea typeface="Tahoma" panose="020B0604030504040204" pitchFamily="34" charset="0"/>
                <a:cs typeface="Tahoma" panose="020B0604030504040204" pitchFamily="34" charset="0"/>
              </a:rPr>
              <a:t>.</a:t>
            </a:r>
            <a:endParaRPr lang="bg-BG" sz="1400" dirty="0"/>
          </a:p>
        </p:txBody>
      </p:sp>
      <p:sp>
        <p:nvSpPr>
          <p:cNvPr id="11" name="TextBox 10">
            <a:extLst>
              <a:ext uri="{FF2B5EF4-FFF2-40B4-BE49-F238E27FC236}">
                <a16:creationId xmlns:a16="http://schemas.microsoft.com/office/drawing/2014/main" id="{3D7C3F74-8F06-4BD2-895D-4DE07250CE60}"/>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69680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4A54FC-6A47-F448-89C1-DDE00143EEBC}"/>
              </a:ext>
            </a:extLst>
          </p:cNvPr>
          <p:cNvSpPr/>
          <p:nvPr/>
        </p:nvSpPr>
        <p:spPr>
          <a:xfrm flipH="1" flipV="1">
            <a:off x="127861" y="6490010"/>
            <a:ext cx="9016138" cy="36000"/>
          </a:xfrm>
          <a:prstGeom prst="rect">
            <a:avLst/>
          </a:prstGeom>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DCA82-E22D-5C4C-BA40-66F899EB7BCD}"/>
              </a:ext>
            </a:extLst>
          </p:cNvPr>
          <p:cNvSpPr/>
          <p:nvPr/>
        </p:nvSpPr>
        <p:spPr>
          <a:xfrm>
            <a:off x="127862" y="6526013"/>
            <a:ext cx="71257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g-BG" sz="1200" b="0" i="0" u="none" strike="noStrike" kern="1200" cap="none" spc="0" normalizeH="0" baseline="0" noProof="0" dirty="0">
                <a:ln>
                  <a:noFill/>
                </a:ln>
                <a:solidFill>
                  <a:srgbClr val="001E5E"/>
                </a:solidFill>
                <a:effectLst/>
                <a:uLnTx/>
                <a:uFillTx/>
                <a:latin typeface="Trebuchet MS,Bold"/>
                <a:ea typeface="+mn-ea"/>
                <a:cs typeface="+mn-cs"/>
              </a:rPr>
              <a:t> </a:t>
            </a: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60A97E-E40C-5D4C-B001-C79C871CA408}"/>
              </a:ext>
            </a:extLst>
          </p:cNvPr>
          <p:cNvSpPr txBox="1"/>
          <p:nvPr/>
        </p:nvSpPr>
        <p:spPr>
          <a:xfrm>
            <a:off x="8804603" y="6508012"/>
            <a:ext cx="2760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2079F-3F9F-B749-BCB5-5727FC8B479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23">
            <a:extLst>
              <a:ext uri="{FF2B5EF4-FFF2-40B4-BE49-F238E27FC236}">
                <a16:creationId xmlns:a16="http://schemas.microsoft.com/office/drawing/2014/main" id="{5B9DB0D0-A48D-48F9-9BD1-307C0A2E7832}"/>
              </a:ext>
            </a:extLst>
          </p:cNvPr>
          <p:cNvSpPr/>
          <p:nvPr/>
        </p:nvSpPr>
        <p:spPr>
          <a:xfrm>
            <a:off x="244098" y="201478"/>
            <a:ext cx="7683286" cy="5541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b="1" dirty="0">
                <a:solidFill>
                  <a:schemeClr val="accent1">
                    <a:lumMod val="50000"/>
                  </a:schemeClr>
                </a:solidFill>
              </a:rPr>
              <a:t>    </a:t>
            </a:r>
            <a:r>
              <a:rPr lang="bg-BG" sz="1600" dirty="0" smtClean="0">
                <a:solidFill>
                  <a:schemeClr val="accent1">
                    <a:lumMod val="50000"/>
                  </a:schemeClr>
                </a:solidFill>
              </a:rPr>
              <a:t>ВИДИМОСТ</a:t>
            </a:r>
            <a:r>
              <a:rPr lang="bg-BG" sz="1600" dirty="0" smtClean="0">
                <a:solidFill>
                  <a:schemeClr val="accent1">
                    <a:lumMod val="50000"/>
                  </a:schemeClr>
                </a:solidFill>
              </a:rPr>
              <a:t>, ПРОЗРАЧНОСТ, КОМУНИКАЦИЯ</a:t>
            </a:r>
            <a:endParaRPr lang="en-US" sz="1600" dirty="0">
              <a:solidFill>
                <a:schemeClr val="accent1">
                  <a:lumMod val="50000"/>
                </a:schemeClr>
              </a:solidFill>
            </a:endParaRPr>
          </a:p>
        </p:txBody>
      </p:sp>
      <p:sp>
        <p:nvSpPr>
          <p:cNvPr id="9" name="TextBox 8">
            <a:extLst>
              <a:ext uri="{FF2B5EF4-FFF2-40B4-BE49-F238E27FC236}">
                <a16:creationId xmlns:a16="http://schemas.microsoft.com/office/drawing/2014/main" id="{07E32EB3-E5B3-42A5-82D5-1201E4E85039}"/>
              </a:ext>
            </a:extLst>
          </p:cNvPr>
          <p:cNvSpPr txBox="1"/>
          <p:nvPr/>
        </p:nvSpPr>
        <p:spPr>
          <a:xfrm>
            <a:off x="244098" y="1295486"/>
            <a:ext cx="8655804" cy="4549322"/>
          </a:xfrm>
          <a:prstGeom prst="rect">
            <a:avLst/>
          </a:prstGeom>
          <a:noFill/>
        </p:spPr>
        <p:txBody>
          <a:bodyPr wrap="square">
            <a:spAutoFit/>
          </a:bodyPr>
          <a:lstStyle/>
          <a:p>
            <a:pPr marL="285750" indent="-285750" algn="just">
              <a:lnSpc>
                <a:spcPct val="107000"/>
              </a:lnSpc>
              <a:spcAft>
                <a:spcPts val="600"/>
              </a:spcAft>
              <a:buFont typeface="Wingdings" panose="05000000000000000000" pitchFamily="2" charset="2"/>
              <a:buChar char="q"/>
            </a:pPr>
            <a:r>
              <a:rPr lang="bg-BG" sz="1400" dirty="0" smtClean="0">
                <a:latin typeface="+mj-lt"/>
                <a:ea typeface="Tahoma" panose="020B0604030504040204" pitchFamily="34" charset="0"/>
                <a:cs typeface="Tahoma" panose="020B0604030504040204" pitchFamily="34" charset="0"/>
              </a:rPr>
              <a:t>Бенефициентът е длъжен да предприеме всички необходими действия за популяризиране на факта, че проектът се </a:t>
            </a:r>
            <a:r>
              <a:rPr lang="bg-BG" sz="1400" dirty="0" err="1" smtClean="0">
                <a:latin typeface="+mj-lt"/>
                <a:ea typeface="Tahoma" panose="020B0604030504040204" pitchFamily="34" charset="0"/>
                <a:cs typeface="Tahoma" panose="020B0604030504040204" pitchFamily="34" charset="0"/>
              </a:rPr>
              <a:t>съфинансира</a:t>
            </a:r>
            <a:r>
              <a:rPr lang="bg-BG" sz="1400" dirty="0" smtClean="0">
                <a:latin typeface="+mj-lt"/>
                <a:ea typeface="Tahoma" panose="020B0604030504040204" pitchFamily="34" charset="0"/>
                <a:cs typeface="Tahoma" panose="020B0604030504040204" pitchFamily="34" charset="0"/>
              </a:rPr>
              <a:t> от Европейския съюз съгласно предвиденото </a:t>
            </a:r>
            <a:r>
              <a:rPr lang="ru-RU" sz="1400" dirty="0" smtClean="0">
                <a:latin typeface="+mj-lt"/>
                <a:ea typeface="Tahoma" panose="020B0604030504040204" pitchFamily="34" charset="0"/>
                <a:cs typeface="Tahoma" panose="020B0604030504040204" pitchFamily="34" charset="0"/>
              </a:rPr>
              <a:t>в </a:t>
            </a:r>
            <a:r>
              <a:rPr lang="ru-RU" sz="1400" dirty="0">
                <a:latin typeface="+mj-lt"/>
                <a:ea typeface="Tahoma" panose="020B0604030504040204" pitchFamily="34" charset="0"/>
                <a:cs typeface="Tahoma" panose="020B0604030504040204" pitchFamily="34" charset="0"/>
              </a:rPr>
              <a:t>чл. 47 и чл. 50 от Регламент (ЕС) № </a:t>
            </a:r>
            <a:r>
              <a:rPr lang="ru-RU" sz="1400" dirty="0" smtClean="0">
                <a:latin typeface="+mj-lt"/>
                <a:ea typeface="Tahoma" panose="020B0604030504040204" pitchFamily="34" charset="0"/>
                <a:cs typeface="Tahoma" panose="020B0604030504040204" pitchFamily="34" charset="0"/>
              </a:rPr>
              <a:t>2021/1060;</a:t>
            </a:r>
          </a:p>
          <a:p>
            <a:pPr marL="285750" indent="-285750" algn="just">
              <a:lnSpc>
                <a:spcPct val="107000"/>
              </a:lnSpc>
              <a:spcAft>
                <a:spcPts val="600"/>
              </a:spcAft>
              <a:buFont typeface="Wingdings" panose="05000000000000000000" pitchFamily="2" charset="2"/>
              <a:buChar char="q"/>
            </a:pPr>
            <a:r>
              <a:rPr lang="bg-BG" sz="1400" dirty="0" smtClean="0">
                <a:latin typeface="+mj-lt"/>
                <a:ea typeface="Tahoma" panose="020B0604030504040204" pitchFamily="34" charset="0"/>
                <a:cs typeface="Tahoma" panose="020B0604030504040204" pitchFamily="34" charset="0"/>
              </a:rPr>
              <a:t>Бенефициентът включва на официалния си уебсайт, ако има такъв, и на сайтове в социални медии кратко описание на проекта, в което се посочват цели и резултати от него, както и се отбелязва финансовата подкрепа от ЕС; Включва по видим начин текст, подчертаващ подкрепата от ЕС, в документите и комуникационните материали, свързани с изпълнението на проекта и предназначени за обществеността или за участниците; Поставя поне един хартиен плакат с минимален размер А3 или еквивалентен електронен екран с информация за проекта, подчертаващ подкрепата от фондовете, при проекти, които получават подкрепа, с общ размер на разходите под 500 000 EUR; </a:t>
            </a:r>
          </a:p>
          <a:p>
            <a:pPr marL="285750" indent="-285750" algn="just">
              <a:lnSpc>
                <a:spcPct val="107000"/>
              </a:lnSpc>
              <a:spcAft>
                <a:spcPts val="600"/>
              </a:spcAft>
              <a:buFont typeface="Wingdings" panose="05000000000000000000" pitchFamily="2" charset="2"/>
              <a:buChar char="q"/>
            </a:pPr>
            <a:r>
              <a:rPr lang="ru-RU" sz="1400" dirty="0" smtClean="0">
                <a:latin typeface="+mj-lt"/>
                <a:ea typeface="Tahoma" panose="020B0604030504040204" pitchFamily="34" charset="0"/>
                <a:cs typeface="Tahoma" panose="020B0604030504040204" pitchFamily="34" charset="0"/>
                <a:hlinkClick r:id="rId3"/>
              </a:rPr>
              <a:t>Онлайн генератор на </a:t>
            </a:r>
            <a:r>
              <a:rPr lang="ru-RU" sz="1400" dirty="0" err="1" smtClean="0">
                <a:latin typeface="+mj-lt"/>
                <a:ea typeface="Tahoma" panose="020B0604030504040204" pitchFamily="34" charset="0"/>
                <a:cs typeface="Tahoma" panose="020B0604030504040204" pitchFamily="34" charset="0"/>
                <a:hlinkClick r:id="rId3"/>
              </a:rPr>
              <a:t>плакати</a:t>
            </a:r>
            <a:r>
              <a:rPr lang="ru-RU" sz="1400" dirty="0" smtClean="0">
                <a:latin typeface="+mj-lt"/>
                <a:ea typeface="Tahoma" panose="020B0604030504040204" pitchFamily="34" charset="0"/>
                <a:cs typeface="Tahoma" panose="020B0604030504040204" pitchFamily="34" charset="0"/>
                <a:hlinkClick r:id="rId3"/>
              </a:rPr>
              <a:t>, табели и </a:t>
            </a:r>
            <a:r>
              <a:rPr lang="ru-RU" sz="1400" dirty="0" err="1" smtClean="0">
                <a:latin typeface="+mj-lt"/>
                <a:ea typeface="Tahoma" panose="020B0604030504040204" pitchFamily="34" charset="0"/>
                <a:cs typeface="Tahoma" panose="020B0604030504040204" pitchFamily="34" charset="0"/>
                <a:hlinkClick r:id="rId3"/>
              </a:rPr>
              <a:t>билбордове</a:t>
            </a:r>
            <a:r>
              <a:rPr lang="en-US" sz="1400" dirty="0">
                <a:latin typeface="+mj-lt"/>
                <a:ea typeface="Tahoma" panose="020B0604030504040204" pitchFamily="34" charset="0"/>
                <a:cs typeface="Tahoma" panose="020B0604030504040204" pitchFamily="34" charset="0"/>
              </a:rPr>
              <a:t>;</a:t>
            </a:r>
            <a:endParaRPr lang="ru-RU" sz="1400" dirty="0">
              <a:latin typeface="+mj-lt"/>
              <a:ea typeface="Tahoma" panose="020B0604030504040204" pitchFamily="34" charset="0"/>
              <a:cs typeface="Tahoma" panose="020B0604030504040204" pitchFamily="34" charset="0"/>
            </a:endParaRPr>
          </a:p>
          <a:p>
            <a:pPr marL="285750" indent="-285750" algn="just">
              <a:lnSpc>
                <a:spcPct val="107000"/>
              </a:lnSpc>
              <a:spcAft>
                <a:spcPts val="600"/>
              </a:spcAft>
              <a:buFont typeface="Wingdings" panose="05000000000000000000" pitchFamily="2" charset="2"/>
              <a:buChar char="q"/>
            </a:pPr>
            <a:r>
              <a:rPr lang="bg-BG" sz="1400" dirty="0" smtClean="0">
                <a:latin typeface="+mj-lt"/>
                <a:ea typeface="Tahoma" panose="020B0604030504040204" pitchFamily="34" charset="0"/>
                <a:cs typeface="Tahoma" panose="020B0604030504040204" pitchFamily="34" charset="0"/>
              </a:rPr>
              <a:t>Публикувани примерни варианти на плакат, табела и билборд в Ръководство за изпълнение на административни договори/ заповеди за предоставяне на безвъзмездна финансова помощ по програма ПКИП 2021-2027 г., създадени чрез посочения </a:t>
            </a:r>
            <a:r>
              <a:rPr lang="ru-RU" sz="1400" dirty="0" smtClean="0">
                <a:latin typeface="+mj-lt"/>
                <a:ea typeface="Tahoma" panose="020B0604030504040204" pitchFamily="34" charset="0"/>
                <a:cs typeface="Tahoma" panose="020B0604030504040204" pitchFamily="34" charset="0"/>
              </a:rPr>
              <a:t>генератор;</a:t>
            </a:r>
            <a:endParaRPr lang="ru-RU" sz="1400" dirty="0">
              <a:latin typeface="+mj-lt"/>
              <a:ea typeface="Tahoma" panose="020B0604030504040204" pitchFamily="34" charset="0"/>
              <a:cs typeface="Tahoma" panose="020B0604030504040204" pitchFamily="34" charset="0"/>
            </a:endParaRPr>
          </a:p>
          <a:p>
            <a:pPr marL="285750" indent="-285750" algn="just">
              <a:lnSpc>
                <a:spcPct val="107000"/>
              </a:lnSpc>
              <a:spcAft>
                <a:spcPts val="600"/>
              </a:spcAft>
              <a:buFont typeface="Wingdings" panose="05000000000000000000" pitchFamily="2" charset="2"/>
              <a:buChar char="q"/>
            </a:pPr>
            <a:r>
              <a:rPr lang="ru-RU" sz="1400" dirty="0">
                <a:latin typeface="+mj-lt"/>
                <a:ea typeface="Tahoma" panose="020B0604030504040204" pitchFamily="34" charset="0"/>
                <a:cs typeface="Tahoma" panose="020B0604030504040204" pitchFamily="34" charset="0"/>
              </a:rPr>
              <a:t>При </a:t>
            </a:r>
            <a:r>
              <a:rPr lang="bg-BG" sz="1400" dirty="0" smtClean="0">
                <a:latin typeface="+mj-lt"/>
                <a:ea typeface="Tahoma" panose="020B0604030504040204" pitchFamily="34" charset="0"/>
                <a:cs typeface="Tahoma" panose="020B0604030504040204" pitchFamily="34" charset="0"/>
              </a:rPr>
              <a:t>неизпълнение от страна на бенефициента на задължителни мерки за видимост, прозрачност и комуникация, по член 47 и член 50 от Регламент (ЕС) № 2021/1060 и когато не са предприети </a:t>
            </a:r>
            <a:r>
              <a:rPr lang="bg-BG" sz="1400" dirty="0" err="1" smtClean="0">
                <a:latin typeface="+mj-lt"/>
                <a:ea typeface="Tahoma" panose="020B0604030504040204" pitchFamily="34" charset="0"/>
                <a:cs typeface="Tahoma" panose="020B0604030504040204" pitchFamily="34" charset="0"/>
              </a:rPr>
              <a:t>корективни</a:t>
            </a:r>
            <a:r>
              <a:rPr lang="bg-BG" sz="1400" dirty="0" smtClean="0">
                <a:latin typeface="+mj-lt"/>
                <a:ea typeface="Tahoma" panose="020B0604030504040204" pitchFamily="34" charset="0"/>
                <a:cs typeface="Tahoma" panose="020B0604030504040204" pitchFamily="34" charset="0"/>
              </a:rPr>
              <a:t> действия, Управляващият орган прилага мерки, отчитайки принципа на пропорционалност, като анулира до 3 % от помощта за съответния </a:t>
            </a:r>
            <a:r>
              <a:rPr lang="ru-RU" sz="1400" dirty="0" smtClean="0">
                <a:latin typeface="+mj-lt"/>
                <a:ea typeface="Tahoma" panose="020B0604030504040204" pitchFamily="34" charset="0"/>
                <a:cs typeface="Tahoma" panose="020B0604030504040204" pitchFamily="34" charset="0"/>
              </a:rPr>
              <a:t>проект</a:t>
            </a:r>
            <a:r>
              <a:rPr lang="ru-RU" sz="1400" dirty="0">
                <a:latin typeface="+mj-lt"/>
                <a:ea typeface="Tahoma" panose="020B0604030504040204" pitchFamily="34" charset="0"/>
                <a:cs typeface="Tahoma" panose="020B0604030504040204" pitchFamily="34" charset="0"/>
              </a:rPr>
              <a:t>.</a:t>
            </a:r>
            <a:endParaRPr lang="bg-BG" sz="2000" dirty="0"/>
          </a:p>
        </p:txBody>
      </p:sp>
      <p:sp>
        <p:nvSpPr>
          <p:cNvPr id="11" name="TextBox 10">
            <a:extLst>
              <a:ext uri="{FF2B5EF4-FFF2-40B4-BE49-F238E27FC236}">
                <a16:creationId xmlns:a16="http://schemas.microsoft.com/office/drawing/2014/main" id="{3B2A0D35-84A4-446A-9923-E5A6D02561C1}"/>
              </a:ext>
            </a:extLst>
          </p:cNvPr>
          <p:cNvSpPr txBox="1"/>
          <p:nvPr/>
        </p:nvSpPr>
        <p:spPr>
          <a:xfrm>
            <a:off x="244098" y="6570464"/>
            <a:ext cx="8315702" cy="261610"/>
          </a:xfrm>
          <a:prstGeom prst="rect">
            <a:avLst/>
          </a:prstGeom>
          <a:noFill/>
        </p:spPr>
        <p:txBody>
          <a:bodyPr wrap="square">
            <a:spAutoFit/>
          </a:bodyPr>
          <a:lstStyle/>
          <a:p>
            <a:pPr lvl="0" algn="ctr">
              <a:defRPr/>
            </a:pPr>
            <a:r>
              <a:rPr lang="ru-RU" sz="1050" dirty="0">
                <a:latin typeface="Trebuchet MS" panose="020B0603020202020204" pitchFamily="34" charset="0"/>
              </a:rPr>
              <a:t>BG16RFPR001-1.003 </a:t>
            </a:r>
            <a:r>
              <a:rPr lang="en-US" sz="1050" dirty="0">
                <a:latin typeface="Trebuchet MS" panose="020B0603020202020204" pitchFamily="34" charset="0"/>
              </a:rPr>
              <a:t>“</a:t>
            </a:r>
            <a:r>
              <a:rPr lang="ru-RU" sz="1050" dirty="0">
                <a:latin typeface="Trebuchet MS" panose="020B0603020202020204" pitchFamily="34" charset="0"/>
              </a:rPr>
              <a:t>Внедряване на иновации в предприятията</a:t>
            </a:r>
            <a:r>
              <a:rPr lang="en-US" sz="1050" dirty="0">
                <a:latin typeface="Trebuchet MS" panose="020B0603020202020204" pitchFamily="34" charset="0"/>
              </a:rPr>
              <a:t>”</a:t>
            </a:r>
            <a:endParaRPr lang="bg-BG" sz="1050" dirty="0">
              <a:latin typeface="Trebuchet MS" panose="020B0603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578" y="310526"/>
            <a:ext cx="1039063" cy="336075"/>
          </a:xfrm>
          <a:prstGeom prst="rect">
            <a:avLst/>
          </a:prstGeom>
        </p:spPr>
      </p:pic>
    </p:spTree>
    <p:extLst>
      <p:ext uri="{BB962C8B-B14F-4D97-AF65-F5344CB8AC3E}">
        <p14:creationId xmlns:p14="http://schemas.microsoft.com/office/powerpoint/2010/main" val="32266491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16491</TotalTime>
  <Words>5287</Words>
  <Application>Microsoft Office PowerPoint</Application>
  <PresentationFormat>On-screen Show (4:3)</PresentationFormat>
  <Paragraphs>427</Paragraphs>
  <Slides>41</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Calibri</vt:lpstr>
      <vt:lpstr>Calibri Light</vt:lpstr>
      <vt:lpstr>Tahoma</vt:lpstr>
      <vt:lpstr>Times New Roman</vt:lpstr>
      <vt:lpstr>Trebuchet MS</vt:lpstr>
      <vt:lpstr>Trebuchet MS,Bold</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Yuliyan Stoichkov</dc:creator>
  <cp:lastModifiedBy>Administrator</cp:lastModifiedBy>
  <cp:revision>1443</cp:revision>
  <cp:lastPrinted>2023-01-05T09:58:58Z</cp:lastPrinted>
  <dcterms:created xsi:type="dcterms:W3CDTF">2018-04-30T09:27:19Z</dcterms:created>
  <dcterms:modified xsi:type="dcterms:W3CDTF">2025-02-03T12:30:58Z</dcterms:modified>
</cp:coreProperties>
</file>